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4" r:id="rId7"/>
    <p:sldId id="263" r:id="rId8"/>
    <p:sldId id="266" r:id="rId9"/>
    <p:sldId id="267" r:id="rId10"/>
    <p:sldId id="265" r:id="rId11"/>
    <p:sldId id="269" r:id="rId12"/>
    <p:sldId id="268" r:id="rId13"/>
    <p:sldId id="272" r:id="rId14"/>
    <p:sldId id="273" r:id="rId15"/>
    <p:sldId id="26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AC12E-9760-41C6-BFE0-C56B13C40B0F}" type="datetimeFigureOut">
              <a:rPr lang="cs-CZ" smtClean="0"/>
              <a:t>24.6.2015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16E5A-2703-4F86-892E-62563379FA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7554" y="2214554"/>
            <a:ext cx="5172084" cy="1470025"/>
          </a:xfrm>
        </p:spPr>
        <p:txBody>
          <a:bodyPr/>
          <a:lstStyle/>
          <a:p>
            <a:pPr algn="r"/>
            <a:r>
              <a:rPr lang="cs-CZ" dirty="0" smtClean="0"/>
              <a:t>Vilniuská univerzita</a:t>
            </a:r>
            <a:br>
              <a:rPr lang="cs-CZ" dirty="0" smtClean="0"/>
            </a:br>
            <a:r>
              <a:rPr lang="cs-CZ" sz="2400" dirty="0" err="1" smtClean="0"/>
              <a:t>Vilniaus</a:t>
            </a:r>
            <a:r>
              <a:rPr lang="cs-CZ" sz="2400" dirty="0" smtClean="0"/>
              <a:t> </a:t>
            </a:r>
            <a:r>
              <a:rPr lang="cs-CZ" sz="2400" dirty="0" err="1" smtClean="0"/>
              <a:t>universitetas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71802" y="4500570"/>
            <a:ext cx="5414978" cy="170973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cs-CZ" dirty="0" smtClean="0"/>
              <a:t>26. května – 15. června 2015 </a:t>
            </a:r>
            <a:br>
              <a:rPr lang="cs-CZ" dirty="0" smtClean="0"/>
            </a:br>
            <a:r>
              <a:rPr lang="cs-CZ" dirty="0" smtClean="0"/>
              <a:t>stáž v projektu Okna vědy dokořán</a:t>
            </a:r>
          </a:p>
          <a:p>
            <a:pPr algn="r"/>
            <a:endParaRPr lang="cs-CZ" dirty="0" smtClean="0"/>
          </a:p>
          <a:p>
            <a:pPr algn="r"/>
            <a:r>
              <a:rPr lang="cs-CZ" dirty="0" smtClean="0"/>
              <a:t>Michaela Uchočová</a:t>
            </a:r>
            <a:endParaRPr lang="en-US" dirty="0"/>
          </a:p>
        </p:txBody>
      </p:sp>
      <p:pic>
        <p:nvPicPr>
          <p:cNvPr id="5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714625" cy="3038476"/>
          </a:xfrm>
          <a:prstGeom prst="rect">
            <a:avLst/>
          </a:prstGeom>
          <a:noFill/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5929322" y="500042"/>
            <a:ext cx="262889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r">
              <a:spcBef>
                <a:spcPct val="20000"/>
              </a:spcBef>
            </a:pPr>
            <a:r>
              <a:rPr lang="cs-CZ" sz="4000" i="1" dirty="0" err="1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Hinc</a:t>
            </a:r>
            <a:r>
              <a:rPr lang="cs-CZ" sz="4000" i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cs-CZ" sz="4000" i="1" dirty="0" err="1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itur</a:t>
            </a:r>
            <a:r>
              <a:rPr lang="cs-CZ" sz="4000" i="1" dirty="0"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ad astra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Dětská univerzita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68656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Pořádání přednášek a workshopů pro děti a mládež ve věku od 8 do 15 let</a:t>
            </a:r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Pomoci dětem pochopit praktické výhody vědy</a:t>
            </a:r>
          </a:p>
          <a:p>
            <a:pPr lvl="1"/>
            <a:r>
              <a:rPr lang="cs-CZ" dirty="0" smtClean="0"/>
              <a:t>Odhalit dětské talenty a napomoci jejich rozvoji</a:t>
            </a:r>
          </a:p>
          <a:p>
            <a:pPr lvl="1"/>
            <a:r>
              <a:rPr lang="cs-CZ" dirty="0" smtClean="0"/>
              <a:t>Sdílet zkušenosti a znalosti univerzitních pracovníků</a:t>
            </a:r>
          </a:p>
          <a:p>
            <a:r>
              <a:rPr lang="cs-CZ" dirty="0" smtClean="0"/>
              <a:t>Konání zdarma, 2x-3x ročně</a:t>
            </a:r>
          </a:p>
        </p:txBody>
      </p:sp>
      <p:pic>
        <p:nvPicPr>
          <p:cNvPr id="5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867275"/>
            <a:ext cx="1371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Dětská univerzita</a:t>
            </a:r>
            <a:endParaRPr lang="en-US" dirty="0"/>
          </a:p>
        </p:txBody>
      </p:sp>
      <p:pic>
        <p:nvPicPr>
          <p:cNvPr id="5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867275"/>
            <a:ext cx="13716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6347" t="23761" r="75576" b="60513"/>
          <a:stretch>
            <a:fillRect/>
          </a:stretch>
        </p:blipFill>
        <p:spPr bwMode="auto">
          <a:xfrm>
            <a:off x="428596" y="857232"/>
            <a:ext cx="1785950" cy="195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16319" t="66319" r="74780" b="18154"/>
          <a:stretch>
            <a:fillRect/>
          </a:stretch>
        </p:blipFill>
        <p:spPr bwMode="auto">
          <a:xfrm>
            <a:off x="642910" y="3000372"/>
            <a:ext cx="204758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16206" t="44755" r="74982" b="39581"/>
          <a:stretch>
            <a:fillRect/>
          </a:stretch>
        </p:blipFill>
        <p:spPr bwMode="auto">
          <a:xfrm>
            <a:off x="2928926" y="414338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38077" t="48321" r="53136" b="38462"/>
          <a:stretch>
            <a:fillRect/>
          </a:stretch>
        </p:blipFill>
        <p:spPr bwMode="auto">
          <a:xfrm>
            <a:off x="357158" y="5000636"/>
            <a:ext cx="185738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48861" t="45207" r="42352" b="39172"/>
          <a:stretch>
            <a:fillRect/>
          </a:stretch>
        </p:blipFill>
        <p:spPr bwMode="auto">
          <a:xfrm>
            <a:off x="5286380" y="3929066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27193" t="24379" r="64020" b="60651"/>
          <a:stretch>
            <a:fillRect/>
          </a:stretch>
        </p:blipFill>
        <p:spPr bwMode="auto">
          <a:xfrm>
            <a:off x="5000628" y="1428736"/>
            <a:ext cx="20126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38077" t="23846" r="53269" b="60000"/>
          <a:stretch>
            <a:fillRect/>
          </a:stretch>
        </p:blipFill>
        <p:spPr bwMode="auto">
          <a:xfrm>
            <a:off x="2857488" y="1785926"/>
            <a:ext cx="2000264" cy="210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 l="48860" t="23787" r="41953" b="60000"/>
          <a:stretch>
            <a:fillRect/>
          </a:stretch>
        </p:blipFill>
        <p:spPr bwMode="auto">
          <a:xfrm>
            <a:off x="7143768" y="2071678"/>
            <a:ext cx="1714512" cy="17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cs-CZ" dirty="0" smtClean="0"/>
              <a:t>Studentem na jeden den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cs-CZ" dirty="0" smtClean="0"/>
              <a:t>Studenti středních škol mají možnost zúčastnit se na jeden den univerzitních aktivit spolu se stávajícími studenty</a:t>
            </a:r>
          </a:p>
          <a:p>
            <a:r>
              <a:rPr lang="cs-CZ" dirty="0" smtClean="0"/>
              <a:t>Na přednáškách studenti získají nové poznatky, zkušenosti a dojmy, což jim pomůže rozhodnout se, jaký studijní program si v budoucnu zvolit</a:t>
            </a:r>
          </a:p>
          <a:p>
            <a:endParaRPr lang="en-US" dirty="0"/>
          </a:p>
        </p:txBody>
      </p:sp>
      <p:pic>
        <p:nvPicPr>
          <p:cNvPr id="4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9766" t="34216" r="52944" b="35794"/>
          <a:stretch>
            <a:fillRect/>
          </a:stretch>
        </p:blipFill>
        <p:spPr bwMode="auto">
          <a:xfrm>
            <a:off x="4214810" y="4572008"/>
            <a:ext cx="4714876" cy="21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Vědecký festival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Festival vědy Kosmická loď Země </a:t>
            </a:r>
          </a:p>
          <a:p>
            <a:pPr lvl="1"/>
            <a:r>
              <a:rPr lang="cs-CZ" dirty="0" smtClean="0"/>
              <a:t>Setkání výzkumných pracovníků a široké veřejnosti během ročního cyklu veřejných akcí</a:t>
            </a:r>
          </a:p>
          <a:p>
            <a:pPr lvl="1"/>
            <a:r>
              <a:rPr lang="cs-CZ" dirty="0" smtClean="0"/>
              <a:t>Festival se koná pod záštitou Přírodovědecké fakulty VU</a:t>
            </a:r>
          </a:p>
          <a:p>
            <a:pPr lvl="1"/>
            <a:r>
              <a:rPr lang="cs-CZ" dirty="0" smtClean="0"/>
              <a:t>Popularizační přednášky, jazykové workshopy, laboratorní experimenty atd.</a:t>
            </a:r>
          </a:p>
          <a:p>
            <a:pPr lvl="1"/>
            <a:r>
              <a:rPr lang="cs-CZ" dirty="0" smtClean="0"/>
              <a:t>Dvanáctiletá tradice</a:t>
            </a:r>
            <a:endParaRPr lang="en-US" dirty="0"/>
          </a:p>
        </p:txBody>
      </p:sp>
      <p:pic>
        <p:nvPicPr>
          <p:cNvPr id="4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000636"/>
            <a:ext cx="1904370" cy="164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aktivity pro veřejnost</a:t>
            </a:r>
            <a:endParaRPr lang="en-US" dirty="0"/>
          </a:p>
        </p:txBody>
      </p:sp>
      <p:pic>
        <p:nvPicPr>
          <p:cNvPr id="4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Den otevřených dveří</a:t>
            </a:r>
          </a:p>
          <a:p>
            <a:r>
              <a:rPr lang="cs-CZ" dirty="0" smtClean="0"/>
              <a:t>Noc vědců </a:t>
            </a:r>
          </a:p>
          <a:p>
            <a:r>
              <a:rPr lang="cs-CZ" dirty="0" smtClean="0"/>
              <a:t>Noc muzeí</a:t>
            </a:r>
          </a:p>
          <a:p>
            <a:r>
              <a:rPr lang="cs-CZ" dirty="0" smtClean="0"/>
              <a:t>Noc kultury</a:t>
            </a:r>
          </a:p>
          <a:p>
            <a:pPr lvl="1"/>
            <a:r>
              <a:rPr lang="cs-CZ" dirty="0" smtClean="0"/>
              <a:t>Prohlídky historických sálů VU knihovny a observatoře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8926" y="4572008"/>
            <a:ext cx="5400684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en-US" dirty="0"/>
          </a:p>
        </p:txBody>
      </p:sp>
      <p:pic>
        <p:nvPicPr>
          <p:cNvPr id="3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Krátce o univerzitě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071679"/>
            <a:ext cx="8229600" cy="307183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Založena v roce 1579 – nejstarší univerzita v pobaltských státech</a:t>
            </a:r>
          </a:p>
          <a:p>
            <a:r>
              <a:rPr lang="cs-CZ" dirty="0" smtClean="0"/>
              <a:t>Největší univerzita v Litvě</a:t>
            </a:r>
          </a:p>
          <a:p>
            <a:r>
              <a:rPr lang="cs-CZ" dirty="0" err="1" smtClean="0"/>
              <a:t>World</a:t>
            </a:r>
            <a:r>
              <a:rPr lang="cs-CZ" dirty="0" smtClean="0"/>
              <a:t> University </a:t>
            </a:r>
            <a:r>
              <a:rPr lang="cs-CZ" dirty="0" err="1" smtClean="0"/>
              <a:t>Rankings</a:t>
            </a:r>
            <a:r>
              <a:rPr lang="cs-CZ" dirty="0" smtClean="0"/>
              <a:t> – aktuálně 550-600 nejlepších univerzit na světě – patří mezi 4 % nejlepších světových univerzit</a:t>
            </a:r>
          </a:p>
          <a:p>
            <a:endParaRPr lang="en-US" dirty="0"/>
          </a:p>
        </p:txBody>
      </p:sp>
      <p:pic>
        <p:nvPicPr>
          <p:cNvPr id="4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Vilniuská univerzita v číslech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 20 </a:t>
            </a:r>
            <a:r>
              <a:rPr lang="cs-CZ" dirty="0" smtClean="0"/>
              <a:t>000 studentů</a:t>
            </a:r>
          </a:p>
          <a:p>
            <a:r>
              <a:rPr lang="cs-CZ" dirty="0" smtClean="0"/>
              <a:t>Přes 2 </a:t>
            </a:r>
            <a:r>
              <a:rPr lang="cs-CZ" dirty="0" smtClean="0"/>
              <a:t>300 vyučujících a výzkumných </a:t>
            </a:r>
            <a:r>
              <a:rPr lang="cs-CZ" dirty="0" smtClean="0"/>
              <a:t>pracovníků</a:t>
            </a:r>
          </a:p>
          <a:p>
            <a:r>
              <a:rPr lang="cs-CZ" dirty="0" smtClean="0"/>
              <a:t>Téměř 70 bakalářských studijních programů</a:t>
            </a:r>
          </a:p>
          <a:p>
            <a:r>
              <a:rPr lang="cs-CZ" dirty="0" smtClean="0"/>
              <a:t>Přes 110 magisterských studijních programů</a:t>
            </a:r>
          </a:p>
          <a:p>
            <a:r>
              <a:rPr lang="cs-CZ" dirty="0" smtClean="0"/>
              <a:t>Postgraduální studijní programy ve 30 různých oborech</a:t>
            </a:r>
            <a:endParaRPr lang="cs-CZ" dirty="0" smtClean="0"/>
          </a:p>
          <a:p>
            <a:r>
              <a:rPr lang="cs-CZ" dirty="0" smtClean="0"/>
              <a:t>Rozpočet </a:t>
            </a:r>
            <a:r>
              <a:rPr lang="cs-CZ" dirty="0" smtClean="0"/>
              <a:t>v roce 2012: 3 266 839 </a:t>
            </a:r>
            <a:r>
              <a:rPr lang="cs-CZ" dirty="0" smtClean="0"/>
              <a:t>279,00 Kč</a:t>
            </a:r>
            <a:endParaRPr lang="en-US" dirty="0"/>
          </a:p>
        </p:txBody>
      </p:sp>
      <p:pic>
        <p:nvPicPr>
          <p:cNvPr id="4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Organizační struktura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643182"/>
            <a:ext cx="3614734" cy="4025897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cs-CZ" dirty="0" smtClean="0"/>
              <a:t>Fakulty</a:t>
            </a:r>
          </a:p>
          <a:p>
            <a:pPr lvl="1" fontAlgn="base"/>
            <a:r>
              <a:rPr lang="cs-CZ" dirty="0" smtClean="0"/>
              <a:t>Chemická fakulta</a:t>
            </a:r>
            <a:endParaRPr lang="cs-CZ" dirty="0" smtClean="0"/>
          </a:p>
          <a:p>
            <a:pPr lvl="1" fontAlgn="base"/>
            <a:r>
              <a:rPr lang="cs-CZ" dirty="0" smtClean="0"/>
              <a:t>Fakulta komunikace</a:t>
            </a:r>
          </a:p>
          <a:p>
            <a:pPr lvl="1" fontAlgn="base"/>
            <a:r>
              <a:rPr lang="cs-CZ" dirty="0" smtClean="0"/>
              <a:t>Ekonomická fakulta</a:t>
            </a:r>
          </a:p>
          <a:p>
            <a:pPr lvl="1" fontAlgn="base"/>
            <a:r>
              <a:rPr lang="cs-CZ" dirty="0" smtClean="0"/>
              <a:t>Fakulta historie</a:t>
            </a:r>
          </a:p>
          <a:p>
            <a:pPr lvl="1" fontAlgn="base"/>
            <a:r>
              <a:rPr lang="cs-CZ" dirty="0" smtClean="0"/>
              <a:t>Fakulta </a:t>
            </a:r>
            <a:r>
              <a:rPr lang="cs-CZ" dirty="0" smtClean="0"/>
              <a:t>humanitních studií v </a:t>
            </a:r>
            <a:r>
              <a:rPr lang="cs-CZ" dirty="0" smtClean="0"/>
              <a:t>Kaunasu</a:t>
            </a:r>
          </a:p>
          <a:p>
            <a:pPr lvl="1" fontAlgn="base"/>
            <a:r>
              <a:rPr lang="cs-CZ" dirty="0" smtClean="0"/>
              <a:t>Právnická fakulta</a:t>
            </a:r>
          </a:p>
          <a:p>
            <a:pPr lvl="1" fontAlgn="base"/>
            <a:r>
              <a:rPr lang="cs-CZ" dirty="0" smtClean="0"/>
              <a:t>Fakulta </a:t>
            </a:r>
            <a:r>
              <a:rPr lang="cs-CZ" dirty="0" smtClean="0"/>
              <a:t>matematiky a </a:t>
            </a:r>
            <a:r>
              <a:rPr lang="cs-CZ" dirty="0" smtClean="0"/>
              <a:t>informatiky</a:t>
            </a:r>
          </a:p>
          <a:p>
            <a:pPr lvl="1" fontAlgn="base"/>
            <a:r>
              <a:rPr lang="cs-CZ" dirty="0" smtClean="0"/>
              <a:t>Lékařská fakulta</a:t>
            </a:r>
          </a:p>
          <a:p>
            <a:pPr lvl="1" fontAlgn="base"/>
            <a:r>
              <a:rPr lang="cs-CZ" dirty="0" smtClean="0"/>
              <a:t>Přírodovědecká fakulta</a:t>
            </a:r>
          </a:p>
          <a:p>
            <a:pPr lvl="1" fontAlgn="base"/>
            <a:r>
              <a:rPr lang="cs-CZ" dirty="0" smtClean="0"/>
              <a:t>Filologická fakulta</a:t>
            </a:r>
          </a:p>
          <a:p>
            <a:pPr lvl="1" fontAlgn="base"/>
            <a:r>
              <a:rPr lang="cs-CZ" dirty="0" smtClean="0"/>
              <a:t>Filozofická fakulta</a:t>
            </a:r>
          </a:p>
          <a:p>
            <a:pPr lvl="1" fontAlgn="base"/>
            <a:r>
              <a:rPr lang="cs-CZ" dirty="0" smtClean="0"/>
              <a:t>Fakulta fyziky</a:t>
            </a:r>
          </a:p>
          <a:p>
            <a:pPr lvl="1" fontAlgn="base"/>
            <a:r>
              <a:rPr lang="cs-CZ" dirty="0" smtClean="0"/>
              <a:t>Ústav </a:t>
            </a:r>
            <a:r>
              <a:rPr lang="cs-CZ" dirty="0" smtClean="0"/>
              <a:t>cizích </a:t>
            </a:r>
            <a:r>
              <a:rPr lang="cs-CZ" dirty="0" smtClean="0"/>
              <a:t>jazyků</a:t>
            </a:r>
          </a:p>
          <a:p>
            <a:pPr lvl="1" fontAlgn="base"/>
            <a:r>
              <a:rPr lang="cs-CZ" dirty="0" smtClean="0"/>
              <a:t>Ústav </a:t>
            </a:r>
            <a:r>
              <a:rPr lang="cs-CZ" dirty="0" smtClean="0"/>
              <a:t>mezinárodních vztahů a politologie</a:t>
            </a:r>
          </a:p>
          <a:p>
            <a:endParaRPr lang="en-US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86248" y="2571744"/>
            <a:ext cx="4357718" cy="41434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5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Instituty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Ústav aplikovaného výzkumu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Ústav biochemie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Biotechnologický ústav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Ústav matematiky a informatiky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Ústav teoretické fyziky a astronomie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5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Studijní a výzkumná centra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Centrum orientálních studií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Náboženská studia a Výzkumné centrum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Centrum sportu a zdraví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Centrum pro </a:t>
            </a:r>
            <a:r>
              <a:rPr kumimoji="0" lang="cs-CZ" sz="3000" b="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genderová</a:t>
            </a:r>
            <a:r>
              <a:rPr kumimoji="0" lang="cs-CZ" sz="3000" b="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studia</a:t>
            </a:r>
            <a:endParaRPr kumimoji="0" lang="cs-CZ" sz="30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5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Ostatní divize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Botanická zahrada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Kariérní centrum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Středisko pro rozvoj informačních technologií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Kulturní centrum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E-</a:t>
            </a:r>
            <a:r>
              <a:rPr kumimoji="0" lang="cs-CZ" sz="3000" b="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learning</a:t>
            </a: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 zkušební centrum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Knihovna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Muzeum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Nakladatelství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3000" b="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International</a:t>
            </a:r>
            <a:r>
              <a:rPr kumimoji="0" lang="cs-CZ" sz="3000" b="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Business </a:t>
            </a:r>
            <a:r>
              <a:rPr kumimoji="0" lang="cs-CZ" sz="3000" b="0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School</a:t>
            </a:r>
            <a:endParaRPr kumimoji="0" lang="cs-CZ" sz="3000" b="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28596" y="1643050"/>
            <a:ext cx="7400948" cy="757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12 fakult, 5 institutů, 4 studijní a výzkumná centra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3200" dirty="0" smtClean="0"/>
              <a:t>budoucí redukce počtu organizačních jednotek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Popularizace vědy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Aktivita je rozdělena mezi:</a:t>
            </a:r>
          </a:p>
          <a:p>
            <a:pPr lvl="1"/>
            <a:r>
              <a:rPr lang="cs-CZ" dirty="0" smtClean="0"/>
              <a:t>Kancelář pro vědu </a:t>
            </a:r>
            <a:r>
              <a:rPr lang="cs-CZ" dirty="0" smtClean="0"/>
              <a:t>a inovace (</a:t>
            </a:r>
            <a:r>
              <a:rPr lang="cs-CZ" b="1" dirty="0" smtClean="0"/>
              <a:t>Science and </a:t>
            </a:r>
            <a:r>
              <a:rPr lang="cs-CZ" b="1" dirty="0" err="1" smtClean="0"/>
              <a:t>Innovation</a:t>
            </a:r>
            <a:r>
              <a:rPr lang="cs-CZ" b="1" dirty="0" smtClean="0"/>
              <a:t> Office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Kancelář pro informace a vztahy s veřejností (</a:t>
            </a:r>
            <a:r>
              <a:rPr lang="cs-CZ" b="1" dirty="0" err="1" smtClean="0"/>
              <a:t>Information</a:t>
            </a:r>
            <a:r>
              <a:rPr lang="cs-CZ" b="1" dirty="0" smtClean="0"/>
              <a:t> and Public Relations Office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Dětskou univerzitu (</a:t>
            </a:r>
            <a:r>
              <a:rPr lang="cs-CZ" b="1" dirty="0" err="1" smtClean="0"/>
              <a:t>Children</a:t>
            </a:r>
            <a:r>
              <a:rPr lang="cs-CZ" b="1" dirty="0" smtClean="0"/>
              <a:t> University</a:t>
            </a:r>
            <a:r>
              <a:rPr lang="cs-CZ" dirty="0" smtClean="0"/>
              <a:t>) řízenou </a:t>
            </a:r>
            <a:r>
              <a:rPr lang="cs-CZ" dirty="0" smtClean="0"/>
              <a:t>Správou pro studia (</a:t>
            </a:r>
            <a:r>
              <a:rPr lang="cs-CZ" b="1" dirty="0" smtClean="0"/>
              <a:t>Studies </a:t>
            </a:r>
            <a:r>
              <a:rPr lang="cs-CZ" b="1" dirty="0" err="1" smtClean="0"/>
              <a:t>directorate</a:t>
            </a:r>
            <a:r>
              <a:rPr lang="cs-CZ" dirty="0" smtClean="0"/>
              <a:t>)</a:t>
            </a:r>
            <a:endParaRPr lang="en-US" b="1" dirty="0"/>
          </a:p>
        </p:txBody>
      </p:sp>
      <p:pic>
        <p:nvPicPr>
          <p:cNvPr id="4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cs-CZ" dirty="0" smtClean="0"/>
              <a:t>Weby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4040188" cy="92869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Domovské stránky Vilniuské univerzity (v angličtině omezený obsah</a:t>
            </a:r>
            <a:r>
              <a:rPr lang="cs-CZ" dirty="0" smtClean="0"/>
              <a:t>)</a:t>
            </a:r>
            <a:endParaRPr lang="cs-CZ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3438" y="1214422"/>
            <a:ext cx="4041775" cy="639762"/>
          </a:xfrm>
        </p:spPr>
        <p:txBody>
          <a:bodyPr>
            <a:normAutofit/>
          </a:bodyPr>
          <a:lstStyle/>
          <a:p>
            <a:r>
              <a:rPr lang="cs-CZ" dirty="0" smtClean="0"/>
              <a:t>Portál </a:t>
            </a:r>
            <a:r>
              <a:rPr lang="cs-CZ" dirty="0" smtClean="0"/>
              <a:t>VU zprávy (jen litevsky</a:t>
            </a:r>
            <a:r>
              <a:rPr lang="cs-CZ" dirty="0" smtClean="0"/>
              <a:t>)</a:t>
            </a:r>
            <a:endParaRPr lang="cs-CZ" dirty="0" smtClean="0"/>
          </a:p>
        </p:txBody>
      </p:sp>
      <p:pic>
        <p:nvPicPr>
          <p:cNvPr id="7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  <p:pic>
        <p:nvPicPr>
          <p:cNvPr id="522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b="2199"/>
          <a:stretch>
            <a:fillRect/>
          </a:stretch>
        </p:blipFill>
        <p:spPr bwMode="auto">
          <a:xfrm>
            <a:off x="214282" y="2143116"/>
            <a:ext cx="4256853" cy="317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071678"/>
            <a:ext cx="4213255" cy="318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pro text 4"/>
          <p:cNvSpPr txBox="1">
            <a:spLocks/>
          </p:cNvSpPr>
          <p:nvPr/>
        </p:nvSpPr>
        <p:spPr>
          <a:xfrm>
            <a:off x="285720" y="5643578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VU knihovny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5572140"/>
            <a:ext cx="2143140" cy="108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r>
              <a:rPr lang="cs-CZ" dirty="0" smtClean="0"/>
              <a:t> – 19 365 </a:t>
            </a:r>
          </a:p>
          <a:p>
            <a:pPr lvl="1"/>
            <a:r>
              <a:rPr lang="cs-CZ" dirty="0" smtClean="0"/>
              <a:t>Nejvýznamnější, ostatní sociální sítě marginálního významu</a:t>
            </a:r>
          </a:p>
          <a:p>
            <a:r>
              <a:rPr lang="cs-CZ" dirty="0" err="1" smtClean="0"/>
              <a:t>Twitter</a:t>
            </a:r>
            <a:r>
              <a:rPr lang="cs-CZ" dirty="0" smtClean="0"/>
              <a:t> – 2 </a:t>
            </a:r>
            <a:r>
              <a:rPr lang="cs-CZ" dirty="0" smtClean="0"/>
              <a:t>306 </a:t>
            </a:r>
            <a:r>
              <a:rPr lang="cs-CZ" dirty="0" smtClean="0"/>
              <a:t>sledujících</a:t>
            </a:r>
          </a:p>
          <a:p>
            <a:r>
              <a:rPr lang="cs-CZ" dirty="0" err="1" smtClean="0"/>
              <a:t>Instagram</a:t>
            </a:r>
            <a:r>
              <a:rPr lang="cs-CZ" dirty="0" smtClean="0"/>
              <a:t> – 733 sledujících</a:t>
            </a:r>
          </a:p>
          <a:p>
            <a:r>
              <a:rPr lang="cs-CZ" dirty="0" err="1" smtClean="0"/>
              <a:t>You</a:t>
            </a:r>
            <a:r>
              <a:rPr lang="cs-CZ" dirty="0" smtClean="0"/>
              <a:t> Tube – 567 </a:t>
            </a:r>
            <a:r>
              <a:rPr lang="cs-CZ" dirty="0" err="1" smtClean="0"/>
              <a:t>odebíratelů</a:t>
            </a:r>
            <a:endParaRPr lang="cs-CZ" dirty="0" smtClean="0"/>
          </a:p>
          <a:p>
            <a:endParaRPr lang="en-US" dirty="0"/>
          </a:p>
        </p:txBody>
      </p:sp>
      <p:pic>
        <p:nvPicPr>
          <p:cNvPr id="4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  <p:pic>
        <p:nvPicPr>
          <p:cNvPr id="7" name="Obrázek 6" descr="1750573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609481"/>
            <a:ext cx="571504" cy="525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 </a:t>
            </a:r>
            <a:r>
              <a:rPr lang="cs-CZ" dirty="0" err="1" smtClean="0"/>
              <a:t>Spectrum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Vychází 2x ročně od roku 2004 v nákladu 1000 výtisků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dirty="0" smtClean="0"/>
              <a:t>Vydává jej zdarma Kancelář </a:t>
            </a:r>
            <a:r>
              <a:rPr lang="cs-CZ" dirty="0" smtClean="0"/>
              <a:t>pro informace a vztahy s </a:t>
            </a:r>
            <a:r>
              <a:rPr lang="cs-CZ" dirty="0" smtClean="0"/>
              <a:t>veřejností </a:t>
            </a:r>
            <a:r>
              <a:rPr lang="cs-CZ" dirty="0" smtClean="0"/>
              <a:t>(</a:t>
            </a:r>
            <a:r>
              <a:rPr lang="cs-CZ" dirty="0" err="1" smtClean="0"/>
              <a:t>Information</a:t>
            </a:r>
            <a:r>
              <a:rPr lang="cs-CZ" dirty="0" smtClean="0"/>
              <a:t> and Public Relations Office</a:t>
            </a:r>
            <a:r>
              <a:rPr lang="cs-CZ" dirty="0" smtClean="0"/>
              <a:t>)</a:t>
            </a:r>
          </a:p>
          <a:p>
            <a:r>
              <a:rPr lang="cs-CZ" sz="2800" dirty="0" smtClean="0"/>
              <a:t>Cílem je seznámit veřejnost se širokou škálou univerzitních aktivit a s událostmi v univerzitní komunitě</a:t>
            </a:r>
          </a:p>
          <a:p>
            <a:r>
              <a:rPr lang="cs-CZ" sz="2800" dirty="0" smtClean="0"/>
              <a:t>Odhaluje nejnovější a nejzajímavější výsledky vědecké práce akademických výzkumníků i studentů</a:t>
            </a:r>
            <a:endParaRPr lang="en-US" sz="2800" dirty="0"/>
          </a:p>
        </p:txBody>
      </p:sp>
      <p:pic>
        <p:nvPicPr>
          <p:cNvPr id="5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3116"/>
            <a:ext cx="2286016" cy="32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Noviny </a:t>
            </a:r>
            <a:r>
              <a:rPr lang="cs-CZ" dirty="0" err="1" smtClean="0"/>
              <a:t>Universitas</a:t>
            </a:r>
            <a:r>
              <a:rPr lang="cs-CZ" dirty="0" smtClean="0"/>
              <a:t> </a:t>
            </a:r>
            <a:r>
              <a:rPr lang="cs-CZ" dirty="0" err="1" smtClean="0"/>
              <a:t>Vilnensis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85926"/>
            <a:ext cx="4829180" cy="4525963"/>
          </a:xfrm>
        </p:spPr>
        <p:txBody>
          <a:bodyPr/>
          <a:lstStyle/>
          <a:p>
            <a:r>
              <a:rPr lang="cs-CZ" dirty="0" smtClean="0"/>
              <a:t>Vycházejí v nákladu 5000 výtisků</a:t>
            </a:r>
          </a:p>
          <a:p>
            <a:r>
              <a:rPr lang="cs-CZ" dirty="0" smtClean="0"/>
              <a:t>Nejsou určeny pro veřejnost, ale jen pro univerzitní komunitu</a:t>
            </a:r>
          </a:p>
          <a:p>
            <a:r>
              <a:rPr lang="cs-CZ" dirty="0" smtClean="0"/>
              <a:t>Informují o společenském životě na univerzitě</a:t>
            </a:r>
            <a:endParaRPr lang="en-US" dirty="0"/>
          </a:p>
        </p:txBody>
      </p:sp>
      <p:pic>
        <p:nvPicPr>
          <p:cNvPr id="5" name="Picture 2" descr="Soubor: Vilnius univerzitní log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1000100" cy="1119411"/>
          </a:xfrm>
          <a:prstGeom prst="rect">
            <a:avLst/>
          </a:prstGeom>
          <a:noFill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857364"/>
            <a:ext cx="2970727" cy="441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darsko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1723</TotalTime>
  <Words>526</Words>
  <Application>Microsoft Office PowerPoint</Application>
  <PresentationFormat>Předvádění na obrazovce (4:3)</PresentationFormat>
  <Paragraphs>103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Madarsko</vt:lpstr>
      <vt:lpstr>Vilniuská univerzita Vilniaus universitetas</vt:lpstr>
      <vt:lpstr>Krátce o univerzitě</vt:lpstr>
      <vt:lpstr>Vilniuská univerzita v číslech</vt:lpstr>
      <vt:lpstr>Organizační struktura</vt:lpstr>
      <vt:lpstr>Popularizace vědy</vt:lpstr>
      <vt:lpstr>Weby</vt:lpstr>
      <vt:lpstr>Sociální sítě</vt:lpstr>
      <vt:lpstr>Časopis Spectrum</vt:lpstr>
      <vt:lpstr>Noviny Universitas Vilnensis</vt:lpstr>
      <vt:lpstr>Dětská univerzita</vt:lpstr>
      <vt:lpstr>Dětská univerzita</vt:lpstr>
      <vt:lpstr>Studentem na jeden den</vt:lpstr>
      <vt:lpstr>Vědecký festival</vt:lpstr>
      <vt:lpstr>Další aktivity pro veřejnost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acer</dc:creator>
  <cp:lastModifiedBy>acer</cp:lastModifiedBy>
  <cp:revision>84</cp:revision>
  <dcterms:created xsi:type="dcterms:W3CDTF">2015-06-24T16:58:00Z</dcterms:created>
  <dcterms:modified xsi:type="dcterms:W3CDTF">2015-06-25T21:41:56Z</dcterms:modified>
</cp:coreProperties>
</file>