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364677-57EF-4011-BC5F-EE9DAFB2DD4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CA352E-4A4B-48AA-B08C-DFEC88C688AA}" type="datetimeFigureOut">
              <a:rPr lang="en-GB" smtClean="0"/>
              <a:t>09/01/2018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Zdenka.telnarova@osu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543800" cy="258214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4400" b="1" dirty="0" smtClean="0"/>
              <a:t>Inclusive </a:t>
            </a:r>
            <a:r>
              <a:rPr lang="en-US" sz="4400" b="1" dirty="0" smtClean="0"/>
              <a:t>Senior Education through Virtual U3A – ISEV</a:t>
            </a:r>
            <a:r>
              <a:rPr lang="en-GB" dirty="0"/>
              <a:t/>
            </a:r>
            <a:br>
              <a:rPr lang="en-GB" dirty="0"/>
            </a:b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632848" cy="1368152"/>
          </a:xfrm>
        </p:spPr>
        <p:txBody>
          <a:bodyPr>
            <a:normAutofit fontScale="25000" lnSpcReduction="20000"/>
          </a:bodyPr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sz="11200" dirty="0" smtClean="0"/>
              <a:t>Ing</a:t>
            </a:r>
            <a:r>
              <a:rPr lang="cs-CZ" sz="11200" dirty="0" smtClean="0"/>
              <a:t>. Zdeňka </a:t>
            </a:r>
            <a:r>
              <a:rPr lang="cs-CZ" sz="11200" dirty="0" err="1" smtClean="0"/>
              <a:t>Telnarová</a:t>
            </a:r>
            <a:r>
              <a:rPr lang="cs-CZ" sz="11200" dirty="0" smtClean="0"/>
              <a:t>, Ph.D. – hlavní </a:t>
            </a:r>
            <a:r>
              <a:rPr lang="cs-CZ" sz="11200" dirty="0" smtClean="0"/>
              <a:t>řešitel</a:t>
            </a:r>
          </a:p>
          <a:p>
            <a:pPr algn="ctr"/>
            <a:r>
              <a:rPr lang="cs-CZ" sz="11200" dirty="0" smtClean="0"/>
              <a:t>Ostravská univerzita</a:t>
            </a:r>
            <a:endParaRPr lang="en-GB" sz="11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3"/>
            <a:ext cx="4320480" cy="123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6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Doktorandi jsou zapojováni ve větší míře, opět převážně jako lektoři a pomocníci.</a:t>
            </a:r>
            <a:endParaRPr lang="en-GB" sz="2000" dirty="0"/>
          </a:p>
        </p:txBody>
      </p:sp>
      <p:pic>
        <p:nvPicPr>
          <p:cNvPr id="6146" name="Graf 46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692696"/>
            <a:ext cx="5992887" cy="384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Posluchači jsou se studenty a doktorandy převážně spokojeni.</a:t>
            </a:r>
            <a:endParaRPr lang="en-GB" sz="2000" dirty="0"/>
          </a:p>
        </p:txBody>
      </p:sp>
      <p:pic>
        <p:nvPicPr>
          <p:cNvPr id="7170" name="Graf 47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620688"/>
            <a:ext cx="5992887" cy="34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7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Posluchači U3V zároveň vystupují v roli lektorů u 20 z 33 U3V, převážně jako dobrovolníci.</a:t>
            </a:r>
            <a:endParaRPr lang="en-GB" sz="2000" dirty="0"/>
          </a:p>
        </p:txBody>
      </p:sp>
      <p:pic>
        <p:nvPicPr>
          <p:cNvPr id="8194" name="Graf 48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476672"/>
            <a:ext cx="5992887" cy="381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14 z 33 U3V zapojuje seniory do organizování vzdělávacích aktivit. </a:t>
            </a:r>
            <a:br>
              <a:rPr lang="cs-CZ" sz="2000" dirty="0" smtClean="0"/>
            </a:br>
            <a:r>
              <a:rPr lang="cs-CZ" sz="2000" dirty="0" smtClean="0"/>
              <a:t>Přitom 5 z nich organizuje takové aktivity pravidelně.</a:t>
            </a:r>
            <a:endParaRPr lang="en-GB" sz="2000" dirty="0"/>
          </a:p>
        </p:txBody>
      </p:sp>
      <p:pic>
        <p:nvPicPr>
          <p:cNvPr id="10242" name="Graf 50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620688"/>
            <a:ext cx="5992887" cy="38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3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Senioři z 11 U3V založili spolek, který organizuje vzdělávací aktivity.</a:t>
            </a:r>
            <a:endParaRPr lang="en-GB" sz="2000" dirty="0"/>
          </a:p>
        </p:txBody>
      </p:sp>
      <p:pic>
        <p:nvPicPr>
          <p:cNvPr id="11266" name="Graf 5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/>
          <a:stretch>
            <a:fillRect/>
          </a:stretch>
        </p:blipFill>
        <p:spPr bwMode="auto">
          <a:xfrm>
            <a:off x="1403648" y="548680"/>
            <a:ext cx="5992887" cy="426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2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Dotazník zaměřený na očekávání seniorů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17 </a:t>
            </a:r>
            <a:r>
              <a:rPr lang="cs-CZ" dirty="0" smtClean="0"/>
              <a:t>otázek.</a:t>
            </a:r>
            <a:endParaRPr lang="cs-CZ" dirty="0" smtClean="0"/>
          </a:p>
          <a:p>
            <a:r>
              <a:rPr lang="cs-CZ" dirty="0" smtClean="0"/>
              <a:t>Zájem o </a:t>
            </a:r>
            <a:r>
              <a:rPr lang="cs-CZ" dirty="0" smtClean="0"/>
              <a:t>témata.</a:t>
            </a:r>
            <a:endParaRPr lang="cs-CZ" dirty="0" smtClean="0"/>
          </a:p>
          <a:p>
            <a:r>
              <a:rPr lang="cs-CZ" dirty="0" smtClean="0"/>
              <a:t>Upřednostňované formy </a:t>
            </a:r>
            <a:r>
              <a:rPr lang="cs-CZ" dirty="0" smtClean="0"/>
              <a:t>studia.</a:t>
            </a:r>
            <a:endParaRPr lang="cs-CZ" dirty="0" smtClean="0"/>
          </a:p>
          <a:p>
            <a:r>
              <a:rPr lang="cs-CZ" dirty="0" smtClean="0"/>
              <a:t>Otázky zaměřené na 4 pilíře </a:t>
            </a:r>
            <a:r>
              <a:rPr lang="cs-CZ" dirty="0" smtClean="0"/>
              <a:t>projektu.</a:t>
            </a:r>
            <a:endParaRPr lang="cs-CZ" dirty="0" smtClean="0"/>
          </a:p>
          <a:p>
            <a:r>
              <a:rPr lang="cs-CZ" dirty="0" smtClean="0"/>
              <a:t>Cca 100 seniorů </a:t>
            </a:r>
            <a:r>
              <a:rPr lang="cs-CZ" dirty="0" smtClean="0"/>
              <a:t>z VirtU3V (OU) odpovědělo</a:t>
            </a:r>
            <a:r>
              <a:rPr lang="cs-CZ" dirty="0" smtClean="0"/>
              <a:t>, nyní zpracováváme </a:t>
            </a:r>
            <a:r>
              <a:rPr lang="cs-CZ" dirty="0" smtClean="0"/>
              <a:t>výsledky.</a:t>
            </a:r>
          </a:p>
          <a:p>
            <a:r>
              <a:rPr lang="cs-CZ" dirty="0" smtClean="0"/>
              <a:t>Pokud by byl zájem, můžeme dodat dotazník pro vaše seniory a rovněž jej vyhodnotit.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7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Kontakt:</a:t>
            </a:r>
          </a:p>
          <a:p>
            <a:pPr marL="0" indent="0">
              <a:buNone/>
            </a:pPr>
            <a:r>
              <a:rPr lang="cs-CZ" dirty="0" smtClean="0"/>
              <a:t>Zdenka </a:t>
            </a:r>
            <a:r>
              <a:rPr lang="cs-CZ" dirty="0" err="1" smtClean="0"/>
              <a:t>Telnarová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Ostravská univerzita, Přírodovědecká fakulta, KIP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Zdenka.telnarova@osu.cz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777 123 935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3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Pilíře projektu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Inkluzívní vzdělávací prostředí: odstraňování </a:t>
            </a:r>
            <a:r>
              <a:rPr lang="cs-CZ" dirty="0" smtClean="0"/>
              <a:t>bariér (architektonické, informační, ekonomické, sociální).</a:t>
            </a:r>
            <a:endParaRPr lang="cs-CZ" dirty="0" smtClean="0"/>
          </a:p>
          <a:p>
            <a:r>
              <a:rPr lang="cs-CZ" dirty="0" smtClean="0"/>
              <a:t>Zapojení mládeže: </a:t>
            </a:r>
            <a:r>
              <a:rPr lang="cs-CZ" dirty="0"/>
              <a:t>m</a:t>
            </a:r>
            <a:r>
              <a:rPr lang="cs-CZ" dirty="0" smtClean="0"/>
              <a:t>ezigenerační </a:t>
            </a:r>
            <a:r>
              <a:rPr lang="cs-CZ" dirty="0" smtClean="0"/>
              <a:t>dialog, asistence, výpomoc, dobrovolnictví .</a:t>
            </a:r>
            <a:endParaRPr lang="cs-CZ" dirty="0" smtClean="0"/>
          </a:p>
          <a:p>
            <a:r>
              <a:rPr lang="cs-CZ" dirty="0" smtClean="0"/>
              <a:t>Využívání informačních a </a:t>
            </a:r>
            <a:r>
              <a:rPr lang="cs-CZ" dirty="0" err="1" smtClean="0"/>
              <a:t>smart</a:t>
            </a:r>
            <a:r>
              <a:rPr lang="cs-CZ" dirty="0" smtClean="0"/>
              <a:t> technologií: proškolení </a:t>
            </a:r>
            <a:r>
              <a:rPr lang="cs-CZ" dirty="0" smtClean="0"/>
              <a:t>senioři, lektoři. Technologie ve výuce a samostudiu.</a:t>
            </a:r>
            <a:endParaRPr lang="cs-CZ" dirty="0" smtClean="0"/>
          </a:p>
          <a:p>
            <a:r>
              <a:rPr lang="cs-CZ" dirty="0" smtClean="0"/>
              <a:t>Aktivní přístup seniorů: vlastní vzdělávací aktivity, propojení zájmových a vzdělávacích </a:t>
            </a:r>
            <a:r>
              <a:rPr lang="cs-CZ" dirty="0" smtClean="0"/>
              <a:t>aktivit, aktivizace seniorů v rámci jednotlivých vzdělávacích aktivit.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5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současného stavu s přihlédnutím k uvedeným pilířů.</a:t>
            </a:r>
          </a:p>
          <a:p>
            <a:r>
              <a:rPr lang="cs-CZ" dirty="0" smtClean="0"/>
              <a:t>Komparativní studie v rámci řešitelských institucí (U3V v Portugalsku a Itálii).</a:t>
            </a:r>
          </a:p>
          <a:p>
            <a:r>
              <a:rPr lang="cs-CZ" dirty="0" smtClean="0"/>
              <a:t>Tvorba společné metodiky k integraci uvedených pilířů do vzdělávání seniorů, inspirace aktivitami partnerů – příklady dobré praxe.</a:t>
            </a:r>
          </a:p>
          <a:p>
            <a:r>
              <a:rPr lang="cs-CZ" dirty="0" smtClean="0"/>
              <a:t>Pilotní ověření metodiky na navržených semestrálních kurzech.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2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 pro </a:t>
            </a:r>
            <a:r>
              <a:rPr lang="cs-CZ" dirty="0" smtClean="0"/>
              <a:t>organizátory U3V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osloveno 42 fakult, resp. univerzit na základě kontaktů poskytnutých Asociací.</a:t>
            </a:r>
          </a:p>
          <a:p>
            <a:r>
              <a:rPr lang="cs-CZ" dirty="0" smtClean="0"/>
              <a:t>33 fakult zaslalo vyplněný dotazník (někteří odpovídali jen na některé otázky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Vyhodnocení ještě není dokončeno, provádíme interpretaci výsledků.</a:t>
            </a:r>
          </a:p>
          <a:p>
            <a:r>
              <a:rPr lang="cs-CZ" dirty="0" smtClean="0"/>
              <a:t>Zde budou prezentována pouze čísla ve formě grafů.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Nejstarší U3V je z roku 1987, nejnovější 2015, v roce 1995 největší nárůst.</a:t>
            </a:r>
            <a:endParaRPr lang="en-GB" sz="2000" dirty="0"/>
          </a:p>
        </p:txBody>
      </p:sp>
      <p:pic>
        <p:nvPicPr>
          <p:cNvPr id="1026" name="Graf 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484784"/>
            <a:ext cx="5992887" cy="32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ICT jsou využívány od roku 1990, největší nárůst v roce 2008, 27 U3V z 33 ICT využívá, 6 U3V ICT nevyužívá.</a:t>
            </a:r>
            <a:endParaRPr lang="en-GB" sz="2000" dirty="0"/>
          </a:p>
        </p:txBody>
      </p:sp>
      <p:pic>
        <p:nvPicPr>
          <p:cNvPr id="2050" name="Graf 5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692696"/>
            <a:ext cx="5779509" cy="435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3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Nejvíce se využívají PC a Internet.</a:t>
            </a:r>
            <a:endParaRPr lang="en-GB" sz="2000" dirty="0"/>
          </a:p>
        </p:txBody>
      </p:sp>
      <p:pic>
        <p:nvPicPr>
          <p:cNvPr id="3074" name="Graf 43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692696"/>
            <a:ext cx="5992887" cy="365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2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970" y="5445224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Jsou však v ojedinělých případech využívány i </a:t>
            </a:r>
            <a:r>
              <a:rPr lang="cs-CZ" sz="2000" dirty="0" err="1" smtClean="0"/>
              <a:t>smartboardy</a:t>
            </a:r>
            <a:r>
              <a:rPr lang="cs-CZ" sz="2000" dirty="0" smtClean="0"/>
              <a:t>, čtečky, </a:t>
            </a:r>
            <a:r>
              <a:rPr lang="cs-CZ" sz="2000" dirty="0" err="1" smtClean="0"/>
              <a:t>gps</a:t>
            </a:r>
            <a:r>
              <a:rPr lang="cs-CZ" sz="2000" dirty="0" smtClean="0"/>
              <a:t>.</a:t>
            </a:r>
            <a:endParaRPr lang="en-GB" sz="2000" dirty="0"/>
          </a:p>
        </p:txBody>
      </p:sp>
      <p:pic>
        <p:nvPicPr>
          <p:cNvPr id="4098" name="Graf 66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548680"/>
            <a:ext cx="5992887" cy="440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6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22920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ca polovina U3V studenty nezapojuje, polovina zapojuje, </a:t>
            </a:r>
            <a:br>
              <a:rPr lang="cs-CZ" sz="2000" dirty="0" smtClean="0"/>
            </a:br>
            <a:r>
              <a:rPr lang="cs-CZ" sz="2000" dirty="0" smtClean="0"/>
              <a:t>převážně jako lektory a pomocníky.</a:t>
            </a:r>
            <a:endParaRPr lang="en-GB" sz="2000" dirty="0"/>
          </a:p>
        </p:txBody>
      </p:sp>
      <p:pic>
        <p:nvPicPr>
          <p:cNvPr id="5122" name="Graf 45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908720"/>
            <a:ext cx="5992887" cy="317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</TotalTime>
  <Words>389</Words>
  <Application>Microsoft Office PowerPoint</Application>
  <PresentationFormat>Předvádění na obrazovce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Sousedství</vt:lpstr>
      <vt:lpstr>Inclusive Senior Education through Virtual U3A – ISEV  </vt:lpstr>
      <vt:lpstr>Pilíře projektu</vt:lpstr>
      <vt:lpstr>Cíle projektu</vt:lpstr>
      <vt:lpstr>Dotazník pro organizátory U3V</vt:lpstr>
      <vt:lpstr>Nejstarší U3V je z roku 1987, nejnovější 2015, v roce 1995 největší nárůst.</vt:lpstr>
      <vt:lpstr>ICT jsou využívány od roku 1990, největší nárůst v roce 2008, 27 U3V z 33 ICT využívá, 6 U3V ICT nevyužívá.</vt:lpstr>
      <vt:lpstr>Nejvíce se využívají PC a Internet.</vt:lpstr>
      <vt:lpstr>Jsou však v ojedinělých případech využívány i smartboardy, čtečky, gps.</vt:lpstr>
      <vt:lpstr>Cca polovina U3V studenty nezapojuje, polovina zapojuje,  převážně jako lektory a pomocníky.</vt:lpstr>
      <vt:lpstr>Doktorandi jsou zapojováni ve větší míře, opět převážně jako lektoři a pomocníci.</vt:lpstr>
      <vt:lpstr>Posluchači jsou se studenty a doktorandy převážně spokojeni.</vt:lpstr>
      <vt:lpstr>Posluchači U3V zároveň vystupují v roli lektorů u 20 z 33 U3V, převážně jako dobrovolníci.</vt:lpstr>
      <vt:lpstr>14 z 33 U3V zapojuje seniory do organizování vzdělávacích aktivit.  Přitom 5 z nich organizuje takové aktivity pravidelně.</vt:lpstr>
      <vt:lpstr>Senioři z 11 U3V založili spolek, který organizuje vzdělávací aktivity.</vt:lpstr>
      <vt:lpstr>Dotazník zaměřený na očekávání seniorů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projekt Inclusive Senior Education through Virtual U3A – ISEV</dc:title>
  <dc:creator>telnarova</dc:creator>
  <cp:lastModifiedBy>telnarova</cp:lastModifiedBy>
  <cp:revision>9</cp:revision>
  <dcterms:created xsi:type="dcterms:W3CDTF">2018-01-08T10:31:01Z</dcterms:created>
  <dcterms:modified xsi:type="dcterms:W3CDTF">2018-01-09T13:32:21Z</dcterms:modified>
</cp:coreProperties>
</file>