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7" r:id="rId12"/>
    <p:sldId id="266" r:id="rId13"/>
    <p:sldId id="268" r:id="rId14"/>
    <p:sldId id="269" r:id="rId15"/>
    <p:sldId id="271" r:id="rId16"/>
    <p:sldId id="272" r:id="rId17"/>
    <p:sldId id="273" r:id="rId18"/>
    <p:sldId id="277" r:id="rId19"/>
    <p:sldId id="274" r:id="rId20"/>
    <p:sldId id="275" r:id="rId21"/>
    <p:sldId id="276" r:id="rId22"/>
    <p:sldId id="279" r:id="rId23"/>
    <p:sldId id="281" r:id="rId24"/>
    <p:sldId id="280" r:id="rId25"/>
    <p:sldId id="284" r:id="rId26"/>
    <p:sldId id="286" r:id="rId27"/>
    <p:sldId id="288" r:id="rId28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94718" autoAdjust="0"/>
  </p:normalViewPr>
  <p:slideViewPr>
    <p:cSldViewPr>
      <p:cViewPr>
        <p:scale>
          <a:sx n="80" d="100"/>
          <a:sy n="80" d="100"/>
        </p:scale>
        <p:origin x="-1110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0BA67991-B86F-40E3-9570-2350B4272721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4CBC264C-1044-437B-85CD-6458D675D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988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E7F8-289A-4ED9-88BD-D838DE016EB8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6759-98EC-42FE-9D42-4FDF90B245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70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E7F8-289A-4ED9-88BD-D838DE016EB8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6759-98EC-42FE-9D42-4FDF90B245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84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E7F8-289A-4ED9-88BD-D838DE016EB8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6759-98EC-42FE-9D42-4FDF90B245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24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E7F8-289A-4ED9-88BD-D838DE016EB8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6759-98EC-42FE-9D42-4FDF90B245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01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E7F8-289A-4ED9-88BD-D838DE016EB8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6759-98EC-42FE-9D42-4FDF90B245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60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E7F8-289A-4ED9-88BD-D838DE016EB8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6759-98EC-42FE-9D42-4FDF90B245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43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E7F8-289A-4ED9-88BD-D838DE016EB8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6759-98EC-42FE-9D42-4FDF90B245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79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E7F8-289A-4ED9-88BD-D838DE016EB8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6759-98EC-42FE-9D42-4FDF90B245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75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E7F8-289A-4ED9-88BD-D838DE016EB8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6759-98EC-42FE-9D42-4FDF90B245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95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E7F8-289A-4ED9-88BD-D838DE016EB8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6759-98EC-42FE-9D42-4FDF90B245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36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E7F8-289A-4ED9-88BD-D838DE016EB8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6759-98EC-42FE-9D42-4FDF90B245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23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3E7F8-289A-4ED9-88BD-D838DE016EB8}" type="datetimeFigureOut">
              <a:rPr lang="cs-CZ" smtClean="0"/>
              <a:t>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6759-98EC-42FE-9D42-4FDF90B245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08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zdenka.telnarova@osu.cz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pavla.janoschova@osu.cz" TargetMode="External"/><Relationship Id="rId2" Type="http://schemas.openxmlformats.org/officeDocument/2006/relationships/hyperlink" Target="mailto:zdenka.telnarova@osu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187675"/>
          </a:xfrm>
        </p:spPr>
        <p:txBody>
          <a:bodyPr/>
          <a:lstStyle/>
          <a:p>
            <a:r>
              <a:rPr lang="cs-CZ" b="1" dirty="0" err="1" smtClean="0">
                <a:solidFill>
                  <a:schemeClr val="accent3"/>
                </a:solidFill>
              </a:rPr>
              <a:t>Inclusive</a:t>
            </a:r>
            <a:r>
              <a:rPr lang="cs-CZ" b="1" dirty="0" smtClean="0">
                <a:solidFill>
                  <a:schemeClr val="accent3"/>
                </a:solidFill>
              </a:rPr>
              <a:t> Senior </a:t>
            </a:r>
            <a:r>
              <a:rPr lang="cs-CZ" b="1" dirty="0" err="1" smtClean="0">
                <a:solidFill>
                  <a:schemeClr val="accent3"/>
                </a:solidFill>
              </a:rPr>
              <a:t>Education</a:t>
            </a:r>
            <a:r>
              <a:rPr lang="cs-CZ" b="1" dirty="0" smtClean="0">
                <a:solidFill>
                  <a:schemeClr val="accent3"/>
                </a:solidFill>
              </a:rPr>
              <a:t> </a:t>
            </a:r>
            <a:r>
              <a:rPr lang="cs-CZ" b="1" dirty="0" err="1" smtClean="0">
                <a:solidFill>
                  <a:schemeClr val="accent3"/>
                </a:solidFill>
              </a:rPr>
              <a:t>through</a:t>
            </a:r>
            <a:r>
              <a:rPr lang="cs-CZ" b="1" dirty="0" smtClean="0">
                <a:solidFill>
                  <a:schemeClr val="accent3"/>
                </a:solidFill>
              </a:rPr>
              <a:t> </a:t>
            </a:r>
            <a:r>
              <a:rPr lang="cs-CZ" b="1" dirty="0" err="1" smtClean="0">
                <a:solidFill>
                  <a:schemeClr val="accent3"/>
                </a:solidFill>
              </a:rPr>
              <a:t>Virtual</a:t>
            </a:r>
            <a:r>
              <a:rPr lang="cs-CZ" b="1" dirty="0" smtClean="0">
                <a:solidFill>
                  <a:schemeClr val="accent3"/>
                </a:solidFill>
              </a:rPr>
              <a:t> U3V</a:t>
            </a:r>
            <a:endParaRPr lang="cs-CZ" b="1" dirty="0">
              <a:solidFill>
                <a:schemeClr val="accent3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15816" y="4221088"/>
            <a:ext cx="4856584" cy="1417712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err="1" smtClean="0">
                <a:solidFill>
                  <a:schemeClr val="tx1"/>
                </a:solidFill>
              </a:rPr>
              <a:t>financial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conditions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err="1" smtClean="0">
                <a:solidFill>
                  <a:schemeClr val="tx1"/>
                </a:solidFill>
              </a:rPr>
              <a:t>documents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err="1" smtClean="0">
                <a:solidFill>
                  <a:schemeClr val="tx1"/>
                </a:solidFill>
              </a:rPr>
              <a:t>obligatory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forms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err="1" smtClean="0">
                <a:solidFill>
                  <a:schemeClr val="tx1"/>
                </a:solidFill>
              </a:rPr>
              <a:t>submission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deadlines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4" name="Obrázek 3" descr="http://eacea.ec.europa.eu/img/logos/erasmus_plus/eu_flag_co_funded_pos_%5Brgb%5D_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2393950" cy="6838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Přímá spojnice 5"/>
          <p:cNvCxnSpPr/>
          <p:nvPr/>
        </p:nvCxnSpPr>
        <p:spPr>
          <a:xfrm>
            <a:off x="8892480" y="3717032"/>
            <a:ext cx="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611560" y="3645024"/>
            <a:ext cx="8064896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60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>
                <a:solidFill>
                  <a:srgbClr val="92D050"/>
                </a:solidFill>
              </a:rPr>
              <a:t>Eligible</a:t>
            </a:r>
            <a:r>
              <a:rPr lang="cs-CZ" b="1" dirty="0" smtClean="0">
                <a:solidFill>
                  <a:srgbClr val="92D050"/>
                </a:solidFill>
              </a:rPr>
              <a:t>  (</a:t>
            </a:r>
            <a:r>
              <a:rPr lang="cs-CZ" b="1" dirty="0" err="1" smtClean="0">
                <a:solidFill>
                  <a:srgbClr val="92D050"/>
                </a:solidFill>
              </a:rPr>
              <a:t>acceptable</a:t>
            </a:r>
            <a:r>
              <a:rPr lang="cs-CZ" b="1" dirty="0" smtClean="0">
                <a:solidFill>
                  <a:srgbClr val="92D050"/>
                </a:solidFill>
              </a:rPr>
              <a:t>) </a:t>
            </a:r>
            <a:r>
              <a:rPr lang="cs-CZ" b="1" dirty="0" err="1" smtClean="0">
                <a:solidFill>
                  <a:srgbClr val="92D050"/>
                </a:solidFill>
              </a:rPr>
              <a:t>costs</a:t>
            </a:r>
            <a:endParaRPr lang="cs-CZ" b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en-US" dirty="0"/>
              <a:t>dated during the duration of the </a:t>
            </a:r>
            <a:r>
              <a:rPr lang="en-US" dirty="0" smtClean="0"/>
              <a:t>project</a:t>
            </a:r>
            <a:r>
              <a:rPr lang="cs-CZ" dirty="0" smtClean="0"/>
              <a:t> (2.10.2017 – 1.8.2020)</a:t>
            </a:r>
          </a:p>
          <a:p>
            <a:r>
              <a:rPr lang="cs-CZ" dirty="0" err="1" smtClean="0"/>
              <a:t>documented</a:t>
            </a:r>
            <a:r>
              <a:rPr lang="cs-CZ" dirty="0" smtClean="0"/>
              <a:t> by </a:t>
            </a:r>
            <a:r>
              <a:rPr lang="cs-CZ" dirty="0" err="1" smtClean="0"/>
              <a:t>invoice</a:t>
            </a:r>
            <a:r>
              <a:rPr lang="cs-CZ" dirty="0" smtClean="0"/>
              <a:t>, </a:t>
            </a:r>
            <a:r>
              <a:rPr lang="cs-CZ" dirty="0" err="1" smtClean="0"/>
              <a:t>bill</a:t>
            </a:r>
            <a:r>
              <a:rPr lang="cs-CZ" dirty="0"/>
              <a:t>,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statements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en-US" dirty="0"/>
              <a:t>necessary for the implementation of the project</a:t>
            </a:r>
            <a:endParaRPr lang="cs-CZ" dirty="0"/>
          </a:p>
        </p:txBody>
      </p:sp>
      <p:pic>
        <p:nvPicPr>
          <p:cNvPr id="4" name="Obrázek 3" descr="http://eacea.ec.europa.eu/img/logos/erasmus_plus/eu_flag_co_funded_pos_%5Brgb%5D_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944216" cy="6480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Přímá spojnice 5"/>
          <p:cNvCxnSpPr/>
          <p:nvPr/>
        </p:nvCxnSpPr>
        <p:spPr>
          <a:xfrm>
            <a:off x="539552" y="2276872"/>
            <a:ext cx="8136904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223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>
                <a:solidFill>
                  <a:srgbClr val="92D050"/>
                </a:solidFill>
              </a:rPr>
              <a:t>Ineligible</a:t>
            </a:r>
            <a:r>
              <a:rPr lang="cs-CZ" b="1" dirty="0" smtClean="0">
                <a:solidFill>
                  <a:srgbClr val="92D050"/>
                </a:solidFill>
              </a:rPr>
              <a:t>  (</a:t>
            </a:r>
            <a:r>
              <a:rPr lang="cs-CZ" b="1" dirty="0" err="1" smtClean="0">
                <a:solidFill>
                  <a:srgbClr val="92D050"/>
                </a:solidFill>
              </a:rPr>
              <a:t>unacceptable</a:t>
            </a:r>
            <a:r>
              <a:rPr lang="cs-CZ" b="1" dirty="0" smtClean="0">
                <a:solidFill>
                  <a:srgbClr val="92D050"/>
                </a:solidFill>
              </a:rPr>
              <a:t>) </a:t>
            </a:r>
            <a:r>
              <a:rPr lang="cs-CZ" b="1" dirty="0" err="1" smtClean="0">
                <a:solidFill>
                  <a:srgbClr val="92D050"/>
                </a:solidFill>
              </a:rPr>
              <a:t>costs</a:t>
            </a:r>
            <a:endParaRPr lang="cs-CZ" b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r>
              <a:rPr lang="en-US" sz="2400" dirty="0"/>
              <a:t>dated before or after the </a:t>
            </a:r>
            <a:r>
              <a:rPr lang="en-US" sz="2400" dirty="0" smtClean="0"/>
              <a:t>project</a:t>
            </a:r>
            <a:endParaRPr lang="cs-CZ" sz="2400" dirty="0" smtClean="0"/>
          </a:p>
          <a:p>
            <a:r>
              <a:rPr lang="cs-CZ" sz="2400" dirty="0" err="1" smtClean="0"/>
              <a:t>unreasonable</a:t>
            </a:r>
            <a:r>
              <a:rPr lang="cs-CZ" sz="2400" dirty="0" smtClean="0"/>
              <a:t> </a:t>
            </a:r>
            <a:r>
              <a:rPr lang="cs-CZ" sz="2400" dirty="0" err="1" smtClean="0"/>
              <a:t>costs</a:t>
            </a:r>
            <a:endParaRPr lang="cs-CZ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cost of opening and keeping bank </a:t>
            </a:r>
            <a:r>
              <a:rPr lang="en-US" sz="2400" dirty="0" smtClean="0"/>
              <a:t>accounts</a:t>
            </a:r>
            <a:endParaRPr lang="cs-CZ" sz="2400" dirty="0" smtClean="0"/>
          </a:p>
          <a:p>
            <a:r>
              <a:rPr lang="en-US" sz="2400" dirty="0"/>
              <a:t>material or incomplete performance of third </a:t>
            </a:r>
            <a:r>
              <a:rPr lang="en-US" sz="2400" dirty="0" smtClean="0"/>
              <a:t>parties</a:t>
            </a:r>
            <a:endParaRPr lang="cs-CZ" sz="2400" dirty="0" smtClean="0"/>
          </a:p>
          <a:p>
            <a:r>
              <a:rPr lang="en-US" sz="2400" dirty="0"/>
              <a:t>VAT, which can be recovered under national regulations</a:t>
            </a:r>
            <a:endParaRPr lang="cs-CZ" sz="2400" dirty="0" smtClean="0"/>
          </a:p>
        </p:txBody>
      </p:sp>
      <p:pic>
        <p:nvPicPr>
          <p:cNvPr id="4" name="Obrázek 3" descr="http://eacea.ec.europa.eu/img/logos/erasmus_plus/eu_flag_co_funded_pos_%5Brgb%5D_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944216" cy="6480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Přímá spojnice 5"/>
          <p:cNvCxnSpPr/>
          <p:nvPr/>
        </p:nvCxnSpPr>
        <p:spPr>
          <a:xfrm>
            <a:off x="539552" y="2276872"/>
            <a:ext cx="8136904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380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>
                <a:solidFill>
                  <a:srgbClr val="92D050"/>
                </a:solidFill>
              </a:rPr>
              <a:t>Documents</a:t>
            </a:r>
            <a:r>
              <a:rPr lang="cs-CZ" b="1" dirty="0" smtClean="0">
                <a:solidFill>
                  <a:srgbClr val="92D050"/>
                </a:solidFill>
              </a:rPr>
              <a:t> and </a:t>
            </a:r>
            <a:r>
              <a:rPr lang="cs-CZ" b="1" dirty="0" err="1" smtClean="0">
                <a:solidFill>
                  <a:srgbClr val="92D050"/>
                </a:solidFill>
              </a:rPr>
              <a:t>forms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201" y="2780928"/>
            <a:ext cx="8229600" cy="3345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Project </a:t>
            </a:r>
            <a:r>
              <a:rPr lang="cs-CZ" u="sng" dirty="0"/>
              <a:t>Management and </a:t>
            </a:r>
            <a:r>
              <a:rPr lang="cs-CZ" u="sng" dirty="0" err="1" smtClean="0"/>
              <a:t>Implementation</a:t>
            </a:r>
            <a:endParaRPr lang="cs-CZ" u="sng" dirty="0" smtClean="0"/>
          </a:p>
          <a:p>
            <a:r>
              <a:rPr lang="en-US" sz="2000" dirty="0" smtClean="0"/>
              <a:t>there </a:t>
            </a:r>
            <a:r>
              <a:rPr lang="en-US" sz="2000" dirty="0"/>
              <a:t>is no need to report </a:t>
            </a:r>
            <a:r>
              <a:rPr lang="en-US" sz="2000" dirty="0" smtClean="0"/>
              <a:t>Erasmus</a:t>
            </a:r>
            <a:r>
              <a:rPr lang="cs-CZ" sz="2000" dirty="0" smtClean="0"/>
              <a:t> </a:t>
            </a:r>
          </a:p>
          <a:p>
            <a:r>
              <a:rPr lang="en-US" sz="2000" dirty="0"/>
              <a:t>for possible </a:t>
            </a:r>
            <a:r>
              <a:rPr lang="en-US" sz="2000" dirty="0" smtClean="0"/>
              <a:t>control</a:t>
            </a:r>
            <a:r>
              <a:rPr lang="cs-CZ" sz="2000" dirty="0" smtClean="0"/>
              <a:t>:</a:t>
            </a:r>
            <a:r>
              <a:rPr lang="en-US" sz="2000" dirty="0" smtClean="0"/>
              <a:t> </a:t>
            </a:r>
            <a:r>
              <a:rPr lang="en-US" sz="2000" dirty="0"/>
              <a:t>the invoices, </a:t>
            </a:r>
            <a:r>
              <a:rPr lang="cs-CZ" sz="2000" dirty="0" err="1" smtClean="0"/>
              <a:t>bill</a:t>
            </a:r>
            <a:r>
              <a:rPr lang="en-US" sz="2000" dirty="0" smtClean="0"/>
              <a:t>s</a:t>
            </a:r>
            <a:r>
              <a:rPr lang="en-US" sz="2000" dirty="0"/>
              <a:t>, employment </a:t>
            </a:r>
            <a:r>
              <a:rPr lang="en-US" sz="2000" dirty="0" smtClean="0"/>
              <a:t>contracts, </a:t>
            </a:r>
            <a:r>
              <a:rPr lang="cs-CZ" sz="2000" dirty="0" err="1" smtClean="0"/>
              <a:t>financial</a:t>
            </a:r>
            <a:r>
              <a:rPr lang="cs-CZ" sz="2000" dirty="0" smtClean="0"/>
              <a:t> </a:t>
            </a:r>
            <a:r>
              <a:rPr lang="en-US" sz="2000" dirty="0" smtClean="0"/>
              <a:t>statements </a:t>
            </a:r>
            <a:r>
              <a:rPr lang="en-US" sz="2000" dirty="0"/>
              <a:t>from the </a:t>
            </a:r>
            <a:r>
              <a:rPr lang="en-US" sz="2000" dirty="0" err="1" smtClean="0"/>
              <a:t>organi</a:t>
            </a:r>
            <a:r>
              <a:rPr lang="cs-CZ" sz="2000" dirty="0" smtClean="0"/>
              <a:t>s</a:t>
            </a:r>
            <a:r>
              <a:rPr lang="en-US" sz="2000" dirty="0" err="1" smtClean="0"/>
              <a:t>ation's</a:t>
            </a:r>
            <a:r>
              <a:rPr lang="en-US" sz="2000" dirty="0" smtClean="0"/>
              <a:t> account</a:t>
            </a:r>
            <a:r>
              <a:rPr lang="cs-CZ" sz="2000" dirty="0" smtClean="0"/>
              <a:t>,</a:t>
            </a:r>
            <a:r>
              <a:rPr lang="en-US" sz="2000" dirty="0" smtClean="0"/>
              <a:t> </a:t>
            </a:r>
            <a:r>
              <a:rPr lang="cs-CZ" sz="2000" dirty="0" smtClean="0"/>
              <a:t> </a:t>
            </a:r>
            <a:r>
              <a:rPr lang="cs-CZ" sz="2000" dirty="0" err="1" smtClean="0"/>
              <a:t>etc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pPr marL="0" indent="0">
              <a:buNone/>
            </a:pPr>
            <a:endParaRPr lang="cs-CZ" sz="2000" u="sng" dirty="0"/>
          </a:p>
        </p:txBody>
      </p:sp>
      <p:pic>
        <p:nvPicPr>
          <p:cNvPr id="4" name="Obrázek 3" descr="http://eacea.ec.europa.eu/img/logos/erasmus_plus/eu_flag_co_funded_pos_%5Brgb%5D_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393950" cy="6838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Přímá spojnice 5"/>
          <p:cNvCxnSpPr/>
          <p:nvPr/>
        </p:nvCxnSpPr>
        <p:spPr>
          <a:xfrm flipV="1">
            <a:off x="539552" y="2204864"/>
            <a:ext cx="8064896" cy="7200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9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sz="3600" u="sng" dirty="0" err="1"/>
              <a:t>Transnational</a:t>
            </a:r>
            <a:r>
              <a:rPr lang="cs-CZ" sz="3600" u="sng" dirty="0"/>
              <a:t> Project </a:t>
            </a:r>
            <a:r>
              <a:rPr lang="cs-CZ" sz="3600" u="sng" dirty="0" err="1"/>
              <a:t>Meetings</a:t>
            </a:r>
            <a:r>
              <a:rPr lang="cs-CZ" u="sng" dirty="0"/>
              <a:t/>
            </a:r>
            <a:br>
              <a:rPr lang="cs-CZ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attendance</a:t>
            </a:r>
            <a:r>
              <a:rPr lang="cs-CZ" dirty="0"/>
              <a:t> </a:t>
            </a:r>
            <a:r>
              <a:rPr lang="cs-CZ" dirty="0" smtClean="0"/>
              <a:t>list</a:t>
            </a:r>
          </a:p>
          <a:p>
            <a:endParaRPr lang="cs-CZ" dirty="0" smtClean="0"/>
          </a:p>
          <a:p>
            <a:r>
              <a:rPr lang="cs-CZ" dirty="0" err="1" smtClean="0"/>
              <a:t>detailed</a:t>
            </a:r>
            <a:r>
              <a:rPr lang="cs-CZ" dirty="0" smtClean="0"/>
              <a:t> agenda </a:t>
            </a:r>
            <a:r>
              <a:rPr lang="cs-CZ" dirty="0" err="1" smtClean="0"/>
              <a:t>of</a:t>
            </a:r>
            <a:r>
              <a:rPr lang="cs-CZ" dirty="0" smtClean="0"/>
              <a:t> meeting</a:t>
            </a:r>
          </a:p>
          <a:p>
            <a:endParaRPr lang="cs-CZ" dirty="0" smtClean="0"/>
          </a:p>
          <a:p>
            <a:r>
              <a:rPr lang="en-US" dirty="0"/>
              <a:t>confirmation of attendance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participant </a:t>
            </a:r>
            <a:r>
              <a:rPr lang="en-US" dirty="0" smtClean="0"/>
              <a:t>issued </a:t>
            </a:r>
            <a:r>
              <a:rPr lang="en-US" dirty="0"/>
              <a:t>by the receiving </a:t>
            </a:r>
            <a:r>
              <a:rPr lang="en-US" dirty="0" err="1" smtClean="0"/>
              <a:t>organisation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employment contract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participant </a:t>
            </a:r>
          </a:p>
          <a:p>
            <a:endParaRPr lang="cs-CZ" dirty="0" smtClean="0"/>
          </a:p>
          <a:p>
            <a:r>
              <a:rPr lang="cs-CZ" dirty="0" err="1" smtClean="0"/>
              <a:t>tickets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bording</a:t>
            </a:r>
            <a:r>
              <a:rPr lang="cs-CZ" dirty="0"/>
              <a:t> </a:t>
            </a:r>
            <a:r>
              <a:rPr lang="cs-CZ" dirty="0" err="1" smtClean="0"/>
              <a:t>pass</a:t>
            </a:r>
            <a:endParaRPr lang="cs-CZ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699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385888" y="1166813"/>
          <a:ext cx="6372916" cy="4526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4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61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35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08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56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42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05279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279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5295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Attendance list - Transnational Project Meeting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1602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5279">
                <a:tc gridSpan="3"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Agreement number: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2017-1-CZ01-KA204-035438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5279">
                <a:tc gridSpan="3"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Project: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Inclusive Senior Education through Virtual U3A - ISEV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5279">
                <a:tc gridSpan="3"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Activity: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kick-off meeting 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5279">
                <a:tc gridSpan="3"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Place: 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Ostrava, Czech Republic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5279"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Date (from - to):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27 - 28 November 2017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5279"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05279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371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Participant name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Participant email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 dirty="0" err="1">
                          <a:effectLst/>
                        </a:rPr>
                        <a:t>Sending</a:t>
                      </a:r>
                      <a:r>
                        <a:rPr lang="cs-CZ" sz="600" u="none" strike="noStrike" dirty="0">
                          <a:effectLst/>
                        </a:rPr>
                        <a:t> </a:t>
                      </a:r>
                      <a:r>
                        <a:rPr lang="cs-CZ" sz="600" u="none" strike="noStrike" dirty="0" err="1" smtClean="0">
                          <a:effectLst/>
                        </a:rPr>
                        <a:t>organisation</a:t>
                      </a:r>
                      <a:endParaRPr lang="cs-CZ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Country of the sending </a:t>
                      </a:r>
                      <a:r>
                        <a:rPr lang="en-US" sz="600" u="none" strike="noStrike" dirty="0" err="1" smtClean="0">
                          <a:effectLst/>
                        </a:rPr>
                        <a:t>organisation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Signature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5295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1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Zdeňka Telnarová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sng" strike="noStrike">
                          <a:effectLst/>
                          <a:hlinkClick r:id="rId2"/>
                        </a:rPr>
                        <a:t>zdenka.telnarova@osu.cz</a:t>
                      </a:r>
                      <a:endParaRPr lang="cs-CZ" sz="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Ostravská univerzita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Czech Republic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05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2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sng" strike="noStrike">
                          <a:effectLst/>
                        </a:rPr>
                        <a:t> </a:t>
                      </a:r>
                      <a:endParaRPr lang="cs-CZ" sz="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05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3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sng" strike="noStrike">
                          <a:effectLst/>
                        </a:rPr>
                        <a:t> </a:t>
                      </a:r>
                      <a:endParaRPr lang="cs-CZ" sz="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05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4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05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5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05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6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sng" strike="noStrike">
                          <a:effectLst/>
                        </a:rPr>
                        <a:t> </a:t>
                      </a:r>
                      <a:endParaRPr lang="cs-CZ" sz="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05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7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sng" strike="noStrike">
                          <a:effectLst/>
                        </a:rPr>
                        <a:t> </a:t>
                      </a:r>
                      <a:endParaRPr lang="cs-CZ" sz="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105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8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105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9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105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u="none" strike="noStrike">
                          <a:effectLst/>
                        </a:rPr>
                        <a:t>10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 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05279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05279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05279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05279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05279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…………………………………………………………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05279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Zdeňka Telnarová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05279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u="none" strike="noStrike">
                          <a:effectLst/>
                        </a:rPr>
                        <a:t>Ostravská univerzita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05279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u="none" strike="noStrike">
                          <a:effectLst/>
                        </a:rPr>
                        <a:t>28.11.2017</a:t>
                      </a:r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05279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</a:tbl>
          </a:graphicData>
        </a:graphic>
      </p:graphicFrame>
      <p:pic>
        <p:nvPicPr>
          <p:cNvPr id="11" name="Obrázek 10" descr="http://eacea.ec.europa.eu/img/logos/erasmus_plus/eu_flag_co_funded_pos_%5Brgb%5D_r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22072"/>
            <a:ext cx="1224136" cy="4227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0877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619672" y="1412776"/>
            <a:ext cx="6336704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b="1" dirty="0" err="1"/>
              <a:t>Confirmation</a:t>
            </a:r>
            <a:r>
              <a:rPr lang="cs-CZ" sz="1050" b="1" dirty="0"/>
              <a:t> </a:t>
            </a:r>
            <a:r>
              <a:rPr lang="cs-CZ" sz="1050" b="1" dirty="0" err="1"/>
              <a:t>of</a:t>
            </a:r>
            <a:r>
              <a:rPr lang="cs-CZ" sz="1050" b="1" dirty="0"/>
              <a:t> </a:t>
            </a:r>
            <a:r>
              <a:rPr lang="cs-CZ" sz="1050" b="1" dirty="0" err="1"/>
              <a:t>attendance</a:t>
            </a:r>
            <a:r>
              <a:rPr lang="cs-CZ" sz="1050" b="1" dirty="0"/>
              <a:t>: </a:t>
            </a:r>
            <a:r>
              <a:rPr lang="cs-CZ" sz="1050" b="1" dirty="0" err="1"/>
              <a:t>Kick-off</a:t>
            </a:r>
            <a:r>
              <a:rPr lang="cs-CZ" sz="1050" b="1" dirty="0"/>
              <a:t> meeting </a:t>
            </a:r>
            <a:endParaRPr lang="cs-CZ" sz="1050" dirty="0"/>
          </a:p>
          <a:p>
            <a:r>
              <a:rPr lang="cs-CZ" sz="1050" dirty="0"/>
              <a:t> </a:t>
            </a:r>
          </a:p>
          <a:p>
            <a:r>
              <a:rPr lang="cs-CZ" sz="1050" dirty="0"/>
              <a:t>Project: </a:t>
            </a:r>
            <a:r>
              <a:rPr lang="cs-CZ" sz="1050" dirty="0" err="1"/>
              <a:t>Inclusive</a:t>
            </a:r>
            <a:r>
              <a:rPr lang="cs-CZ" sz="1050" dirty="0"/>
              <a:t> Senior </a:t>
            </a:r>
            <a:r>
              <a:rPr lang="cs-CZ" sz="1050" dirty="0" err="1"/>
              <a:t>Education</a:t>
            </a:r>
            <a:r>
              <a:rPr lang="cs-CZ" sz="1050" dirty="0"/>
              <a:t> </a:t>
            </a:r>
            <a:r>
              <a:rPr lang="cs-CZ" sz="1050" dirty="0" err="1"/>
              <a:t>through</a:t>
            </a:r>
            <a:r>
              <a:rPr lang="cs-CZ" sz="1050" dirty="0"/>
              <a:t> </a:t>
            </a:r>
            <a:r>
              <a:rPr lang="cs-CZ" sz="1050" dirty="0" err="1"/>
              <a:t>Virtual</a:t>
            </a:r>
            <a:r>
              <a:rPr lang="cs-CZ" sz="1050" dirty="0"/>
              <a:t> U3A - ISEV</a:t>
            </a:r>
          </a:p>
          <a:p>
            <a:r>
              <a:rPr lang="cs-CZ" sz="1050" dirty="0" err="1"/>
              <a:t>Agreement</a:t>
            </a:r>
            <a:r>
              <a:rPr lang="cs-CZ" sz="1050" dirty="0"/>
              <a:t> </a:t>
            </a:r>
            <a:r>
              <a:rPr lang="cs-CZ" sz="1050" dirty="0" err="1"/>
              <a:t>number</a:t>
            </a:r>
            <a:r>
              <a:rPr lang="cs-CZ" sz="1050" dirty="0"/>
              <a:t>: 2017-1-CZ01-KA204-035438</a:t>
            </a:r>
          </a:p>
          <a:p>
            <a:r>
              <a:rPr lang="cs-CZ" sz="1050" dirty="0" err="1"/>
              <a:t>Receiving</a:t>
            </a:r>
            <a:r>
              <a:rPr lang="cs-CZ" sz="1050" dirty="0"/>
              <a:t> </a:t>
            </a:r>
            <a:r>
              <a:rPr lang="cs-CZ" sz="1050" dirty="0" err="1" smtClean="0"/>
              <a:t>organisation</a:t>
            </a:r>
            <a:r>
              <a:rPr lang="cs-CZ" sz="1050" dirty="0" smtClean="0"/>
              <a:t>: </a:t>
            </a:r>
            <a:r>
              <a:rPr lang="cs-CZ" sz="1050" dirty="0"/>
              <a:t>Ostravská univerzita</a:t>
            </a:r>
          </a:p>
          <a:p>
            <a:r>
              <a:rPr lang="cs-CZ" sz="1050" dirty="0"/>
              <a:t>Meeting place: Czech Republic, 701 03 Ostrava, ul. 30. dubna 22 </a:t>
            </a:r>
          </a:p>
          <a:p>
            <a:r>
              <a:rPr lang="cs-CZ" sz="1050" dirty="0"/>
              <a:t> </a:t>
            </a:r>
          </a:p>
          <a:p>
            <a:r>
              <a:rPr lang="cs-CZ" sz="1050" dirty="0"/>
              <a:t> </a:t>
            </a:r>
          </a:p>
          <a:p>
            <a:r>
              <a:rPr lang="cs-CZ" sz="1050" dirty="0" err="1"/>
              <a:t>We</a:t>
            </a:r>
            <a:r>
              <a:rPr lang="cs-CZ" sz="1050" dirty="0"/>
              <a:t> </a:t>
            </a:r>
            <a:r>
              <a:rPr lang="cs-CZ" sz="1050" dirty="0" err="1" smtClean="0"/>
              <a:t>confirm</a:t>
            </a:r>
            <a:r>
              <a:rPr lang="cs-CZ" sz="1050" dirty="0" smtClean="0"/>
              <a:t> </a:t>
            </a:r>
            <a:r>
              <a:rPr lang="cs-CZ" sz="1050" dirty="0" err="1"/>
              <a:t>that</a:t>
            </a:r>
            <a:r>
              <a:rPr lang="cs-CZ" sz="1050" dirty="0"/>
              <a:t> Mrs. Vera </a:t>
            </a:r>
            <a:r>
              <a:rPr lang="cs-CZ" sz="1050" dirty="0" err="1"/>
              <a:t>Ribeiro</a:t>
            </a:r>
            <a:r>
              <a:rPr lang="cs-CZ" sz="1050" dirty="0"/>
              <a:t> </a:t>
            </a:r>
            <a:r>
              <a:rPr lang="cs-CZ" sz="1050" dirty="0" err="1"/>
              <a:t>from</a:t>
            </a:r>
            <a:r>
              <a:rPr lang="cs-CZ" sz="1050" dirty="0"/>
              <a:t> </a:t>
            </a:r>
            <a:r>
              <a:rPr lang="cs-CZ" sz="1050" dirty="0" err="1"/>
              <a:t>Associação</a:t>
            </a:r>
            <a:r>
              <a:rPr lang="cs-CZ" sz="1050" dirty="0"/>
              <a:t> de </a:t>
            </a:r>
            <a:r>
              <a:rPr lang="cs-CZ" sz="1050" dirty="0" err="1"/>
              <a:t>Melhoramentos</a:t>
            </a:r>
            <a:r>
              <a:rPr lang="cs-CZ" sz="1050" dirty="0"/>
              <a:t> e </a:t>
            </a:r>
            <a:r>
              <a:rPr lang="cs-CZ" sz="1050" dirty="0" err="1"/>
              <a:t>Bem</a:t>
            </a:r>
            <a:r>
              <a:rPr lang="cs-CZ" sz="1050" dirty="0"/>
              <a:t> </a:t>
            </a:r>
            <a:r>
              <a:rPr lang="cs-CZ" sz="1050" dirty="0" err="1"/>
              <a:t>Estar</a:t>
            </a:r>
            <a:r>
              <a:rPr lang="cs-CZ" sz="1050" dirty="0"/>
              <a:t> </a:t>
            </a:r>
            <a:r>
              <a:rPr lang="cs-CZ" sz="1050" dirty="0" err="1"/>
              <a:t>Social</a:t>
            </a:r>
            <a:r>
              <a:rPr lang="cs-CZ" sz="1050" dirty="0"/>
              <a:t> de </a:t>
            </a:r>
            <a:r>
              <a:rPr lang="cs-CZ" sz="1050" dirty="0" err="1"/>
              <a:t>Pias</a:t>
            </a:r>
            <a:r>
              <a:rPr lang="cs-CZ" sz="1050" dirty="0"/>
              <a:t>, </a:t>
            </a:r>
            <a:r>
              <a:rPr lang="cs-CZ" sz="1050" dirty="0" err="1"/>
              <a:t>address</a:t>
            </a:r>
            <a:r>
              <a:rPr lang="cs-CZ" sz="1050" dirty="0"/>
              <a:t>: Portugal, 2240-612 </a:t>
            </a:r>
            <a:r>
              <a:rPr lang="cs-CZ" sz="1050" dirty="0" err="1"/>
              <a:t>Ferreira</a:t>
            </a:r>
            <a:r>
              <a:rPr lang="cs-CZ" sz="1050" dirty="0"/>
              <a:t> do </a:t>
            </a:r>
            <a:r>
              <a:rPr lang="cs-CZ" sz="1050" dirty="0" err="1"/>
              <a:t>Zêzere</a:t>
            </a:r>
            <a:r>
              <a:rPr lang="cs-CZ" sz="1050" dirty="0"/>
              <a:t>, Largo Dr. José Real da Silva </a:t>
            </a:r>
            <a:r>
              <a:rPr lang="cs-CZ" sz="1050" dirty="0" err="1"/>
              <a:t>Sousa</a:t>
            </a:r>
            <a:r>
              <a:rPr lang="cs-CZ" sz="1050" dirty="0"/>
              <a:t> </a:t>
            </a:r>
            <a:r>
              <a:rPr lang="cs-CZ" sz="1050" dirty="0" err="1"/>
              <a:t>Canêdo</a:t>
            </a:r>
            <a:r>
              <a:rPr lang="cs-CZ" sz="1050" dirty="0"/>
              <a:t>, n.° 22, </a:t>
            </a:r>
            <a:r>
              <a:rPr lang="cs-CZ" sz="1050" dirty="0" err="1"/>
              <a:t>participated</a:t>
            </a:r>
            <a:r>
              <a:rPr lang="cs-CZ" sz="1050" dirty="0"/>
              <a:t> in a </a:t>
            </a:r>
            <a:r>
              <a:rPr lang="cs-CZ" sz="1050" dirty="0" err="1"/>
              <a:t>foreign</a:t>
            </a:r>
            <a:r>
              <a:rPr lang="cs-CZ" sz="1050" dirty="0"/>
              <a:t> </a:t>
            </a:r>
            <a:r>
              <a:rPr lang="cs-CZ" sz="1050" dirty="0" err="1"/>
              <a:t>stay</a:t>
            </a:r>
            <a:r>
              <a:rPr lang="cs-CZ" sz="1050" dirty="0"/>
              <a:t> </a:t>
            </a:r>
            <a:r>
              <a:rPr lang="cs-CZ" sz="1050" dirty="0" err="1"/>
              <a:t>at</a:t>
            </a:r>
            <a:r>
              <a:rPr lang="cs-CZ" sz="1050" dirty="0"/>
              <a:t> </a:t>
            </a:r>
            <a:r>
              <a:rPr lang="cs-CZ" sz="1050" dirty="0" smtClean="0"/>
              <a:t>a </a:t>
            </a:r>
            <a:r>
              <a:rPr lang="cs-CZ" sz="1050" dirty="0" err="1"/>
              <a:t>transnational</a:t>
            </a:r>
            <a:r>
              <a:rPr lang="cs-CZ" sz="1050" dirty="0"/>
              <a:t> </a:t>
            </a:r>
            <a:r>
              <a:rPr lang="cs-CZ" sz="1050" dirty="0" err="1"/>
              <a:t>project</a:t>
            </a:r>
            <a:r>
              <a:rPr lang="cs-CZ" sz="1050" dirty="0"/>
              <a:t> meeting in Ostrava </a:t>
            </a:r>
            <a:r>
              <a:rPr lang="cs-CZ" sz="1050" dirty="0" err="1"/>
              <a:t>from</a:t>
            </a:r>
            <a:r>
              <a:rPr lang="cs-CZ" sz="1050" dirty="0"/>
              <a:t> 27 </a:t>
            </a:r>
            <a:r>
              <a:rPr lang="cs-CZ" sz="1050" dirty="0" err="1"/>
              <a:t>November</a:t>
            </a:r>
            <a:r>
              <a:rPr lang="cs-CZ" sz="1050" dirty="0"/>
              <a:t> to 28 </a:t>
            </a:r>
            <a:r>
              <a:rPr lang="cs-CZ" sz="1050" dirty="0" err="1"/>
              <a:t>November</a:t>
            </a:r>
            <a:r>
              <a:rPr lang="cs-CZ" sz="1050" dirty="0"/>
              <a:t> 2017.</a:t>
            </a:r>
          </a:p>
          <a:p>
            <a:r>
              <a:rPr lang="cs-CZ" sz="1050" dirty="0"/>
              <a:t> </a:t>
            </a:r>
          </a:p>
          <a:p>
            <a:r>
              <a:rPr lang="cs-CZ" sz="1050" dirty="0"/>
              <a:t> </a:t>
            </a:r>
          </a:p>
          <a:p>
            <a:r>
              <a:rPr lang="cs-CZ" sz="1050" dirty="0"/>
              <a:t>Ostrava, 28 </a:t>
            </a:r>
            <a:r>
              <a:rPr lang="cs-CZ" sz="1050" dirty="0" err="1"/>
              <a:t>November</a:t>
            </a:r>
            <a:r>
              <a:rPr lang="cs-CZ" sz="1050" dirty="0"/>
              <a:t> 2017				            	</a:t>
            </a:r>
            <a:r>
              <a:rPr lang="cs-CZ" sz="1050" dirty="0" smtClean="0"/>
              <a:t>			…………………….</a:t>
            </a:r>
            <a:r>
              <a:rPr lang="cs-CZ" sz="1050" dirty="0"/>
              <a:t>						Zdeňka </a:t>
            </a:r>
            <a:r>
              <a:rPr lang="cs-CZ" sz="1050" dirty="0" err="1"/>
              <a:t>Telnarová</a:t>
            </a:r>
            <a:r>
              <a:rPr lang="cs-CZ" sz="1050" dirty="0"/>
              <a:t> </a:t>
            </a:r>
          </a:p>
          <a:p>
            <a:r>
              <a:rPr lang="cs-CZ" sz="1050" dirty="0" smtClean="0"/>
              <a:t>			Ostravská </a:t>
            </a:r>
            <a:r>
              <a:rPr lang="cs-CZ" sz="1050" dirty="0"/>
              <a:t>univerzita</a:t>
            </a:r>
          </a:p>
        </p:txBody>
      </p:sp>
      <p:pic>
        <p:nvPicPr>
          <p:cNvPr id="5" name="Obrázek 4" descr="http://eacea.ec.europa.eu/img/logos/erasmus_plus/eu_flag_co_funded_pos_%5Brgb%5D_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041" y="840779"/>
            <a:ext cx="1224136" cy="4227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4956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err="1" smtClean="0"/>
              <a:t>Intelectual</a:t>
            </a:r>
            <a:r>
              <a:rPr lang="cs-CZ" u="sng" dirty="0" smtClean="0"/>
              <a:t> </a:t>
            </a:r>
            <a:r>
              <a:rPr lang="cs-CZ" u="sng" dirty="0" err="1" smtClean="0"/>
              <a:t>Outputs</a:t>
            </a:r>
            <a:endParaRPr lang="cs-CZ" u="sng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</a:t>
            </a:r>
            <a:r>
              <a:rPr lang="cs-CZ" dirty="0" err="1" smtClean="0"/>
              <a:t>mployment</a:t>
            </a:r>
            <a:r>
              <a:rPr lang="cs-CZ" dirty="0" smtClean="0"/>
              <a:t> </a:t>
            </a:r>
            <a:r>
              <a:rPr lang="cs-CZ" dirty="0" err="1" smtClean="0"/>
              <a:t>contracts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person</a:t>
            </a:r>
          </a:p>
          <a:p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sheets</a:t>
            </a:r>
            <a:r>
              <a:rPr lang="cs-CZ" dirty="0" smtClean="0"/>
              <a:t> – </a:t>
            </a:r>
            <a:r>
              <a:rPr lang="cs-CZ" dirty="0" err="1" smtClean="0"/>
              <a:t>monthly</a:t>
            </a:r>
            <a:endParaRPr lang="cs-CZ" dirty="0" smtClean="0"/>
          </a:p>
          <a:p>
            <a:r>
              <a:rPr lang="cs-CZ" dirty="0" err="1"/>
              <a:t>documenting</a:t>
            </a:r>
            <a:r>
              <a:rPr lang="cs-CZ" dirty="0"/>
              <a:t> </a:t>
            </a:r>
            <a:r>
              <a:rPr lang="cs-CZ" dirty="0" err="1"/>
              <a:t>actual</a:t>
            </a:r>
            <a:r>
              <a:rPr lang="cs-CZ" dirty="0"/>
              <a:t> </a:t>
            </a:r>
            <a:r>
              <a:rPr lang="cs-CZ" dirty="0" err="1"/>
              <a:t>wage</a:t>
            </a:r>
            <a:r>
              <a:rPr lang="cs-CZ" dirty="0"/>
              <a:t> </a:t>
            </a:r>
            <a:r>
              <a:rPr lang="cs-CZ" dirty="0" err="1" smtClean="0"/>
              <a:t>payments</a:t>
            </a:r>
            <a:endParaRPr lang="cs-CZ" dirty="0" smtClean="0"/>
          </a:p>
          <a:p>
            <a:pPr marL="0" indent="0">
              <a:buNone/>
            </a:pPr>
            <a:r>
              <a:rPr lang="cs-CZ" sz="2000" dirty="0" smtClean="0"/>
              <a:t>      (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example</a:t>
            </a:r>
            <a:r>
              <a:rPr lang="cs-CZ" sz="2000" dirty="0" smtClean="0"/>
              <a:t> </a:t>
            </a:r>
            <a:r>
              <a:rPr lang="cs-CZ" sz="2000" dirty="0" err="1" smtClean="0"/>
              <a:t>accounting</a:t>
            </a:r>
            <a:r>
              <a:rPr lang="cs-CZ" sz="2000" dirty="0" smtClean="0"/>
              <a:t> report, bank </a:t>
            </a:r>
            <a:r>
              <a:rPr lang="cs-CZ" sz="2000" dirty="0" err="1"/>
              <a:t>statements</a:t>
            </a:r>
            <a:r>
              <a:rPr lang="cs-CZ" sz="2000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903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79686"/>
          </a:xfrm>
        </p:spPr>
        <p:txBody>
          <a:bodyPr/>
          <a:lstStyle/>
          <a:p>
            <a:r>
              <a:rPr lang="cs-CZ" dirty="0" smtClean="0"/>
              <a:t>DO NOT FORGET: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18961"/>
              </p:ext>
            </p:extLst>
          </p:nvPr>
        </p:nvGraphicFramePr>
        <p:xfrm>
          <a:off x="4860032" y="651732"/>
          <a:ext cx="3223482" cy="53520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4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7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57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51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03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00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4871"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 dirty="0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1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 dirty="0">
                          <a:effectLst/>
                        </a:rPr>
                        <a:t> </a:t>
                      </a:r>
                      <a:endParaRPr lang="cs-CZ" sz="400" b="1" i="0" u="none" strike="noStrike" dirty="0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TIME SHEET</a:t>
                      </a:r>
                      <a:endParaRPr lang="cs-CZ" sz="400" b="1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1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1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Project: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Inclusive Senior Education through Virtual U3A - ISEV</a:t>
                      </a:r>
                      <a:endParaRPr lang="en-US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November 2017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Agreement number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2017-1-CZ01-KA204-035438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 dirty="0" err="1" smtClean="0">
                          <a:effectLst/>
                        </a:rPr>
                        <a:t>organisation</a:t>
                      </a:r>
                      <a:r>
                        <a:rPr lang="cs-CZ" sz="400" u="none" strike="noStrike" dirty="0" smtClean="0">
                          <a:effectLst/>
                        </a:rPr>
                        <a:t>:</a:t>
                      </a:r>
                      <a:endParaRPr lang="cs-CZ" sz="400" b="0" i="0" u="none" strike="noStrike" dirty="0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Ostravská univerzita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Country: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Czech Republic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Name: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Zdeňka Telnarová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169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Date (e.g. 01/01/15)</a:t>
                      </a:r>
                      <a:endParaRPr lang="cs-CZ" sz="400" b="1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Number of working hours</a:t>
                      </a:r>
                      <a:endParaRPr lang="cs-CZ" sz="400" b="1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Number of working days</a:t>
                      </a:r>
                      <a:endParaRPr lang="cs-CZ" sz="400" b="1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Description of activity</a:t>
                      </a:r>
                      <a:endParaRPr lang="cs-CZ" sz="400" b="1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Category</a:t>
                      </a:r>
                      <a:endParaRPr lang="cs-CZ" sz="400" b="1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Unit costs per day</a:t>
                      </a:r>
                      <a:endParaRPr lang="cs-CZ" sz="400" b="1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 dirty="0">
                          <a:effectLst/>
                        </a:rPr>
                        <a:t> </a:t>
                      </a:r>
                      <a:endParaRPr lang="cs-CZ" sz="400" b="0" i="0" u="none" strike="noStrike" dirty="0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400" u="none" strike="noStrike">
                          <a:effectLst/>
                        </a:rPr>
                        <a:t>O3 - 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Manager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rowSpan="31"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164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8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9"/>
                  </a:ext>
                </a:extLst>
              </a:tr>
              <a:tr h="1167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40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Total:</a:t>
                      </a:r>
                      <a:endParaRPr lang="cs-CZ" sz="400" b="1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1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0</a:t>
                      </a:r>
                      <a:endParaRPr lang="cs-CZ" sz="400" b="1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 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42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43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44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45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46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Signature of employee: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Approved (signature):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47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48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49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Date: 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400" u="none" strike="noStrike">
                          <a:effectLst/>
                        </a:rPr>
                        <a:t>Date:</a:t>
                      </a:r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50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51"/>
                  </a:ext>
                </a:extLst>
              </a:tr>
              <a:tr h="74871"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 dirty="0">
                        <a:effectLst/>
                        <a:latin typeface="Arial"/>
                      </a:endParaRPr>
                    </a:p>
                  </a:txBody>
                  <a:tcPr marL="4065" marR="4065" marT="4065" marB="0" anchor="b"/>
                </a:tc>
                <a:extLst>
                  <a:ext uri="{0D108BD9-81ED-4DB2-BD59-A6C34878D82A}">
                    <a16:rowId xmlns:a16="http://schemas.microsoft.com/office/drawing/2014/main" xmlns="" val="10052"/>
                  </a:ext>
                </a:extLst>
              </a:tr>
            </a:tbl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The period of reported work must correspond to the duration of the activities according to the </a:t>
            </a:r>
            <a:r>
              <a:rPr lang="en-US" sz="1800" dirty="0" smtClean="0"/>
              <a:t>timetable</a:t>
            </a:r>
            <a:endParaRPr lang="cs-CZ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/>
              <a:t>D</a:t>
            </a:r>
            <a:r>
              <a:rPr lang="en-US" sz="1800" dirty="0" smtClean="0"/>
              <a:t>escribe </a:t>
            </a:r>
            <a:r>
              <a:rPr lang="en-US" sz="1800" dirty="0"/>
              <a:t>the activities clearly and </a:t>
            </a:r>
            <a:r>
              <a:rPr lang="en-US" sz="1800" dirty="0" smtClean="0"/>
              <a:t>comprehensively</a:t>
            </a:r>
            <a:endParaRPr lang="cs-CZ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err="1" smtClean="0"/>
              <a:t>Time</a:t>
            </a:r>
            <a:r>
              <a:rPr lang="cs-CZ" sz="1800" dirty="0" smtClean="0"/>
              <a:t> </a:t>
            </a:r>
            <a:r>
              <a:rPr lang="cs-CZ" sz="1800" dirty="0" err="1" smtClean="0"/>
              <a:t>sheet</a:t>
            </a:r>
            <a:r>
              <a:rPr lang="cs-CZ" sz="1800" dirty="0" smtClean="0"/>
              <a:t> </a:t>
            </a:r>
            <a:r>
              <a:rPr lang="en-US" sz="1800" dirty="0" smtClean="0"/>
              <a:t>must </a:t>
            </a:r>
            <a:r>
              <a:rPr lang="en-US" sz="1800" dirty="0"/>
              <a:t>be signed by the </a:t>
            </a:r>
            <a:r>
              <a:rPr lang="cs-CZ" sz="1800" dirty="0" err="1" smtClean="0"/>
              <a:t>employee</a:t>
            </a:r>
            <a:r>
              <a:rPr lang="en-US" sz="1800" dirty="0" smtClean="0"/>
              <a:t> </a:t>
            </a:r>
            <a:r>
              <a:rPr lang="en-US" sz="1800" dirty="0"/>
              <a:t>and the project manager (in each partner </a:t>
            </a:r>
            <a:r>
              <a:rPr lang="en-US" sz="1800" dirty="0" err="1" smtClean="0"/>
              <a:t>organisation</a:t>
            </a:r>
            <a:r>
              <a:rPr lang="en-US" sz="1800" dirty="0" smtClean="0"/>
              <a:t>)</a:t>
            </a:r>
            <a:endParaRPr lang="cs-CZ" sz="1800" dirty="0"/>
          </a:p>
        </p:txBody>
      </p:sp>
      <p:pic>
        <p:nvPicPr>
          <p:cNvPr id="6" name="Obrázek 5" descr="http://eacea.ec.europa.eu/img/logos/erasmus_plus/eu_flag_co_funded_pos_%5Brgb%5D_lef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51732"/>
            <a:ext cx="792088" cy="2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829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 idx="4294967295"/>
          </p:nvPr>
        </p:nvSpPr>
        <p:spPr>
          <a:xfrm>
            <a:off x="1115616" y="2130425"/>
            <a:ext cx="6656784" cy="1470025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err="1">
                <a:solidFill>
                  <a:srgbClr val="FF0000"/>
                </a:solidFill>
              </a:rPr>
              <a:t>Create</a:t>
            </a:r>
            <a:r>
              <a:rPr lang="cs-CZ" b="1" dirty="0">
                <a:solidFill>
                  <a:srgbClr val="FF0000"/>
                </a:solidFill>
              </a:rPr>
              <a:t> 2 </a:t>
            </a:r>
            <a:r>
              <a:rPr lang="cs-CZ" b="1" dirty="0" err="1" smtClean="0">
                <a:solidFill>
                  <a:srgbClr val="FF0000"/>
                </a:solidFill>
              </a:rPr>
              <a:t>originals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of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time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sheet</a:t>
            </a:r>
            <a:r>
              <a:rPr lang="cs-CZ" b="1" dirty="0" smtClean="0">
                <a:solidFill>
                  <a:srgbClr val="FF0000"/>
                </a:solidFill>
              </a:rPr>
              <a:t>: 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1 </a:t>
            </a:r>
            <a:r>
              <a:rPr lang="cs-CZ" dirty="0" err="1" smtClean="0">
                <a:solidFill>
                  <a:srgbClr val="FF0000"/>
                </a:solidFill>
              </a:rPr>
              <a:t>original</a:t>
            </a:r>
            <a:r>
              <a:rPr lang="cs-CZ" dirty="0" smtClean="0">
                <a:solidFill>
                  <a:srgbClr val="FF0000"/>
                </a:solidFill>
              </a:rPr>
              <a:t> to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coordinator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1 </a:t>
            </a:r>
            <a:r>
              <a:rPr lang="cs-CZ" dirty="0" err="1" smtClean="0">
                <a:solidFill>
                  <a:srgbClr val="FF0000"/>
                </a:solidFill>
              </a:rPr>
              <a:t>original</a:t>
            </a:r>
            <a:r>
              <a:rPr lang="cs-CZ" dirty="0" smtClean="0">
                <a:solidFill>
                  <a:srgbClr val="FF0000"/>
                </a:solidFill>
              </a:rPr>
              <a:t> to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archive in </a:t>
            </a:r>
            <a:r>
              <a:rPr lang="cs-CZ" dirty="0" err="1" smtClean="0">
                <a:solidFill>
                  <a:srgbClr val="FF0000"/>
                </a:solidFill>
              </a:rPr>
              <a:t>your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organisation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5 years </a:t>
            </a:r>
            <a:r>
              <a:rPr lang="cs-CZ" dirty="0" err="1" smtClean="0">
                <a:solidFill>
                  <a:srgbClr val="FF0000"/>
                </a:solidFill>
              </a:rPr>
              <a:t>after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the end of the project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97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sz="3200" u="sng" dirty="0" err="1"/>
              <a:t>Blended</a:t>
            </a:r>
            <a:r>
              <a:rPr lang="cs-CZ" sz="3200" u="sng" dirty="0"/>
              <a:t> mobility</a:t>
            </a:r>
            <a:endParaRPr lang="cs-CZ" sz="32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attendance</a:t>
            </a:r>
            <a:r>
              <a:rPr lang="cs-CZ" dirty="0"/>
              <a:t> list</a:t>
            </a:r>
          </a:p>
          <a:p>
            <a:endParaRPr lang="cs-CZ" dirty="0"/>
          </a:p>
          <a:p>
            <a:r>
              <a:rPr lang="cs-CZ" dirty="0" err="1"/>
              <a:t>detailed</a:t>
            </a:r>
            <a:r>
              <a:rPr lang="cs-CZ" dirty="0"/>
              <a:t> agenda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blended</a:t>
            </a:r>
            <a:r>
              <a:rPr lang="cs-CZ" dirty="0" smtClean="0"/>
              <a:t> mobility</a:t>
            </a:r>
            <a:endParaRPr lang="cs-CZ" dirty="0"/>
          </a:p>
          <a:p>
            <a:endParaRPr lang="cs-CZ" dirty="0"/>
          </a:p>
          <a:p>
            <a:r>
              <a:rPr lang="en-US" dirty="0"/>
              <a:t>confirmation of attendance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smtClean="0"/>
              <a:t>senior </a:t>
            </a:r>
            <a:r>
              <a:rPr lang="en-US" dirty="0" smtClean="0"/>
              <a:t>issued </a:t>
            </a:r>
            <a:r>
              <a:rPr lang="en-US" dirty="0"/>
              <a:t>by the receiving </a:t>
            </a:r>
            <a:r>
              <a:rPr lang="en-US" dirty="0" err="1" smtClean="0"/>
              <a:t>organisation</a:t>
            </a:r>
            <a:endParaRPr lang="cs-CZ" dirty="0"/>
          </a:p>
          <a:p>
            <a:endParaRPr lang="cs-CZ" dirty="0"/>
          </a:p>
          <a:p>
            <a:r>
              <a:rPr lang="cs-CZ" dirty="0" err="1" smtClean="0"/>
              <a:t>tickets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bording</a:t>
            </a:r>
            <a:r>
              <a:rPr lang="cs-CZ" dirty="0"/>
              <a:t> </a:t>
            </a:r>
            <a:r>
              <a:rPr lang="cs-CZ" dirty="0" err="1"/>
              <a:t>pass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1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>
                <a:solidFill>
                  <a:srgbClr val="92D050"/>
                </a:solidFill>
              </a:rPr>
              <a:t>Budget</a:t>
            </a:r>
            <a:br>
              <a:rPr lang="cs-CZ" b="1" dirty="0">
                <a:solidFill>
                  <a:srgbClr val="92D05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0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Budget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project</a:t>
            </a:r>
            <a:r>
              <a:rPr lang="cs-CZ" sz="2000" dirty="0" smtClean="0"/>
              <a:t> in </a:t>
            </a:r>
            <a:r>
              <a:rPr lang="cs-CZ" sz="2000" dirty="0" err="1" smtClean="0"/>
              <a:t>summary</a:t>
            </a:r>
            <a:r>
              <a:rPr lang="cs-CZ" sz="2000" dirty="0" smtClean="0"/>
              <a:t>: 		195.935,- EUR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AMBESP Portugal				  41.035,- EUR		</a:t>
            </a:r>
          </a:p>
          <a:p>
            <a:pPr marL="0" indent="0">
              <a:buNone/>
            </a:pPr>
            <a:r>
              <a:rPr lang="cs-CZ" sz="2000" dirty="0" smtClean="0"/>
              <a:t>FMD Italy				  53.150,- EUR		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RUTIS Portugal		  		  41.955,- EUR</a:t>
            </a:r>
          </a:p>
          <a:p>
            <a:pPr marL="0" indent="0">
              <a:buNone/>
            </a:pPr>
            <a:r>
              <a:rPr lang="cs-CZ" sz="2000" dirty="0" smtClean="0"/>
              <a:t>Ostravská univerzita			  58.850,- EUR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err="1" smtClean="0"/>
              <a:t>Reserve</a:t>
            </a:r>
            <a:r>
              <a:rPr lang="cs-CZ" sz="2000" dirty="0" smtClean="0"/>
              <a:t> 					        945,- EUR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en-US" sz="1600" dirty="0"/>
              <a:t>The reserve was created by moving the final meeting from the Czech Republic to Portugal. </a:t>
            </a:r>
            <a:endParaRPr lang="cs-CZ" sz="1600" dirty="0" smtClean="0"/>
          </a:p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final meeting will take place during blended mobility.</a:t>
            </a:r>
            <a:endParaRPr lang="cs-CZ" sz="1600" dirty="0" smtClean="0"/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4" name="Obrázek 3" descr="http://eacea.ec.europa.eu/img/logos/erasmus_plus/eu_flag_co_funded_pos_%5Brgb%5D_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944216" cy="5398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Přímá spojnice 5"/>
          <p:cNvCxnSpPr/>
          <p:nvPr/>
        </p:nvCxnSpPr>
        <p:spPr>
          <a:xfrm>
            <a:off x="539552" y="2492896"/>
            <a:ext cx="8064896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19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23728" y="332656"/>
            <a:ext cx="47342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86000" y="335846"/>
            <a:ext cx="49502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en-US" sz="1200" dirty="0"/>
              <a:t> </a:t>
            </a:r>
            <a:endParaRPr lang="cs-CZ" sz="1200" dirty="0" smtClean="0"/>
          </a:p>
          <a:p>
            <a:endParaRPr lang="cs-CZ" sz="1200" dirty="0"/>
          </a:p>
          <a:p>
            <a:endParaRPr lang="cs-CZ" sz="1200" dirty="0" smtClean="0"/>
          </a:p>
          <a:p>
            <a:endParaRPr lang="cs-CZ" sz="1200" dirty="0"/>
          </a:p>
          <a:p>
            <a:r>
              <a:rPr lang="en-US" sz="1200" b="1" dirty="0" smtClean="0"/>
              <a:t>Confirmation </a:t>
            </a:r>
            <a:r>
              <a:rPr lang="en-US" sz="1200" b="1" dirty="0"/>
              <a:t>of participation in blended mobility </a:t>
            </a:r>
            <a:endParaRPr lang="cs-CZ" sz="1200" b="1" dirty="0" smtClean="0"/>
          </a:p>
          <a:p>
            <a:endParaRPr lang="en-US" sz="1200" b="1" dirty="0"/>
          </a:p>
          <a:p>
            <a:r>
              <a:rPr lang="en-US" sz="1200" dirty="0"/>
              <a:t>Project: Inclusive Senior Education through Virtual U3A - ISEV </a:t>
            </a:r>
            <a:endParaRPr lang="cs-CZ" sz="1200" dirty="0" smtClean="0"/>
          </a:p>
          <a:p>
            <a:endParaRPr lang="en-US" sz="1200" dirty="0"/>
          </a:p>
          <a:p>
            <a:r>
              <a:rPr lang="cs-CZ" sz="1200" dirty="0" err="1"/>
              <a:t>Agreement</a:t>
            </a:r>
            <a:r>
              <a:rPr lang="cs-CZ" sz="1200" dirty="0"/>
              <a:t> </a:t>
            </a:r>
            <a:r>
              <a:rPr lang="cs-CZ" sz="1200" dirty="0" err="1"/>
              <a:t>number</a:t>
            </a:r>
            <a:r>
              <a:rPr lang="cs-CZ" sz="1200" dirty="0"/>
              <a:t>: 2017-1-CZ01-KA204-035438 </a:t>
            </a:r>
            <a:endParaRPr lang="cs-CZ" sz="1200" dirty="0" smtClean="0"/>
          </a:p>
          <a:p>
            <a:endParaRPr lang="cs-CZ" sz="1200" dirty="0"/>
          </a:p>
          <a:p>
            <a:r>
              <a:rPr lang="pt-BR" sz="1200" dirty="0"/>
              <a:t>Receiving </a:t>
            </a:r>
            <a:r>
              <a:rPr lang="pt-BR" sz="1200" dirty="0" smtClean="0"/>
              <a:t>organisation: </a:t>
            </a:r>
            <a:endParaRPr lang="cs-CZ" sz="1200" dirty="0" smtClean="0"/>
          </a:p>
          <a:p>
            <a:r>
              <a:rPr lang="pt-BR" sz="1200" dirty="0" smtClean="0"/>
              <a:t>Associação </a:t>
            </a:r>
            <a:r>
              <a:rPr lang="pt-BR" sz="1200" dirty="0"/>
              <a:t>de Melhoramentos e Bem Estar Social de Pias </a:t>
            </a:r>
            <a:endParaRPr lang="cs-CZ" sz="1200" dirty="0" smtClean="0"/>
          </a:p>
          <a:p>
            <a:endParaRPr lang="pt-BR" sz="1200" dirty="0"/>
          </a:p>
          <a:p>
            <a:r>
              <a:rPr lang="pt-BR" sz="1200" dirty="0"/>
              <a:t>Meeting place: </a:t>
            </a:r>
            <a:endParaRPr lang="cs-CZ" sz="1200" dirty="0" smtClean="0"/>
          </a:p>
          <a:p>
            <a:r>
              <a:rPr lang="pt-BR" sz="1200" dirty="0" smtClean="0"/>
              <a:t>Portugal</a:t>
            </a:r>
            <a:r>
              <a:rPr lang="pt-BR" sz="1200" dirty="0"/>
              <a:t>, 2240-612 Ferreira do Zêzere, Largo Dr. José Real da Silva Sousa Canêdo, n.° 22 </a:t>
            </a:r>
            <a:endParaRPr lang="cs-CZ" sz="1200" dirty="0" smtClean="0"/>
          </a:p>
          <a:p>
            <a:endParaRPr lang="pt-BR" sz="1200" dirty="0"/>
          </a:p>
          <a:p>
            <a:r>
              <a:rPr lang="en-US" sz="1200" dirty="0"/>
              <a:t>We </a:t>
            </a:r>
            <a:r>
              <a:rPr lang="en-US" sz="1200" dirty="0" smtClean="0"/>
              <a:t>confirm </a:t>
            </a:r>
            <a:r>
              <a:rPr lang="en-US" sz="1200" dirty="0"/>
              <a:t>that...........(name of senior – participant of the blended mobility) from ........... (name of the sending </a:t>
            </a:r>
            <a:r>
              <a:rPr lang="en-US" sz="1200" dirty="0" smtClean="0"/>
              <a:t>or</a:t>
            </a:r>
            <a:r>
              <a:rPr lang="cs-CZ" sz="1200" dirty="0" smtClean="0"/>
              <a:t>g</a:t>
            </a:r>
            <a:r>
              <a:rPr lang="en-US" sz="1200" dirty="0" err="1" smtClean="0"/>
              <a:t>ani</a:t>
            </a:r>
            <a:r>
              <a:rPr lang="cs-CZ" sz="1200" dirty="0" smtClean="0"/>
              <a:t>s</a:t>
            </a:r>
            <a:r>
              <a:rPr lang="en-US" sz="1200" dirty="0" err="1" smtClean="0"/>
              <a:t>ation</a:t>
            </a:r>
            <a:r>
              <a:rPr lang="en-US" sz="1200" dirty="0"/>
              <a:t>, address) participated in a foreign stay at blended mobility in Ferreira do </a:t>
            </a:r>
            <a:r>
              <a:rPr lang="en-US" sz="1200" dirty="0" err="1"/>
              <a:t>Zêzere</a:t>
            </a:r>
            <a:r>
              <a:rPr lang="en-US" sz="1200" dirty="0"/>
              <a:t> from ………… to …………… 2019 (date of the event - no trip). </a:t>
            </a:r>
            <a:endParaRPr lang="cs-CZ" sz="1200" dirty="0" smtClean="0"/>
          </a:p>
          <a:p>
            <a:endParaRPr lang="cs-CZ" sz="1200" dirty="0"/>
          </a:p>
          <a:p>
            <a:endParaRPr lang="en-US" sz="1200" dirty="0"/>
          </a:p>
          <a:p>
            <a:r>
              <a:rPr lang="cs-CZ" sz="1200" dirty="0" err="1"/>
              <a:t>Ferreira</a:t>
            </a:r>
            <a:r>
              <a:rPr lang="cs-CZ" sz="1200" dirty="0"/>
              <a:t> do </a:t>
            </a:r>
            <a:r>
              <a:rPr lang="cs-CZ" sz="1200" dirty="0" err="1"/>
              <a:t>Zêzere</a:t>
            </a:r>
            <a:r>
              <a:rPr lang="cs-CZ" sz="1200" dirty="0"/>
              <a:t>, ……….. </a:t>
            </a:r>
            <a:r>
              <a:rPr lang="cs-CZ" sz="1200" dirty="0" smtClean="0"/>
              <a:t>                                                         …………………….     </a:t>
            </a:r>
          </a:p>
          <a:p>
            <a:r>
              <a:rPr lang="cs-CZ" sz="1200" dirty="0"/>
              <a:t>	</a:t>
            </a:r>
            <a:r>
              <a:rPr lang="cs-CZ" sz="1200" dirty="0" smtClean="0"/>
              <a:t>			</a:t>
            </a:r>
            <a:r>
              <a:rPr lang="cs-CZ" sz="1200" dirty="0"/>
              <a:t>Vera </a:t>
            </a:r>
            <a:r>
              <a:rPr lang="cs-CZ" sz="1200" dirty="0" err="1"/>
              <a:t>Ribeiro</a:t>
            </a:r>
            <a:r>
              <a:rPr lang="cs-CZ" sz="1200" dirty="0"/>
              <a:t> </a:t>
            </a:r>
          </a:p>
          <a:p>
            <a:r>
              <a:rPr lang="cs-CZ" sz="1200" dirty="0" smtClean="0"/>
              <a:t>				AMBESP </a:t>
            </a:r>
            <a:endParaRPr lang="cs-CZ" sz="1200" dirty="0"/>
          </a:p>
          <a:p>
            <a:endParaRPr lang="cs-CZ" sz="1200" dirty="0"/>
          </a:p>
        </p:txBody>
      </p:sp>
      <p:pic>
        <p:nvPicPr>
          <p:cNvPr id="4" name="Obrázek 3" descr="http://eacea.ec.europa.eu/img/logos/erasmus_plus/eu_flag_co_funded_pos_%5Brgb%5D_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92696"/>
            <a:ext cx="1296144" cy="3059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8598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u="sng" dirty="0" err="1"/>
              <a:t>Exceptional</a:t>
            </a:r>
            <a:r>
              <a:rPr lang="cs-CZ" sz="3200" u="sng" dirty="0"/>
              <a:t> </a:t>
            </a:r>
            <a:r>
              <a:rPr lang="cs-CZ" sz="3200" u="sng" dirty="0" err="1"/>
              <a:t>Costs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invoice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bill</a:t>
            </a:r>
            <a:endParaRPr lang="cs-CZ" dirty="0" smtClean="0"/>
          </a:p>
          <a:p>
            <a:r>
              <a:rPr lang="cs-CZ" dirty="0" smtClean="0"/>
              <a:t>bank </a:t>
            </a:r>
            <a:r>
              <a:rPr lang="cs-CZ" dirty="0" err="1" smtClean="0"/>
              <a:t>statement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/>
              <a:t> 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proof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payment</a:t>
            </a:r>
            <a:endParaRPr lang="cs-CZ" dirty="0" smtClean="0"/>
          </a:p>
          <a:p>
            <a:r>
              <a:rPr lang="cs-CZ" dirty="0"/>
              <a:t>VAT </a:t>
            </a:r>
            <a:r>
              <a:rPr lang="cs-CZ" dirty="0" err="1" smtClean="0"/>
              <a:t>declaration</a:t>
            </a:r>
            <a:r>
              <a:rPr lang="cs-CZ" dirty="0" smtClean="0"/>
              <a:t> </a:t>
            </a:r>
            <a:r>
              <a:rPr lang="cs-CZ" sz="2000" dirty="0" smtClean="0"/>
              <a:t>(</a:t>
            </a:r>
            <a:r>
              <a:rPr lang="en-US" sz="2000" dirty="0"/>
              <a:t>We are a registered VAT payer </a:t>
            </a:r>
            <a:r>
              <a:rPr lang="en-US" sz="2000" dirty="0" smtClean="0"/>
              <a:t>....</a:t>
            </a:r>
            <a:r>
              <a:rPr lang="cs-CZ" sz="2000" dirty="0" smtClean="0"/>
              <a:t>) </a:t>
            </a:r>
          </a:p>
          <a:p>
            <a:r>
              <a:rPr lang="cs-CZ" dirty="0" err="1"/>
              <a:t>declaration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compliance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public </a:t>
            </a:r>
            <a:r>
              <a:rPr lang="cs-CZ" dirty="0" err="1" smtClean="0"/>
              <a:t>procurement</a:t>
            </a:r>
            <a:r>
              <a:rPr lang="cs-CZ" dirty="0" smtClean="0"/>
              <a:t> </a:t>
            </a:r>
            <a:r>
              <a:rPr lang="cs-CZ" sz="2000" dirty="0" smtClean="0"/>
              <a:t>(</a:t>
            </a:r>
            <a:r>
              <a:rPr lang="en-US" sz="2000" dirty="0" smtClean="0"/>
              <a:t>according </a:t>
            </a:r>
            <a:r>
              <a:rPr lang="en-US" sz="2000" dirty="0"/>
              <a:t>to the valid legislation in each </a:t>
            </a:r>
            <a:r>
              <a:rPr lang="en-US" sz="2000" dirty="0" smtClean="0"/>
              <a:t>country</a:t>
            </a:r>
            <a:r>
              <a:rPr lang="cs-CZ" sz="2000" dirty="0" smtClean="0"/>
              <a:t>)</a:t>
            </a:r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      </a:t>
            </a:r>
            <a:r>
              <a:rPr lang="en-US" sz="2000" dirty="0" smtClean="0"/>
              <a:t>These </a:t>
            </a:r>
            <a:r>
              <a:rPr lang="cs-CZ" sz="2000" dirty="0" err="1" smtClean="0"/>
              <a:t>declaration</a:t>
            </a:r>
            <a:r>
              <a:rPr lang="en-US" sz="2000" dirty="0" smtClean="0"/>
              <a:t>s </a:t>
            </a:r>
            <a:r>
              <a:rPr lang="cs-CZ" sz="2000" dirty="0" smtClean="0"/>
              <a:t>do not </a:t>
            </a:r>
            <a:r>
              <a:rPr lang="cs-CZ" sz="2000" dirty="0" err="1" smtClean="0"/>
              <a:t>have</a:t>
            </a:r>
            <a:r>
              <a:rPr lang="cs-CZ" sz="2000" dirty="0" smtClean="0"/>
              <a:t> </a:t>
            </a:r>
            <a:r>
              <a:rPr lang="cs-CZ" sz="2000" dirty="0" err="1" smtClean="0"/>
              <a:t>an</a:t>
            </a:r>
            <a:r>
              <a:rPr lang="en-US" sz="2000" dirty="0" smtClean="0"/>
              <a:t> </a:t>
            </a:r>
            <a:r>
              <a:rPr lang="cs-CZ" sz="2000" dirty="0" err="1" smtClean="0"/>
              <a:t>obligatory</a:t>
            </a:r>
            <a:r>
              <a:rPr lang="cs-CZ" sz="2000" dirty="0" smtClean="0"/>
              <a:t> </a:t>
            </a:r>
            <a:r>
              <a:rPr lang="cs-CZ" sz="2000" dirty="0" err="1" smtClean="0"/>
              <a:t>form</a:t>
            </a:r>
            <a:r>
              <a:rPr lang="en-US" sz="2000" dirty="0" smtClean="0"/>
              <a:t>, </a:t>
            </a:r>
            <a:r>
              <a:rPr lang="en-US" sz="2000" dirty="0"/>
              <a:t>they may be contained in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</a:t>
            </a:r>
            <a:r>
              <a:rPr lang="en-US" sz="2000" dirty="0" smtClean="0"/>
              <a:t>one </a:t>
            </a:r>
            <a:r>
              <a:rPr lang="en-US" sz="2000" dirty="0"/>
              <a:t>document signed by the statutory representative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original invoice must be archived at </a:t>
            </a:r>
            <a:r>
              <a:rPr lang="en-US" b="1" dirty="0" smtClean="0">
                <a:solidFill>
                  <a:srgbClr val="FF0000"/>
                </a:solidFill>
              </a:rPr>
              <a:t>least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5 years after the end of the project!</a:t>
            </a:r>
            <a:endParaRPr lang="cs-CZ" b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22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92D050"/>
                </a:solidFill>
              </a:rPr>
              <a:t>Monitoring</a:t>
            </a:r>
            <a:endParaRPr lang="cs-CZ" sz="32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800" dirty="0"/>
              <a:t>The Coordinator is required to </a:t>
            </a:r>
            <a:r>
              <a:rPr lang="cs-CZ" sz="1800" dirty="0" err="1" smtClean="0"/>
              <a:t>inform</a:t>
            </a:r>
            <a:r>
              <a:rPr lang="en-US" sz="1800" dirty="0" smtClean="0"/>
              <a:t> </a:t>
            </a:r>
            <a:r>
              <a:rPr lang="en-US" sz="1800" dirty="0"/>
              <a:t>the European Commission </a:t>
            </a:r>
            <a:r>
              <a:rPr lang="en-US" sz="1800" dirty="0" smtClean="0"/>
              <a:t> </a:t>
            </a:r>
            <a:r>
              <a:rPr lang="en-US" sz="1800" dirty="0"/>
              <a:t>about the progress </a:t>
            </a:r>
            <a:endParaRPr lang="cs-CZ" sz="1800" dirty="0" smtClean="0"/>
          </a:p>
          <a:p>
            <a:pPr marL="0" indent="0" algn="ctr">
              <a:buNone/>
            </a:pPr>
            <a:r>
              <a:rPr lang="en-US" sz="1800" dirty="0" smtClean="0"/>
              <a:t>of </a:t>
            </a:r>
            <a:r>
              <a:rPr lang="en-US" sz="1800" dirty="0"/>
              <a:t>the project through the Mobility Tools </a:t>
            </a:r>
            <a:r>
              <a:rPr lang="en-US" sz="1800" dirty="0" smtClean="0"/>
              <a:t>platform</a:t>
            </a:r>
            <a:endParaRPr lang="cs-CZ" sz="1800" dirty="0" smtClean="0"/>
          </a:p>
          <a:p>
            <a:pPr marL="0" indent="0" algn="ctr">
              <a:buNone/>
            </a:pPr>
            <a:endParaRPr lang="cs-CZ" sz="1800" b="1" u="sng" dirty="0"/>
          </a:p>
          <a:p>
            <a:pPr marL="0" indent="0" algn="ctr">
              <a:buNone/>
            </a:pPr>
            <a:endParaRPr lang="cs-CZ" sz="1800" dirty="0" smtClean="0"/>
          </a:p>
          <a:p>
            <a:pPr marL="0" indent="0" algn="ctr">
              <a:buNone/>
            </a:pPr>
            <a:endParaRPr lang="cs-CZ" sz="1800" dirty="0"/>
          </a:p>
          <a:p>
            <a:pPr marL="0" indent="0" algn="ctr">
              <a:buNone/>
            </a:pPr>
            <a:r>
              <a:rPr lang="cs-CZ" sz="1800" dirty="0" err="1" smtClean="0"/>
              <a:t>We</a:t>
            </a:r>
            <a:r>
              <a:rPr lang="cs-CZ" sz="1800" dirty="0" smtClean="0"/>
              <a:t> </a:t>
            </a:r>
            <a:r>
              <a:rPr lang="cs-CZ" sz="1800" dirty="0" err="1" smtClean="0"/>
              <a:t>need</a:t>
            </a:r>
            <a:r>
              <a:rPr lang="cs-CZ" sz="1800" dirty="0" smtClean="0"/>
              <a:t> </a:t>
            </a:r>
            <a:r>
              <a:rPr lang="cs-CZ" sz="1800" dirty="0" err="1" smtClean="0"/>
              <a:t>your</a:t>
            </a:r>
            <a:r>
              <a:rPr lang="cs-CZ" sz="1800" dirty="0" smtClean="0"/>
              <a:t> </a:t>
            </a:r>
            <a:r>
              <a:rPr lang="cs-CZ" sz="1800" dirty="0" err="1" smtClean="0"/>
              <a:t>periodic</a:t>
            </a:r>
            <a:r>
              <a:rPr lang="cs-CZ" sz="1800" dirty="0" smtClean="0"/>
              <a:t> </a:t>
            </a:r>
            <a:r>
              <a:rPr lang="cs-CZ" sz="1800" dirty="0" err="1" smtClean="0"/>
              <a:t>information</a:t>
            </a:r>
            <a:r>
              <a:rPr lang="cs-CZ" sz="1800" dirty="0" smtClean="0"/>
              <a:t> </a:t>
            </a:r>
            <a:r>
              <a:rPr lang="cs-CZ" sz="1800" dirty="0" err="1" smtClean="0"/>
              <a:t>about</a:t>
            </a:r>
            <a:r>
              <a:rPr lang="cs-CZ" sz="1800" dirty="0" smtClean="0"/>
              <a:t>:</a:t>
            </a:r>
          </a:p>
          <a:p>
            <a:pPr marL="0" indent="0" algn="ctr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cs-CZ" dirty="0" smtClean="0"/>
              <a:t>ACTIVITIES</a:t>
            </a:r>
            <a:r>
              <a:rPr lang="cs-CZ" sz="1800" dirty="0" smtClean="0"/>
              <a:t> – </a:t>
            </a:r>
            <a:r>
              <a:rPr lang="cs-CZ" sz="1800" dirty="0" err="1" smtClean="0"/>
              <a:t>send</a:t>
            </a:r>
            <a:r>
              <a:rPr lang="cs-CZ" sz="1800" dirty="0" smtClean="0"/>
              <a:t> to Zdeňka (</a:t>
            </a:r>
            <a:r>
              <a:rPr lang="cs-CZ" sz="1800" dirty="0" smtClean="0">
                <a:hlinkClick r:id="rId2"/>
              </a:rPr>
              <a:t>zdenka.telnarova@osu.cz</a:t>
            </a:r>
            <a:r>
              <a:rPr lang="cs-CZ" sz="1800" dirty="0" smtClean="0"/>
              <a:t>) </a:t>
            </a:r>
          </a:p>
          <a:p>
            <a:pPr marL="0" indent="0" algn="ctr">
              <a:buNone/>
            </a:pPr>
            <a:r>
              <a:rPr lang="cs-CZ" dirty="0" smtClean="0"/>
              <a:t>COSTS</a:t>
            </a:r>
            <a:r>
              <a:rPr lang="cs-CZ" sz="1800" dirty="0" smtClean="0"/>
              <a:t> – </a:t>
            </a:r>
            <a:r>
              <a:rPr lang="cs-CZ" sz="1800" dirty="0" err="1" smtClean="0"/>
              <a:t>send</a:t>
            </a:r>
            <a:r>
              <a:rPr lang="cs-CZ" sz="1800" dirty="0" smtClean="0"/>
              <a:t> to Pavla (</a:t>
            </a:r>
            <a:r>
              <a:rPr lang="cs-CZ" sz="1800" dirty="0" smtClean="0">
                <a:hlinkClick r:id="rId3"/>
              </a:rPr>
              <a:t>pavla.janoschova@osu.cz</a:t>
            </a:r>
            <a:r>
              <a:rPr lang="cs-CZ" sz="1800" dirty="0" smtClean="0"/>
              <a:t>) </a:t>
            </a:r>
            <a:endParaRPr lang="cs-CZ" sz="1800" dirty="0"/>
          </a:p>
        </p:txBody>
      </p:sp>
      <p:pic>
        <p:nvPicPr>
          <p:cNvPr id="4" name="Obrázek 3" descr="http://eacea.ec.europa.eu/img/logos/erasmus_plus/eu_flag_co_funded_pos_%5Brgb%5D_right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944216" cy="6480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Přímá spojnice 5"/>
          <p:cNvCxnSpPr/>
          <p:nvPr/>
        </p:nvCxnSpPr>
        <p:spPr>
          <a:xfrm>
            <a:off x="539552" y="2276872"/>
            <a:ext cx="8064896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ětiúhelník 4"/>
          <p:cNvSpPr/>
          <p:nvPr/>
        </p:nvSpPr>
        <p:spPr>
          <a:xfrm>
            <a:off x="4083524" y="3717032"/>
            <a:ext cx="978408" cy="484632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848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>
                <a:solidFill>
                  <a:srgbClr val="92D050"/>
                </a:solidFill>
              </a:rPr>
              <a:t>Deadlines</a:t>
            </a:r>
            <a:r>
              <a:rPr lang="cs-CZ" b="1" dirty="0" smtClean="0">
                <a:solidFill>
                  <a:srgbClr val="92D050"/>
                </a:solidFill>
              </a:rPr>
              <a:t> </a:t>
            </a:r>
            <a:endParaRPr lang="cs-CZ" sz="32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T</a:t>
            </a:r>
            <a:r>
              <a:rPr lang="en-US" sz="1800" dirty="0"/>
              <a:t>he deadlines for submitting interim reports are set out in the partnership agreement, the coordinator is responsible for the deadline</a:t>
            </a:r>
            <a:r>
              <a:rPr lang="cs-CZ" sz="1800" dirty="0"/>
              <a:t>. </a:t>
            </a:r>
            <a:endParaRPr lang="cs-CZ" sz="1800" b="1" u="sng" dirty="0"/>
          </a:p>
          <a:p>
            <a:pPr marL="0" indent="0" algn="ctr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Your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documents </a:t>
            </a:r>
            <a:r>
              <a:rPr lang="en-US" b="1" dirty="0">
                <a:solidFill>
                  <a:srgbClr val="FF0000"/>
                </a:solidFill>
              </a:rPr>
              <a:t>every 3 months, always by the 15th of the following </a:t>
            </a:r>
            <a:r>
              <a:rPr lang="en-US" b="1" dirty="0" smtClean="0">
                <a:solidFill>
                  <a:srgbClr val="FF0000"/>
                </a:solidFill>
              </a:rPr>
              <a:t>month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1800" dirty="0" smtClean="0"/>
              <a:t>1. 10. – 31.12. 2017:  </a:t>
            </a:r>
            <a:r>
              <a:rPr lang="en-US" sz="1800" dirty="0"/>
              <a:t>no later than 15 January 2018</a:t>
            </a:r>
            <a:endParaRPr lang="cs-CZ" sz="1800" dirty="0"/>
          </a:p>
          <a:p>
            <a:pPr marL="0" indent="0" algn="ctr">
              <a:buNone/>
            </a:pPr>
            <a:r>
              <a:rPr lang="cs-CZ" sz="1800" dirty="0" smtClean="0"/>
              <a:t>1.1. – 31.3. 2018: </a:t>
            </a:r>
            <a:r>
              <a:rPr lang="en-US" sz="1800" dirty="0"/>
              <a:t>no later than 15 </a:t>
            </a:r>
            <a:r>
              <a:rPr lang="cs-CZ" sz="1800" dirty="0" err="1" smtClean="0"/>
              <a:t>April</a:t>
            </a:r>
            <a:r>
              <a:rPr lang="en-US" sz="1800" dirty="0" smtClean="0"/>
              <a:t> 2018</a:t>
            </a:r>
            <a:r>
              <a:rPr lang="cs-CZ" sz="1800" dirty="0" smtClean="0"/>
              <a:t> </a:t>
            </a:r>
            <a:r>
              <a:rPr lang="cs-CZ" sz="1800" dirty="0" err="1" smtClean="0"/>
              <a:t>etc</a:t>
            </a:r>
            <a:r>
              <a:rPr lang="cs-CZ" sz="1800" dirty="0" smtClean="0"/>
              <a:t>.</a:t>
            </a:r>
          </a:p>
          <a:p>
            <a:pPr marL="0" indent="0" algn="ctr">
              <a:buNone/>
            </a:pPr>
            <a:r>
              <a:rPr lang="cs-CZ" b="1" dirty="0" err="1">
                <a:solidFill>
                  <a:srgbClr val="FF0000"/>
                </a:solidFill>
              </a:rPr>
              <a:t>or</a:t>
            </a:r>
            <a:r>
              <a:rPr lang="cs-CZ" b="1" dirty="0">
                <a:solidFill>
                  <a:srgbClr val="FF0000"/>
                </a:solidFill>
              </a:rPr>
              <a:t> on </a:t>
            </a:r>
            <a:r>
              <a:rPr lang="cs-CZ" b="1" dirty="0" err="1" smtClean="0">
                <a:solidFill>
                  <a:srgbClr val="FF0000"/>
                </a:solidFill>
              </a:rPr>
              <a:t>request</a:t>
            </a:r>
            <a:r>
              <a:rPr lang="cs-CZ" b="1" dirty="0" smtClean="0">
                <a:solidFill>
                  <a:srgbClr val="FF0000"/>
                </a:solidFill>
              </a:rPr>
              <a:t>!</a:t>
            </a:r>
          </a:p>
          <a:p>
            <a:pPr marL="0" indent="0" algn="ctr">
              <a:buNone/>
            </a:pPr>
            <a:endParaRPr lang="cs-CZ" sz="1800" dirty="0"/>
          </a:p>
          <a:p>
            <a:pPr marL="0" indent="0" algn="ctr">
              <a:buNone/>
            </a:pPr>
            <a:endParaRPr lang="cs-CZ" sz="1800" dirty="0" smtClean="0"/>
          </a:p>
          <a:p>
            <a:pPr marL="0" indent="0" algn="ctr">
              <a:buNone/>
            </a:pPr>
            <a:endParaRPr lang="cs-CZ" sz="1800" dirty="0"/>
          </a:p>
        </p:txBody>
      </p:sp>
      <p:pic>
        <p:nvPicPr>
          <p:cNvPr id="4" name="Obrázek 3" descr="http://eacea.ec.europa.eu/img/logos/erasmus_plus/eu_flag_co_funded_pos_%5Brgb%5D_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944216" cy="6480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Přímá spojnice 5"/>
          <p:cNvCxnSpPr/>
          <p:nvPr/>
        </p:nvCxnSpPr>
        <p:spPr>
          <a:xfrm>
            <a:off x="539552" y="2276872"/>
            <a:ext cx="8064896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334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>
                <a:solidFill>
                  <a:srgbClr val="92D050"/>
                </a:solidFill>
              </a:rPr>
              <a:t>Documents</a:t>
            </a:r>
            <a:r>
              <a:rPr lang="cs-CZ" b="1" dirty="0" smtClean="0">
                <a:solidFill>
                  <a:srgbClr val="92D050"/>
                </a:solidFill>
              </a:rPr>
              <a:t> by e-mail</a:t>
            </a:r>
            <a:endParaRPr lang="cs-CZ" sz="32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800" dirty="0" err="1" smtClean="0"/>
              <a:t>Please</a:t>
            </a:r>
            <a:r>
              <a:rPr lang="cs-CZ" sz="1800" dirty="0" smtClean="0"/>
              <a:t>, </a:t>
            </a:r>
            <a:r>
              <a:rPr lang="cs-CZ" sz="1800" dirty="0" err="1" smtClean="0"/>
              <a:t>send</a:t>
            </a:r>
            <a:r>
              <a:rPr lang="cs-CZ" sz="1800" dirty="0" smtClean="0"/>
              <a:t> </a:t>
            </a:r>
            <a:r>
              <a:rPr lang="cs-CZ" sz="1800" b="1" dirty="0" smtClean="0"/>
              <a:t>to Pavla</a:t>
            </a:r>
            <a:r>
              <a:rPr lang="cs-CZ" sz="1800" dirty="0" smtClean="0"/>
              <a:t>:</a:t>
            </a:r>
          </a:p>
          <a:p>
            <a:r>
              <a:rPr lang="cs-CZ" sz="1800" dirty="0" err="1"/>
              <a:t>e</a:t>
            </a:r>
            <a:r>
              <a:rPr lang="cs-CZ" sz="1800" dirty="0" err="1" smtClean="0"/>
              <a:t>mployment</a:t>
            </a:r>
            <a:r>
              <a:rPr lang="cs-CZ" sz="1800" dirty="0" smtClean="0"/>
              <a:t> </a:t>
            </a:r>
            <a:r>
              <a:rPr lang="cs-CZ" sz="1800" dirty="0" err="1"/>
              <a:t>contracts</a:t>
            </a:r>
            <a:r>
              <a:rPr lang="cs-CZ" sz="1800" dirty="0"/>
              <a:t> 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  <a:r>
              <a:rPr lang="cs-CZ" sz="1800" dirty="0" err="1"/>
              <a:t>each</a:t>
            </a:r>
            <a:r>
              <a:rPr lang="cs-CZ" sz="1800" dirty="0"/>
              <a:t> </a:t>
            </a:r>
            <a:r>
              <a:rPr lang="cs-CZ" sz="1800" dirty="0" smtClean="0"/>
              <a:t>person (</a:t>
            </a:r>
            <a:r>
              <a:rPr lang="cs-CZ" sz="1800" dirty="0" err="1" smtClean="0"/>
              <a:t>project</a:t>
            </a:r>
            <a:r>
              <a:rPr lang="cs-CZ" sz="1800" dirty="0" smtClean="0"/>
              <a:t> management + </a:t>
            </a:r>
            <a:r>
              <a:rPr lang="cs-CZ" sz="1800" dirty="0" err="1" smtClean="0"/>
              <a:t>intelectual</a:t>
            </a:r>
            <a:r>
              <a:rPr lang="cs-CZ" sz="1800" dirty="0" smtClean="0"/>
              <a:t> </a:t>
            </a:r>
            <a:r>
              <a:rPr lang="cs-CZ" sz="1800" dirty="0" err="1" smtClean="0"/>
              <a:t>outputs</a:t>
            </a:r>
            <a:r>
              <a:rPr lang="cs-CZ" sz="1800" dirty="0" smtClean="0"/>
              <a:t>)</a:t>
            </a:r>
          </a:p>
          <a:p>
            <a:r>
              <a:rPr lang="cs-CZ" sz="1800" dirty="0" err="1" smtClean="0"/>
              <a:t>time</a:t>
            </a:r>
            <a:r>
              <a:rPr lang="cs-CZ" sz="1800" dirty="0" smtClean="0"/>
              <a:t> </a:t>
            </a:r>
            <a:r>
              <a:rPr lang="cs-CZ" sz="1800" dirty="0" err="1"/>
              <a:t>sheets</a:t>
            </a:r>
            <a:r>
              <a:rPr lang="cs-CZ" sz="1800" dirty="0"/>
              <a:t> – </a:t>
            </a:r>
            <a:r>
              <a:rPr lang="cs-CZ" sz="1800" dirty="0" err="1" smtClean="0"/>
              <a:t>monthly</a:t>
            </a:r>
            <a:r>
              <a:rPr lang="cs-CZ" sz="1800" dirty="0" smtClean="0"/>
              <a:t> (</a:t>
            </a:r>
            <a:r>
              <a:rPr lang="cs-CZ" sz="1800" dirty="0" err="1" smtClean="0"/>
              <a:t>intelectual</a:t>
            </a:r>
            <a:r>
              <a:rPr lang="cs-CZ" sz="1800" dirty="0" smtClean="0"/>
              <a:t> </a:t>
            </a:r>
            <a:r>
              <a:rPr lang="cs-CZ" sz="1800" dirty="0" err="1" smtClean="0"/>
              <a:t>outputs</a:t>
            </a:r>
            <a:r>
              <a:rPr lang="cs-CZ" sz="1800" dirty="0" smtClean="0"/>
              <a:t>)</a:t>
            </a:r>
            <a:endParaRPr lang="cs-CZ" sz="1800" dirty="0"/>
          </a:p>
          <a:p>
            <a:r>
              <a:rPr lang="cs-CZ" sz="1800" dirty="0" err="1" smtClean="0"/>
              <a:t>documents</a:t>
            </a:r>
            <a:r>
              <a:rPr lang="cs-CZ" sz="1800" dirty="0" smtClean="0"/>
              <a:t>  </a:t>
            </a:r>
            <a:r>
              <a:rPr lang="cs-CZ" sz="1800" dirty="0" err="1" smtClean="0"/>
              <a:t>confirm</a:t>
            </a:r>
            <a:r>
              <a:rPr lang="cs-CZ" sz="1800" dirty="0" smtClean="0"/>
              <a:t> </a:t>
            </a:r>
            <a:r>
              <a:rPr lang="cs-CZ" sz="1800" dirty="0" err="1" smtClean="0"/>
              <a:t>payment</a:t>
            </a:r>
            <a:r>
              <a:rPr lang="cs-CZ" sz="1800" dirty="0" smtClean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 smtClean="0"/>
              <a:t>wages</a:t>
            </a:r>
            <a:r>
              <a:rPr lang="cs-CZ" sz="1800" dirty="0" smtClean="0"/>
              <a:t> </a:t>
            </a:r>
            <a:r>
              <a:rPr lang="cs-CZ" sz="1800" dirty="0"/>
              <a:t>(</a:t>
            </a:r>
            <a:r>
              <a:rPr lang="cs-CZ" sz="1800" dirty="0" err="1"/>
              <a:t>intelectual</a:t>
            </a:r>
            <a:r>
              <a:rPr lang="cs-CZ" sz="1800" dirty="0"/>
              <a:t> </a:t>
            </a:r>
            <a:r>
              <a:rPr lang="cs-CZ" sz="1800" dirty="0" err="1"/>
              <a:t>outputs</a:t>
            </a:r>
            <a:r>
              <a:rPr lang="cs-CZ" sz="1800" dirty="0" smtClean="0"/>
              <a:t>)</a:t>
            </a:r>
          </a:p>
          <a:p>
            <a:endParaRPr lang="cs-CZ" sz="1800" dirty="0" smtClean="0"/>
          </a:p>
          <a:p>
            <a:r>
              <a:rPr lang="cs-CZ" sz="1800" dirty="0" err="1" smtClean="0"/>
              <a:t>invoices</a:t>
            </a:r>
            <a:r>
              <a:rPr lang="cs-CZ" sz="1800" dirty="0" smtClean="0"/>
              <a:t> </a:t>
            </a:r>
            <a:r>
              <a:rPr lang="cs-CZ" sz="1800" dirty="0" err="1" smtClean="0"/>
              <a:t>or</a:t>
            </a:r>
            <a:r>
              <a:rPr lang="cs-CZ" sz="1800" dirty="0" smtClean="0"/>
              <a:t> </a:t>
            </a:r>
            <a:r>
              <a:rPr lang="cs-CZ" sz="1800" dirty="0" err="1" smtClean="0"/>
              <a:t>bills</a:t>
            </a:r>
            <a:r>
              <a:rPr lang="cs-CZ" sz="1800" dirty="0" smtClean="0"/>
              <a:t> (</a:t>
            </a:r>
            <a:r>
              <a:rPr lang="cs-CZ" sz="1800" dirty="0" err="1" smtClean="0"/>
              <a:t>exceptional</a:t>
            </a:r>
            <a:r>
              <a:rPr lang="cs-CZ" sz="1800" dirty="0" smtClean="0"/>
              <a:t> </a:t>
            </a:r>
            <a:r>
              <a:rPr lang="cs-CZ" sz="1800" dirty="0" err="1" smtClean="0"/>
              <a:t>costs</a:t>
            </a:r>
            <a:r>
              <a:rPr lang="cs-CZ" sz="1800" dirty="0" smtClean="0"/>
              <a:t>), </a:t>
            </a:r>
            <a:r>
              <a:rPr lang="cs-CZ" sz="1800" dirty="0" err="1" smtClean="0"/>
              <a:t>if</a:t>
            </a:r>
            <a:r>
              <a:rPr lang="cs-CZ" sz="1800" dirty="0" smtClean="0"/>
              <a:t> </a:t>
            </a:r>
            <a:r>
              <a:rPr lang="cs-CZ" sz="1800" dirty="0" err="1" smtClean="0"/>
              <a:t>you</a:t>
            </a:r>
            <a:r>
              <a:rPr lang="cs-CZ" sz="1800" dirty="0" smtClean="0"/>
              <a:t> </a:t>
            </a:r>
            <a:r>
              <a:rPr lang="cs-CZ" sz="1800" dirty="0" err="1" smtClean="0"/>
              <a:t>have</a:t>
            </a:r>
            <a:r>
              <a:rPr lang="cs-CZ" sz="1800" dirty="0" smtClean="0"/>
              <a:t> </a:t>
            </a:r>
          </a:p>
          <a:p>
            <a:pPr marL="0" indent="0">
              <a:buNone/>
            </a:pPr>
            <a:r>
              <a:rPr lang="cs-CZ" sz="1800" dirty="0" smtClean="0"/>
              <a:t>	+ bank </a:t>
            </a:r>
            <a:r>
              <a:rPr lang="cs-CZ" sz="1800" dirty="0" err="1"/>
              <a:t>statement</a:t>
            </a:r>
            <a:r>
              <a:rPr lang="cs-CZ" sz="1800" dirty="0"/>
              <a:t> </a:t>
            </a:r>
            <a:r>
              <a:rPr lang="cs-CZ" sz="1800" dirty="0" err="1"/>
              <a:t>or</a:t>
            </a:r>
            <a:r>
              <a:rPr lang="cs-CZ" sz="1800" dirty="0"/>
              <a:t> </a:t>
            </a:r>
            <a:r>
              <a:rPr lang="cs-CZ" sz="1800" dirty="0" err="1"/>
              <a:t>another</a:t>
            </a:r>
            <a:r>
              <a:rPr lang="cs-CZ" sz="1800" dirty="0"/>
              <a:t> </a:t>
            </a:r>
            <a:r>
              <a:rPr lang="cs-CZ" sz="1800" dirty="0" err="1"/>
              <a:t>proof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 smtClean="0"/>
              <a:t>payment</a:t>
            </a:r>
            <a:r>
              <a:rPr lang="cs-CZ" sz="1800" dirty="0" smtClean="0"/>
              <a:t> 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	+ VAT </a:t>
            </a:r>
            <a:r>
              <a:rPr lang="cs-CZ" sz="1800" dirty="0" err="1"/>
              <a:t>declaration</a:t>
            </a:r>
            <a:r>
              <a:rPr lang="cs-CZ" sz="1800" dirty="0"/>
              <a:t> </a:t>
            </a:r>
            <a:r>
              <a:rPr lang="cs-CZ" sz="1200" dirty="0" smtClean="0"/>
              <a:t> + </a:t>
            </a:r>
            <a:r>
              <a:rPr lang="cs-CZ" sz="1800" dirty="0" err="1" smtClean="0"/>
              <a:t>declaration</a:t>
            </a:r>
            <a:r>
              <a:rPr lang="cs-CZ" sz="1800" dirty="0" smtClean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compliance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public </a:t>
            </a:r>
            <a:r>
              <a:rPr lang="cs-CZ" sz="1800" dirty="0" err="1" smtClean="0"/>
              <a:t>procurement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r>
              <a:rPr lang="cs-CZ" sz="1800" dirty="0" err="1"/>
              <a:t>tickets</a:t>
            </a:r>
            <a:r>
              <a:rPr lang="cs-CZ" sz="1800" dirty="0"/>
              <a:t> and </a:t>
            </a:r>
            <a:r>
              <a:rPr lang="cs-CZ" sz="1800" dirty="0" err="1"/>
              <a:t>bording</a:t>
            </a:r>
            <a:r>
              <a:rPr lang="cs-CZ" sz="1800" dirty="0"/>
              <a:t> </a:t>
            </a:r>
            <a:r>
              <a:rPr lang="cs-CZ" sz="1800" dirty="0" err="1" smtClean="0"/>
              <a:t>pass</a:t>
            </a:r>
            <a:r>
              <a:rPr lang="cs-CZ" sz="1800" dirty="0" smtClean="0"/>
              <a:t> (</a:t>
            </a:r>
            <a:r>
              <a:rPr lang="cs-CZ" sz="1800" dirty="0" err="1" smtClean="0"/>
              <a:t>your</a:t>
            </a:r>
            <a:r>
              <a:rPr lang="cs-CZ" sz="1800" dirty="0" smtClean="0"/>
              <a:t> </a:t>
            </a:r>
            <a:r>
              <a:rPr lang="cs-CZ" sz="1800" dirty="0" err="1" smtClean="0"/>
              <a:t>trip</a:t>
            </a:r>
            <a:r>
              <a:rPr lang="cs-CZ" sz="1800" dirty="0" smtClean="0"/>
              <a:t> to Ostrava)</a:t>
            </a:r>
            <a:endParaRPr lang="cs-CZ" sz="1800" dirty="0"/>
          </a:p>
          <a:p>
            <a:endParaRPr lang="cs-CZ" sz="1800" dirty="0" smtClean="0"/>
          </a:p>
          <a:p>
            <a:r>
              <a:rPr lang="cs-CZ" sz="1800" dirty="0" smtClean="0">
                <a:solidFill>
                  <a:srgbClr val="FF0000"/>
                </a:solidFill>
              </a:rPr>
              <a:t>table </a:t>
            </a:r>
            <a:r>
              <a:rPr lang="cs-CZ" sz="1800" dirty="0" err="1" smtClean="0">
                <a:solidFill>
                  <a:srgbClr val="FF0000"/>
                </a:solidFill>
              </a:rPr>
              <a:t>of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drawing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of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funds</a:t>
            </a:r>
            <a:r>
              <a:rPr lang="cs-CZ" sz="1800" dirty="0" smtClean="0">
                <a:solidFill>
                  <a:srgbClr val="FF0000"/>
                </a:solidFill>
              </a:rPr>
              <a:t>  (VERY IMPORTANT!)</a:t>
            </a:r>
            <a:endParaRPr lang="cs-CZ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</p:txBody>
      </p:sp>
      <p:pic>
        <p:nvPicPr>
          <p:cNvPr id="4" name="Obrázek 3" descr="http://eacea.ec.europa.eu/img/logos/erasmus_plus/eu_flag_co_funded_pos_%5Brgb%5D_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944216" cy="6480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Přímá spojnice 5"/>
          <p:cNvCxnSpPr/>
          <p:nvPr/>
        </p:nvCxnSpPr>
        <p:spPr>
          <a:xfrm>
            <a:off x="539552" y="2276872"/>
            <a:ext cx="8064896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334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>
                <a:solidFill>
                  <a:srgbClr val="92D050"/>
                </a:solidFill>
              </a:rPr>
              <a:t>Documents</a:t>
            </a:r>
            <a:r>
              <a:rPr lang="cs-CZ" b="1" dirty="0" smtClean="0">
                <a:solidFill>
                  <a:srgbClr val="92D050"/>
                </a:solidFill>
              </a:rPr>
              <a:t> by mail</a:t>
            </a:r>
            <a:endParaRPr lang="cs-CZ" sz="32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T</a:t>
            </a:r>
            <a:r>
              <a:rPr lang="en-US" sz="3600" dirty="0"/>
              <a:t>he original</a:t>
            </a:r>
            <a:r>
              <a:rPr lang="cs-CZ" sz="3600" dirty="0"/>
              <a:t>s</a:t>
            </a:r>
            <a:r>
              <a:rPr lang="en-US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en-US" sz="3600" dirty="0"/>
              <a:t>time-sheets </a:t>
            </a:r>
            <a:r>
              <a:rPr lang="cs-CZ" sz="3600" dirty="0" err="1" smtClean="0"/>
              <a:t>should</a:t>
            </a:r>
            <a:r>
              <a:rPr lang="cs-CZ" sz="3600" dirty="0" smtClean="0"/>
              <a:t> </a:t>
            </a:r>
            <a:r>
              <a:rPr lang="cs-CZ" sz="3600" dirty="0" err="1" smtClean="0"/>
              <a:t>be</a:t>
            </a:r>
            <a:r>
              <a:rPr lang="cs-CZ" sz="3600" dirty="0" smtClean="0"/>
              <a:t> </a:t>
            </a:r>
            <a:r>
              <a:rPr lang="en-US" sz="3600" dirty="0" err="1" smtClean="0"/>
              <a:t>sen</a:t>
            </a:r>
            <a:r>
              <a:rPr lang="cs-CZ" sz="3600" dirty="0" smtClean="0"/>
              <a:t>t,</a:t>
            </a:r>
            <a:r>
              <a:rPr lang="en-US" sz="3600" dirty="0" smtClean="0"/>
              <a:t> please</a:t>
            </a:r>
            <a:r>
              <a:rPr lang="cs-CZ" sz="3600" dirty="0" smtClean="0"/>
              <a:t>,</a:t>
            </a:r>
            <a:r>
              <a:rPr lang="en-US" sz="3600" dirty="0" smtClean="0"/>
              <a:t> </a:t>
            </a:r>
            <a:r>
              <a:rPr lang="en-US" sz="3600" dirty="0"/>
              <a:t>by mail </a:t>
            </a:r>
            <a:r>
              <a:rPr lang="cs-CZ" sz="3600" dirty="0"/>
              <a:t>(</a:t>
            </a:r>
            <a:r>
              <a:rPr lang="cs-CZ" sz="3600" dirty="0" err="1"/>
              <a:t>from</a:t>
            </a:r>
            <a:r>
              <a:rPr lang="cs-CZ" sz="3600" dirty="0"/>
              <a:t> </a:t>
            </a:r>
            <a:r>
              <a:rPr lang="cs-CZ" sz="3600" dirty="0" smtClean="0"/>
              <a:t>a post </a:t>
            </a:r>
            <a:r>
              <a:rPr lang="cs-CZ" sz="3600" dirty="0" err="1"/>
              <a:t>office</a:t>
            </a:r>
            <a:r>
              <a:rPr lang="cs-CZ" sz="3600" dirty="0"/>
              <a:t> </a:t>
            </a:r>
            <a:r>
              <a:rPr lang="cs-CZ" sz="3600" dirty="0">
                <a:sym typeface="Wingdings" panose="05000000000000000000" pitchFamily="2" charset="2"/>
              </a:rPr>
              <a:t></a:t>
            </a:r>
            <a:r>
              <a:rPr lang="cs-CZ" sz="3600" dirty="0"/>
              <a:t>) </a:t>
            </a:r>
            <a:r>
              <a:rPr lang="en-US" sz="3600" dirty="0" smtClean="0"/>
              <a:t>every </a:t>
            </a:r>
            <a:r>
              <a:rPr lang="en-US" sz="3600" dirty="0"/>
              <a:t>half year</a:t>
            </a:r>
            <a:r>
              <a:rPr lang="cs-CZ" sz="3600" dirty="0"/>
              <a:t>. </a:t>
            </a:r>
            <a:br>
              <a:rPr lang="cs-CZ" sz="3600" dirty="0"/>
            </a:b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</p:txBody>
      </p:sp>
      <p:pic>
        <p:nvPicPr>
          <p:cNvPr id="4" name="Obrázek 3" descr="http://eacea.ec.europa.eu/img/logos/erasmus_plus/eu_flag_co_funded_pos_%5Brgb%5D_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944216" cy="6480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Přímá spojnice 5"/>
          <p:cNvCxnSpPr/>
          <p:nvPr/>
        </p:nvCxnSpPr>
        <p:spPr>
          <a:xfrm>
            <a:off x="539552" y="2276872"/>
            <a:ext cx="8064896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507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92D050"/>
                </a:solidFill>
              </a:rPr>
              <a:t>Table </a:t>
            </a:r>
            <a:r>
              <a:rPr lang="cs-CZ" b="1" dirty="0" err="1" smtClean="0">
                <a:solidFill>
                  <a:srgbClr val="92D050"/>
                </a:solidFill>
              </a:rPr>
              <a:t>of</a:t>
            </a:r>
            <a:r>
              <a:rPr lang="cs-CZ" b="1" dirty="0" smtClean="0">
                <a:solidFill>
                  <a:srgbClr val="92D050"/>
                </a:solidFill>
              </a:rPr>
              <a:t> </a:t>
            </a:r>
            <a:r>
              <a:rPr lang="cs-CZ" sz="4000" b="1" dirty="0" err="1" smtClean="0">
                <a:solidFill>
                  <a:srgbClr val="92D050"/>
                </a:solidFill>
              </a:rPr>
              <a:t>drawing</a:t>
            </a:r>
            <a:r>
              <a:rPr lang="cs-CZ" sz="4000" b="1" dirty="0" smtClean="0">
                <a:solidFill>
                  <a:srgbClr val="92D050"/>
                </a:solidFill>
              </a:rPr>
              <a:t> </a:t>
            </a:r>
            <a:r>
              <a:rPr lang="cs-CZ" sz="4000" b="1" dirty="0" err="1">
                <a:solidFill>
                  <a:srgbClr val="92D050"/>
                </a:solidFill>
              </a:rPr>
              <a:t>of</a:t>
            </a:r>
            <a:r>
              <a:rPr lang="cs-CZ" sz="4000" b="1" dirty="0">
                <a:solidFill>
                  <a:srgbClr val="92D050"/>
                </a:solidFill>
              </a:rPr>
              <a:t> </a:t>
            </a:r>
            <a:r>
              <a:rPr lang="cs-CZ" sz="4000" b="1" dirty="0" err="1">
                <a:solidFill>
                  <a:srgbClr val="92D050"/>
                </a:solidFill>
              </a:rPr>
              <a:t>funds</a:t>
            </a:r>
            <a:endParaRPr lang="cs-CZ" sz="40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Y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/>
              <a:t>will find it printed in a </a:t>
            </a:r>
            <a:r>
              <a:rPr lang="en-US" sz="1800" dirty="0" smtClean="0"/>
              <a:t>folder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en-US" sz="3600" dirty="0"/>
              <a:t>Fill in the actual costs according to the accounting reports - documents </a:t>
            </a:r>
            <a:r>
              <a:rPr lang="en-US" sz="3600" dirty="0">
                <a:solidFill>
                  <a:srgbClr val="FF0000"/>
                </a:solidFill>
              </a:rPr>
              <a:t>each </a:t>
            </a:r>
            <a:r>
              <a:rPr lang="en-US" sz="3600" dirty="0" smtClean="0">
                <a:solidFill>
                  <a:srgbClr val="FF0000"/>
                </a:solidFill>
              </a:rPr>
              <a:t>month</a:t>
            </a:r>
            <a:r>
              <a:rPr lang="cs-CZ" sz="3600" dirty="0" smtClean="0">
                <a:solidFill>
                  <a:srgbClr val="FF0000"/>
                </a:solidFill>
              </a:rPr>
              <a:t>!</a:t>
            </a:r>
            <a:endParaRPr lang="cs-CZ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/>
              <a:t>Sums and </a:t>
            </a:r>
            <a:r>
              <a:rPr lang="cs-CZ" sz="1800" dirty="0" err="1"/>
              <a:t>drawing</a:t>
            </a:r>
            <a:r>
              <a:rPr lang="cs-CZ" sz="1800" dirty="0"/>
              <a:t> in </a:t>
            </a:r>
            <a:r>
              <a:rPr lang="cs-CZ" sz="1800" dirty="0" err="1"/>
              <a:t>percent</a:t>
            </a:r>
            <a:r>
              <a:rPr lang="en-US" sz="1800" dirty="0" smtClean="0"/>
              <a:t> </a:t>
            </a:r>
            <a:r>
              <a:rPr lang="en-US" sz="1800" dirty="0"/>
              <a:t>are </a:t>
            </a:r>
            <a:r>
              <a:rPr lang="en-US" sz="1800" dirty="0" smtClean="0"/>
              <a:t>calculated</a:t>
            </a:r>
            <a:r>
              <a:rPr lang="cs-CZ" sz="1800" dirty="0" smtClean="0"/>
              <a:t> </a:t>
            </a:r>
            <a:r>
              <a:rPr lang="en-US" sz="1800" dirty="0"/>
              <a:t>automatically</a:t>
            </a:r>
            <a:r>
              <a:rPr lang="cs-CZ" sz="1800" dirty="0" smtClean="0"/>
              <a:t>. </a:t>
            </a:r>
            <a:r>
              <a:rPr lang="en-US" sz="1800" dirty="0"/>
              <a:t>Please do not change </a:t>
            </a:r>
            <a:r>
              <a:rPr lang="en-US" sz="1800" dirty="0" smtClean="0"/>
              <a:t>formulas</a:t>
            </a:r>
            <a:r>
              <a:rPr lang="cs-CZ" sz="1800" dirty="0" smtClean="0"/>
              <a:t>.</a:t>
            </a:r>
          </a:p>
        </p:txBody>
      </p:sp>
      <p:pic>
        <p:nvPicPr>
          <p:cNvPr id="4" name="Obrázek 3" descr="http://eacea.ec.europa.eu/img/logos/erasmus_plus/eu_flag_co_funded_pos_%5Brgb%5D_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944216" cy="6480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Přímá spojnice 5"/>
          <p:cNvCxnSpPr/>
          <p:nvPr/>
        </p:nvCxnSpPr>
        <p:spPr>
          <a:xfrm>
            <a:off x="539552" y="2276872"/>
            <a:ext cx="8064896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987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92D050"/>
                </a:solidFill>
              </a:rPr>
              <a:t>Table </a:t>
            </a:r>
            <a:r>
              <a:rPr lang="cs-CZ" b="1" dirty="0" err="1" smtClean="0">
                <a:solidFill>
                  <a:srgbClr val="92D050"/>
                </a:solidFill>
              </a:rPr>
              <a:t>of</a:t>
            </a:r>
            <a:r>
              <a:rPr lang="cs-CZ" b="1" dirty="0" smtClean="0">
                <a:solidFill>
                  <a:srgbClr val="92D050"/>
                </a:solidFill>
              </a:rPr>
              <a:t> </a:t>
            </a:r>
            <a:r>
              <a:rPr lang="cs-CZ" sz="4000" b="1" dirty="0" err="1" smtClean="0">
                <a:solidFill>
                  <a:srgbClr val="92D050"/>
                </a:solidFill>
              </a:rPr>
              <a:t>drawing</a:t>
            </a:r>
            <a:r>
              <a:rPr lang="cs-CZ" sz="4000" b="1" dirty="0" smtClean="0">
                <a:solidFill>
                  <a:srgbClr val="92D050"/>
                </a:solidFill>
              </a:rPr>
              <a:t> </a:t>
            </a:r>
            <a:r>
              <a:rPr lang="cs-CZ" sz="4000" b="1" dirty="0" err="1">
                <a:solidFill>
                  <a:srgbClr val="92D050"/>
                </a:solidFill>
              </a:rPr>
              <a:t>of</a:t>
            </a:r>
            <a:r>
              <a:rPr lang="cs-CZ" sz="4000" b="1" dirty="0">
                <a:solidFill>
                  <a:srgbClr val="92D050"/>
                </a:solidFill>
              </a:rPr>
              <a:t> </a:t>
            </a:r>
            <a:r>
              <a:rPr lang="cs-CZ" sz="4000" b="1" dirty="0" err="1" smtClean="0">
                <a:solidFill>
                  <a:srgbClr val="92D050"/>
                </a:solidFill>
              </a:rPr>
              <a:t>staff</a:t>
            </a:r>
            <a:r>
              <a:rPr lang="cs-CZ" sz="4000" b="1" dirty="0" smtClean="0">
                <a:solidFill>
                  <a:srgbClr val="92D050"/>
                </a:solidFill>
              </a:rPr>
              <a:t> </a:t>
            </a:r>
            <a:r>
              <a:rPr lang="cs-CZ" sz="4000" b="1" dirty="0" err="1" smtClean="0">
                <a:solidFill>
                  <a:srgbClr val="92D050"/>
                </a:solidFill>
              </a:rPr>
              <a:t>costs</a:t>
            </a:r>
            <a:endParaRPr lang="cs-CZ" sz="40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Y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/>
              <a:t>will find it printed in a </a:t>
            </a:r>
            <a:r>
              <a:rPr lang="en-US" sz="1800" dirty="0" smtClean="0"/>
              <a:t>folder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en-US" sz="3600" dirty="0"/>
              <a:t>Fill in the actual costs according to the accounting reports - documents </a:t>
            </a:r>
            <a:r>
              <a:rPr lang="en-US" sz="3600" dirty="0">
                <a:solidFill>
                  <a:srgbClr val="FF0000"/>
                </a:solidFill>
              </a:rPr>
              <a:t>each </a:t>
            </a:r>
            <a:r>
              <a:rPr lang="en-US" sz="3600" dirty="0" smtClean="0">
                <a:solidFill>
                  <a:srgbClr val="FF0000"/>
                </a:solidFill>
              </a:rPr>
              <a:t>month</a:t>
            </a:r>
            <a:r>
              <a:rPr lang="cs-CZ" sz="3600" dirty="0" smtClean="0">
                <a:solidFill>
                  <a:srgbClr val="FF0000"/>
                </a:solidFill>
              </a:rPr>
              <a:t>!</a:t>
            </a:r>
            <a:endParaRPr lang="cs-CZ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/>
              <a:t>Sums </a:t>
            </a:r>
            <a:r>
              <a:rPr lang="en-US" sz="1800" dirty="0" smtClean="0"/>
              <a:t>are calculated</a:t>
            </a:r>
            <a:r>
              <a:rPr lang="cs-CZ" sz="1800" dirty="0" smtClean="0"/>
              <a:t> </a:t>
            </a:r>
            <a:r>
              <a:rPr lang="en-US" sz="1800" dirty="0"/>
              <a:t>automatically</a:t>
            </a:r>
            <a:r>
              <a:rPr lang="cs-CZ" sz="1800" dirty="0" smtClean="0"/>
              <a:t>. </a:t>
            </a:r>
            <a:r>
              <a:rPr lang="en-US" sz="1800" dirty="0"/>
              <a:t>Please do not change </a:t>
            </a:r>
            <a:r>
              <a:rPr lang="en-US" sz="1800" dirty="0" smtClean="0"/>
              <a:t>formulas</a:t>
            </a:r>
            <a:r>
              <a:rPr lang="cs-CZ" sz="1800" dirty="0" smtClean="0"/>
              <a:t>. </a:t>
            </a:r>
            <a:r>
              <a:rPr lang="en-US" sz="1800" dirty="0"/>
              <a:t>Only light fields can be filled in - in accordance with the </a:t>
            </a:r>
            <a:r>
              <a:rPr lang="cs-CZ" sz="1800" dirty="0" err="1" smtClean="0"/>
              <a:t>time</a:t>
            </a:r>
            <a:r>
              <a:rPr lang="cs-CZ" sz="1800" dirty="0" smtClean="0"/>
              <a:t> table.</a:t>
            </a:r>
          </a:p>
        </p:txBody>
      </p:sp>
      <p:pic>
        <p:nvPicPr>
          <p:cNvPr id="4" name="Obrázek 3" descr="http://eacea.ec.europa.eu/img/logos/erasmus_plus/eu_flag_co_funded_pos_%5Brgb%5D_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944216" cy="6480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Přímá spojnice 5"/>
          <p:cNvCxnSpPr/>
          <p:nvPr/>
        </p:nvCxnSpPr>
        <p:spPr>
          <a:xfrm>
            <a:off x="539552" y="2276872"/>
            <a:ext cx="8064896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29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92D050"/>
                </a:solidFill>
              </a:rPr>
              <a:t>RESERVE</a:t>
            </a:r>
            <a:endParaRPr lang="cs-CZ" b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C</a:t>
            </a:r>
            <a:r>
              <a:rPr lang="en-US" dirty="0" smtClean="0"/>
              <a:t>an </a:t>
            </a:r>
            <a:r>
              <a:rPr lang="en-US" dirty="0"/>
              <a:t>be used </a:t>
            </a:r>
            <a:r>
              <a:rPr lang="cs-CZ" dirty="0" smtClean="0"/>
              <a:t>by </a:t>
            </a:r>
            <a:r>
              <a:rPr lang="cs-CZ" dirty="0" err="1" smtClean="0"/>
              <a:t>any</a:t>
            </a:r>
            <a:r>
              <a:rPr lang="cs-CZ" dirty="0" smtClean="0"/>
              <a:t> partner </a:t>
            </a:r>
            <a:r>
              <a:rPr lang="en-US" dirty="0" smtClean="0"/>
              <a:t>for</a:t>
            </a:r>
            <a:r>
              <a:rPr lang="cs-CZ" dirty="0" smtClean="0"/>
              <a:t>:</a:t>
            </a:r>
          </a:p>
          <a:p>
            <a:r>
              <a:rPr lang="en-US" dirty="0" smtClean="0"/>
              <a:t>seniors </a:t>
            </a:r>
            <a:r>
              <a:rPr lang="en-US" dirty="0"/>
              <a:t>with specific </a:t>
            </a:r>
            <a:r>
              <a:rPr lang="en-US" dirty="0" smtClean="0"/>
              <a:t>needs</a:t>
            </a:r>
            <a:r>
              <a:rPr lang="cs-CZ" dirty="0" smtClean="0"/>
              <a:t> (</a:t>
            </a:r>
            <a:r>
              <a:rPr lang="cs-CZ" dirty="0" err="1" smtClean="0"/>
              <a:t>blended</a:t>
            </a:r>
            <a:r>
              <a:rPr lang="cs-CZ" dirty="0" smtClean="0"/>
              <a:t> mobility)</a:t>
            </a:r>
          </a:p>
          <a:p>
            <a:r>
              <a:rPr lang="cs-CZ" dirty="0" smtClean="0"/>
              <a:t>to </a:t>
            </a:r>
            <a:r>
              <a:rPr lang="cs-CZ" dirty="0" err="1" smtClean="0"/>
              <a:t>increase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seniors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blended</a:t>
            </a:r>
            <a:r>
              <a:rPr lang="cs-CZ" dirty="0" smtClean="0"/>
              <a:t> mobility</a:t>
            </a:r>
          </a:p>
          <a:p>
            <a:r>
              <a:rPr lang="en-US" dirty="0" smtClean="0"/>
              <a:t>to </a:t>
            </a:r>
            <a:r>
              <a:rPr lang="en-US" dirty="0"/>
              <a:t>increase the number of meeting </a:t>
            </a:r>
            <a:r>
              <a:rPr lang="en-US" dirty="0" smtClean="0"/>
              <a:t>participants</a:t>
            </a:r>
            <a:endParaRPr lang="cs-CZ" dirty="0" smtClean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R</a:t>
            </a:r>
            <a:r>
              <a:rPr lang="en-US" b="1" dirty="0" err="1" smtClean="0">
                <a:solidFill>
                  <a:srgbClr val="FF0000"/>
                </a:solidFill>
              </a:rPr>
              <a:t>equirements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must be communicated 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to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coordinator</a:t>
            </a:r>
            <a:r>
              <a:rPr lang="cs-CZ" b="1" dirty="0" smtClean="0">
                <a:solidFill>
                  <a:srgbClr val="FF0000"/>
                </a:solidFill>
              </a:rPr>
              <a:t> in </a:t>
            </a:r>
            <a:r>
              <a:rPr lang="cs-CZ" b="1" dirty="0" err="1">
                <a:solidFill>
                  <a:srgbClr val="FF0000"/>
                </a:solidFill>
              </a:rPr>
              <a:t>advance</a:t>
            </a:r>
            <a:r>
              <a:rPr lang="cs-CZ" b="1" dirty="0">
                <a:solidFill>
                  <a:srgbClr val="FF0000"/>
                </a:solidFill>
              </a:rPr>
              <a:t>!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http://eacea.ec.europa.eu/img/logos/erasmus_plus/eu_flag_co_funded_pos_%5Brgb%5D_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944216" cy="5398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Přímá spojnice 5"/>
          <p:cNvCxnSpPr/>
          <p:nvPr/>
        </p:nvCxnSpPr>
        <p:spPr>
          <a:xfrm>
            <a:off x="507896" y="2204864"/>
            <a:ext cx="7992888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28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92D050"/>
                </a:solidFill>
              </a:rPr>
              <a:t>Budget  </a:t>
            </a:r>
            <a:r>
              <a:rPr lang="cs-CZ" b="1" dirty="0" err="1" smtClean="0">
                <a:solidFill>
                  <a:srgbClr val="92D050"/>
                </a:solidFill>
              </a:rPr>
              <a:t>transfers</a:t>
            </a:r>
            <a:endParaRPr lang="cs-CZ" b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</a:t>
            </a:r>
            <a:r>
              <a:rPr lang="en-US" sz="2400" dirty="0" err="1" smtClean="0"/>
              <a:t>ove</a:t>
            </a:r>
            <a:r>
              <a:rPr lang="en-US" sz="2400" dirty="0" smtClean="0"/>
              <a:t> </a:t>
            </a:r>
            <a:r>
              <a:rPr lang="en-US" sz="2400" dirty="0"/>
              <a:t>from any chapter up to </a:t>
            </a:r>
            <a:r>
              <a:rPr lang="en-US" sz="2400" b="1" dirty="0"/>
              <a:t>20</a:t>
            </a:r>
            <a:r>
              <a:rPr lang="en-US" sz="2400" b="1" dirty="0" smtClean="0"/>
              <a:t>%</a:t>
            </a:r>
            <a:endParaRPr lang="cs-CZ" sz="2400" b="1" dirty="0" smtClean="0"/>
          </a:p>
          <a:p>
            <a:r>
              <a:rPr lang="cs-CZ" sz="2400" dirty="0"/>
              <a:t>i</a:t>
            </a:r>
            <a:r>
              <a:rPr lang="en-US" sz="2400" dirty="0" err="1" smtClean="0"/>
              <a:t>ncreasing</a:t>
            </a:r>
            <a:r>
              <a:rPr lang="en-US" sz="2400" dirty="0" smtClean="0"/>
              <a:t> </a:t>
            </a:r>
            <a:r>
              <a:rPr lang="en-US" sz="2400" dirty="0"/>
              <a:t>chapters </a:t>
            </a:r>
            <a:r>
              <a:rPr lang="cs-CZ" sz="2400" dirty="0" smtClean="0"/>
              <a:t>Project Management and </a:t>
            </a:r>
            <a:r>
              <a:rPr lang="cs-CZ" sz="2400" dirty="0" err="1" smtClean="0"/>
              <a:t>Implementation</a:t>
            </a:r>
            <a:r>
              <a:rPr lang="cs-CZ" sz="2400" dirty="0" smtClean="0"/>
              <a:t> and </a:t>
            </a:r>
            <a:r>
              <a:rPr lang="cs-CZ" sz="2400" dirty="0" err="1" smtClean="0"/>
              <a:t>Exceptional</a:t>
            </a:r>
            <a:r>
              <a:rPr lang="cs-CZ" sz="2400" dirty="0" smtClean="0"/>
              <a:t> </a:t>
            </a:r>
            <a:r>
              <a:rPr lang="cs-CZ" sz="2400" dirty="0" err="1" smtClean="0"/>
              <a:t>Costs</a:t>
            </a:r>
            <a:r>
              <a:rPr lang="cs-CZ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not </a:t>
            </a:r>
            <a:r>
              <a:rPr lang="en-US" sz="2400" dirty="0" smtClean="0"/>
              <a:t>possible!</a:t>
            </a:r>
            <a:endParaRPr lang="cs-CZ" sz="2400" dirty="0" smtClean="0"/>
          </a:p>
          <a:p>
            <a:r>
              <a:rPr lang="en-US" sz="2400" b="1" dirty="0" smtClean="0"/>
              <a:t>increase up </a:t>
            </a:r>
            <a:r>
              <a:rPr lang="en-US" sz="2400" b="1" dirty="0"/>
              <a:t>to 20% </a:t>
            </a:r>
            <a:r>
              <a:rPr lang="en-US" sz="2400" dirty="0"/>
              <a:t>for </a:t>
            </a:r>
            <a:r>
              <a:rPr lang="en-US" sz="2400" dirty="0" smtClean="0"/>
              <a:t>chapters</a:t>
            </a:r>
            <a:r>
              <a:rPr lang="cs-CZ" sz="2400" dirty="0" smtClean="0"/>
              <a:t> </a:t>
            </a:r>
            <a:r>
              <a:rPr lang="cs-CZ" sz="2400" dirty="0" err="1" smtClean="0"/>
              <a:t>Transnational</a:t>
            </a:r>
            <a:r>
              <a:rPr lang="cs-CZ" sz="2400" dirty="0" smtClean="0"/>
              <a:t> Project </a:t>
            </a:r>
            <a:r>
              <a:rPr lang="cs-CZ" sz="2400" dirty="0" err="1" smtClean="0"/>
              <a:t>Meetings</a:t>
            </a:r>
            <a:r>
              <a:rPr lang="cs-CZ" sz="2400" dirty="0" smtClean="0"/>
              <a:t>, </a:t>
            </a:r>
            <a:r>
              <a:rPr lang="cs-CZ" sz="2400" dirty="0" err="1" smtClean="0"/>
              <a:t>Intelectual</a:t>
            </a:r>
            <a:r>
              <a:rPr lang="cs-CZ" sz="2400" dirty="0" smtClean="0"/>
              <a:t> </a:t>
            </a:r>
            <a:r>
              <a:rPr lang="cs-CZ" sz="2400" dirty="0" err="1" smtClean="0"/>
              <a:t>Outputs</a:t>
            </a:r>
            <a:r>
              <a:rPr lang="cs-CZ" sz="2400" dirty="0" smtClean="0"/>
              <a:t> and </a:t>
            </a:r>
            <a:r>
              <a:rPr lang="cs-CZ" sz="2400" dirty="0" err="1" smtClean="0"/>
              <a:t>Learning</a:t>
            </a:r>
            <a:r>
              <a:rPr lang="cs-CZ" sz="2400" dirty="0" smtClean="0"/>
              <a:t>/</a:t>
            </a:r>
            <a:r>
              <a:rPr lang="cs-CZ" sz="2400" dirty="0" err="1" smtClean="0"/>
              <a:t>Teaching</a:t>
            </a:r>
            <a:r>
              <a:rPr lang="cs-CZ" sz="2400" dirty="0" smtClean="0"/>
              <a:t> (</a:t>
            </a:r>
            <a:r>
              <a:rPr lang="cs-CZ" sz="2400" dirty="0" err="1" smtClean="0"/>
              <a:t>Blended</a:t>
            </a:r>
            <a:r>
              <a:rPr lang="cs-CZ" sz="2400" dirty="0" smtClean="0"/>
              <a:t> mobility)</a:t>
            </a:r>
          </a:p>
          <a:p>
            <a:r>
              <a:rPr lang="cs-CZ" sz="2400" dirty="0"/>
              <a:t>c</a:t>
            </a:r>
            <a:r>
              <a:rPr lang="en-US" sz="2400" dirty="0" err="1" smtClean="0"/>
              <a:t>osts</a:t>
            </a:r>
            <a:r>
              <a:rPr lang="en-US" sz="2400" dirty="0" smtClean="0"/>
              <a:t> </a:t>
            </a:r>
            <a:r>
              <a:rPr lang="en-US" sz="2400" dirty="0"/>
              <a:t>for participants with specific needs can be increased without </a:t>
            </a:r>
            <a:r>
              <a:rPr lang="en-US" sz="2400" dirty="0" smtClean="0"/>
              <a:t>restrictions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pic>
        <p:nvPicPr>
          <p:cNvPr id="4" name="Obrázek 3" descr="http://eacea.ec.europa.eu/img/logos/erasmus_plus/eu_flag_co_funded_pos_%5Brgb%5D_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944216" cy="5398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Přímá spojnice 5"/>
          <p:cNvCxnSpPr/>
          <p:nvPr/>
        </p:nvCxnSpPr>
        <p:spPr>
          <a:xfrm>
            <a:off x="539552" y="2204864"/>
            <a:ext cx="8136904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83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92D050"/>
                </a:solidFill>
              </a:rPr>
              <a:t>B</a:t>
            </a:r>
            <a:r>
              <a:rPr lang="en-US" b="1" dirty="0" err="1" smtClean="0">
                <a:solidFill>
                  <a:srgbClr val="92D050"/>
                </a:solidFill>
              </a:rPr>
              <a:t>udget</a:t>
            </a:r>
            <a:r>
              <a:rPr lang="en-US" b="1" dirty="0" smtClean="0">
                <a:solidFill>
                  <a:srgbClr val="92D050"/>
                </a:solidFill>
              </a:rPr>
              <a:t> chapters</a:t>
            </a:r>
            <a:endParaRPr lang="cs-CZ" sz="32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marL="0" indent="0" algn="ctr">
              <a:buNone/>
            </a:pPr>
            <a:r>
              <a:rPr lang="cs-CZ" u="sng" dirty="0" smtClean="0"/>
              <a:t>Project Management and </a:t>
            </a:r>
            <a:r>
              <a:rPr lang="cs-CZ" u="sng" dirty="0" err="1" smtClean="0"/>
              <a:t>Implementation</a:t>
            </a:r>
            <a:endParaRPr lang="cs-CZ" u="sng" dirty="0" smtClean="0"/>
          </a:p>
          <a:p>
            <a:pPr marL="0" indent="0" algn="ctr">
              <a:buNone/>
            </a:pPr>
            <a:endParaRPr lang="cs-CZ" sz="2000" u="sng" dirty="0" smtClean="0"/>
          </a:p>
          <a:p>
            <a:pPr marL="0" indent="0" algn="ctr">
              <a:buNone/>
            </a:pPr>
            <a:r>
              <a:rPr lang="cs-CZ" sz="1800" dirty="0" smtClean="0"/>
              <a:t> </a:t>
            </a:r>
            <a:r>
              <a:rPr lang="cs-CZ" sz="1800" dirty="0" err="1" smtClean="0"/>
              <a:t>labour</a:t>
            </a:r>
            <a:r>
              <a:rPr lang="cs-CZ" sz="1800" dirty="0" smtClean="0"/>
              <a:t> </a:t>
            </a:r>
            <a:r>
              <a:rPr lang="en-US" sz="1800" dirty="0" smtClean="0"/>
              <a:t>costs</a:t>
            </a:r>
            <a:r>
              <a:rPr lang="cs-CZ" sz="1800" dirty="0" smtClean="0"/>
              <a:t> (</a:t>
            </a:r>
            <a:r>
              <a:rPr lang="cs-CZ" sz="1800" dirty="0" err="1" smtClean="0"/>
              <a:t>staff</a:t>
            </a:r>
            <a:r>
              <a:rPr lang="cs-CZ" sz="1800" dirty="0" smtClean="0"/>
              <a:t>)</a:t>
            </a:r>
            <a:r>
              <a:rPr lang="en-US" sz="1800" dirty="0" smtClean="0"/>
              <a:t> </a:t>
            </a:r>
            <a:r>
              <a:rPr lang="en-US" sz="1800" dirty="0"/>
              <a:t>for project management and </a:t>
            </a:r>
            <a:r>
              <a:rPr lang="en-US" sz="1800" dirty="0" smtClean="0"/>
              <a:t>administration</a:t>
            </a:r>
            <a:endParaRPr lang="cs-CZ" sz="1800" dirty="0" smtClean="0"/>
          </a:p>
          <a:p>
            <a:pPr marL="0" indent="0" algn="ctr">
              <a:buNone/>
            </a:pPr>
            <a:r>
              <a:rPr lang="en-US" sz="1800" dirty="0" smtClean="0"/>
              <a:t> </a:t>
            </a:r>
            <a:r>
              <a:rPr lang="en-US" sz="1800" dirty="0"/>
              <a:t>promotion and project information </a:t>
            </a:r>
            <a:r>
              <a:rPr lang="en-US" sz="1800" dirty="0" smtClean="0"/>
              <a:t>campaign</a:t>
            </a:r>
            <a:endParaRPr lang="cs-CZ" sz="1800" dirty="0" smtClean="0"/>
          </a:p>
          <a:p>
            <a:pPr marL="0" indent="0" algn="ctr">
              <a:buNone/>
            </a:pPr>
            <a:r>
              <a:rPr lang="cs-CZ" sz="1800" dirty="0" smtClean="0"/>
              <a:t>b</a:t>
            </a:r>
            <a:r>
              <a:rPr lang="en-US" sz="1800" dirty="0" err="1" smtClean="0"/>
              <a:t>rochures</a:t>
            </a:r>
            <a:r>
              <a:rPr lang="cs-CZ" sz="1800" dirty="0"/>
              <a:t>, </a:t>
            </a:r>
            <a:r>
              <a:rPr lang="cs-CZ" sz="1800" dirty="0" err="1"/>
              <a:t>teaching</a:t>
            </a:r>
            <a:r>
              <a:rPr lang="cs-CZ" sz="1800" dirty="0"/>
              <a:t> </a:t>
            </a:r>
            <a:r>
              <a:rPr lang="cs-CZ" sz="1800" dirty="0" err="1"/>
              <a:t>materials</a:t>
            </a:r>
            <a:endParaRPr lang="cs-CZ" sz="1800" dirty="0" smtClean="0"/>
          </a:p>
          <a:p>
            <a:pPr marL="0" indent="0" algn="ctr">
              <a:buNone/>
            </a:pPr>
            <a:r>
              <a:rPr lang="en-US" sz="1800" dirty="0" smtClean="0"/>
              <a:t> websites</a:t>
            </a:r>
            <a:endParaRPr lang="cs-CZ" sz="1800" dirty="0" smtClean="0"/>
          </a:p>
          <a:p>
            <a:pPr marL="0" indent="0" algn="ctr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cs-CZ" sz="1800" b="1" dirty="0" smtClean="0"/>
              <a:t>F</a:t>
            </a:r>
            <a:r>
              <a:rPr lang="en-US" sz="1800" b="1" dirty="0" err="1" smtClean="0"/>
              <a:t>lat</a:t>
            </a:r>
            <a:r>
              <a:rPr lang="en-US" sz="1800" b="1" dirty="0" smtClean="0"/>
              <a:t>-rate</a:t>
            </a:r>
            <a:r>
              <a:rPr lang="en-US" sz="1800" b="1" dirty="0"/>
              <a:t>, we do not recommend moving funds from this </a:t>
            </a:r>
            <a:r>
              <a:rPr lang="en-US" sz="1800" b="1" dirty="0" smtClean="0"/>
              <a:t>chapter</a:t>
            </a:r>
            <a:r>
              <a:rPr lang="cs-CZ" sz="1800" b="1" dirty="0" smtClean="0"/>
              <a:t>.</a:t>
            </a:r>
            <a:endParaRPr lang="cs-CZ" sz="1800" b="1" u="sng" dirty="0"/>
          </a:p>
        </p:txBody>
      </p:sp>
      <p:pic>
        <p:nvPicPr>
          <p:cNvPr id="4" name="Obrázek 3" descr="http://eacea.ec.europa.eu/img/logos/erasmus_plus/eu_flag_co_funded_pos_%5Brgb%5D_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944216" cy="6480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Přímá spojnice 5"/>
          <p:cNvCxnSpPr/>
          <p:nvPr/>
        </p:nvCxnSpPr>
        <p:spPr>
          <a:xfrm>
            <a:off x="539552" y="2276872"/>
            <a:ext cx="8064896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135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764704"/>
            <a:ext cx="8136904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u="sng" dirty="0" err="1" smtClean="0"/>
              <a:t>Transnational</a:t>
            </a:r>
            <a:r>
              <a:rPr lang="cs-CZ" u="sng" dirty="0" smtClean="0"/>
              <a:t> Project </a:t>
            </a:r>
            <a:r>
              <a:rPr lang="cs-CZ" u="sng" dirty="0" err="1" smtClean="0"/>
              <a:t>Meetings</a:t>
            </a:r>
            <a:endParaRPr lang="cs-CZ" u="sng" dirty="0"/>
          </a:p>
          <a:p>
            <a:pPr marL="0" indent="0" algn="ctr">
              <a:buNone/>
            </a:pPr>
            <a:endParaRPr lang="cs-CZ" sz="3600" u="sng" dirty="0"/>
          </a:p>
          <a:p>
            <a:pPr marL="0" indent="0">
              <a:buNone/>
            </a:pPr>
            <a:r>
              <a:rPr lang="cs-CZ" sz="2000" dirty="0" smtClean="0"/>
              <a:t>      </a:t>
            </a:r>
            <a:r>
              <a:rPr lang="cs-CZ" sz="2000" dirty="0" err="1" smtClean="0"/>
              <a:t>contribution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travel</a:t>
            </a:r>
            <a:r>
              <a:rPr lang="cs-CZ" sz="2000" dirty="0" smtClean="0"/>
              <a:t>  and subsistence </a:t>
            </a:r>
            <a:r>
              <a:rPr lang="cs-CZ" sz="2000" dirty="0" err="1" smtClean="0"/>
              <a:t>costs</a:t>
            </a:r>
            <a:r>
              <a:rPr lang="cs-CZ" sz="2000" dirty="0" smtClean="0"/>
              <a:t> </a:t>
            </a:r>
            <a:r>
              <a:rPr lang="cs-CZ" sz="2000" dirty="0" err="1"/>
              <a:t>for</a:t>
            </a:r>
            <a:r>
              <a:rPr lang="cs-CZ" sz="2000" dirty="0"/>
              <a:t> meeting </a:t>
            </a:r>
            <a:r>
              <a:rPr lang="cs-CZ" sz="2000" dirty="0" err="1" smtClean="0"/>
              <a:t>participants</a:t>
            </a:r>
            <a:r>
              <a:rPr lang="cs-CZ" sz="2000" dirty="0" smtClean="0"/>
              <a:t>:</a:t>
            </a:r>
          </a:p>
          <a:p>
            <a:pPr marL="0" indent="0">
              <a:buNone/>
            </a:pPr>
            <a:r>
              <a:rPr lang="cs-CZ" sz="2000" dirty="0" smtClean="0"/>
              <a:t>	100 – 1999 km	575,- EUR/person</a:t>
            </a:r>
          </a:p>
          <a:p>
            <a:pPr marL="0" indent="0">
              <a:buNone/>
            </a:pPr>
            <a:r>
              <a:rPr lang="cs-CZ" sz="2000" dirty="0" smtClean="0"/>
              <a:t>	&gt; 2000 km 	760,- EUR/person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W</a:t>
            </a:r>
            <a:r>
              <a:rPr lang="en-US" b="1" dirty="0" err="1" smtClean="0">
                <a:solidFill>
                  <a:srgbClr val="FF0000"/>
                </a:solidFill>
              </a:rPr>
              <a:t>orking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relationship between 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 err="1" smtClean="0">
                <a:solidFill>
                  <a:srgbClr val="FF0000"/>
                </a:solidFill>
              </a:rPr>
              <a:t>organi</a:t>
            </a:r>
            <a:r>
              <a:rPr lang="cs-CZ" b="1" dirty="0" smtClean="0">
                <a:solidFill>
                  <a:srgbClr val="FF0000"/>
                </a:solidFill>
              </a:rPr>
              <a:t>s</a:t>
            </a:r>
            <a:r>
              <a:rPr lang="en-US" b="1" dirty="0" err="1" smtClean="0">
                <a:solidFill>
                  <a:srgbClr val="FF0000"/>
                </a:solidFill>
              </a:rPr>
              <a:t>ation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and the </a:t>
            </a:r>
            <a:r>
              <a:rPr lang="en-US" b="1" dirty="0" smtClean="0">
                <a:solidFill>
                  <a:srgbClr val="FF0000"/>
                </a:solidFill>
              </a:rPr>
              <a:t>participant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is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necessary</a:t>
            </a:r>
            <a:r>
              <a:rPr lang="cs-CZ" b="1" dirty="0" smtClean="0">
                <a:solidFill>
                  <a:srgbClr val="FF0000"/>
                </a:solidFill>
              </a:rPr>
              <a:t>!</a:t>
            </a:r>
          </a:p>
          <a:p>
            <a:endParaRPr lang="cs-CZ" sz="2000" dirty="0" smtClean="0"/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189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sz="3200" u="sng" dirty="0" err="1" smtClean="0"/>
              <a:t>Intelectual</a:t>
            </a:r>
            <a:r>
              <a:rPr lang="cs-CZ" sz="3200" u="sng" dirty="0" smtClean="0"/>
              <a:t> </a:t>
            </a:r>
            <a:r>
              <a:rPr lang="cs-CZ" sz="3200" u="sng" dirty="0" err="1" smtClean="0"/>
              <a:t>Outputs</a:t>
            </a:r>
            <a:r>
              <a:rPr lang="cs-CZ" sz="3200" u="sng" dirty="0" smtClean="0"/>
              <a:t/>
            </a:r>
            <a:br>
              <a:rPr lang="cs-CZ" sz="3200" u="sng" dirty="0" smtClean="0"/>
            </a:br>
            <a:r>
              <a:rPr lang="cs-CZ" sz="3200" u="sng" dirty="0" smtClean="0"/>
              <a:t/>
            </a:r>
            <a:br>
              <a:rPr lang="cs-CZ" sz="3200" u="sng" dirty="0" smtClean="0"/>
            </a:br>
            <a:r>
              <a:rPr lang="en-US" sz="3200" dirty="0"/>
              <a:t>salaries of O1 - O3 </a:t>
            </a:r>
            <a:r>
              <a:rPr lang="en-US" sz="3200" b="1" dirty="0"/>
              <a:t>employees</a:t>
            </a:r>
            <a:r>
              <a:rPr lang="en-US" sz="3200" dirty="0"/>
              <a:t> according to project applications by country rates</a:t>
            </a:r>
            <a:r>
              <a:rPr lang="cs-CZ" sz="3200" dirty="0"/>
              <a:t>:</a:t>
            </a:r>
            <a:br>
              <a:rPr lang="cs-CZ" sz="3200" dirty="0"/>
            </a:br>
            <a:endParaRPr lang="cs-CZ" sz="1800" u="sng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4040188" cy="648072"/>
          </a:xfrm>
        </p:spPr>
        <p:txBody>
          <a:bodyPr>
            <a:normAutofit/>
          </a:bodyPr>
          <a:lstStyle/>
          <a:p>
            <a:r>
              <a:rPr lang="cs-CZ" dirty="0" smtClean="0"/>
              <a:t>Czech Republic, Portugal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7544" y="3284984"/>
            <a:ext cx="8280920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err="1" smtClean="0"/>
              <a:t>Manager</a:t>
            </a:r>
            <a:r>
              <a:rPr lang="cs-CZ" sz="1800" dirty="0" smtClean="0"/>
              <a:t>		164 EUR/</a:t>
            </a:r>
            <a:r>
              <a:rPr lang="cs-CZ" sz="1800" dirty="0" err="1" smtClean="0"/>
              <a:t>day</a:t>
            </a:r>
            <a:r>
              <a:rPr lang="cs-CZ" sz="1800" dirty="0" smtClean="0"/>
              <a:t> (8 </a:t>
            </a:r>
            <a:r>
              <a:rPr lang="cs-CZ" sz="1800" dirty="0" err="1" smtClean="0"/>
              <a:t>hours</a:t>
            </a:r>
            <a:r>
              <a:rPr lang="cs-CZ" sz="1800" dirty="0" smtClean="0"/>
              <a:t>)</a:t>
            </a:r>
          </a:p>
          <a:p>
            <a:pPr marL="0" indent="0">
              <a:buNone/>
            </a:pPr>
            <a:r>
              <a:rPr lang="cs-CZ" sz="1800" dirty="0" err="1" smtClean="0"/>
              <a:t>Technician</a:t>
            </a:r>
            <a:r>
              <a:rPr lang="cs-CZ" sz="1800" dirty="0" smtClean="0"/>
              <a:t>	102 </a:t>
            </a:r>
            <a:r>
              <a:rPr lang="cs-CZ" sz="1800" dirty="0"/>
              <a:t>EUR/</a:t>
            </a:r>
            <a:r>
              <a:rPr lang="cs-CZ" sz="1800" dirty="0" err="1"/>
              <a:t>day</a:t>
            </a:r>
            <a:r>
              <a:rPr lang="cs-CZ" sz="1800" dirty="0"/>
              <a:t> (8 </a:t>
            </a:r>
            <a:r>
              <a:rPr lang="cs-CZ" sz="1800" dirty="0" err="1"/>
              <a:t>hours</a:t>
            </a:r>
            <a:r>
              <a:rPr lang="cs-CZ" sz="1800" dirty="0"/>
              <a:t>)</a:t>
            </a:r>
          </a:p>
          <a:p>
            <a:pPr marL="0" indent="0">
              <a:spcBef>
                <a:spcPts val="576"/>
              </a:spcBef>
              <a:buNone/>
            </a:pPr>
            <a:r>
              <a:rPr lang="cs-CZ" sz="1800" dirty="0" err="1" smtClean="0"/>
              <a:t>Adm</a:t>
            </a:r>
            <a:r>
              <a:rPr lang="cs-CZ" sz="1800" dirty="0" smtClean="0"/>
              <a:t>. support	  78 </a:t>
            </a:r>
            <a:r>
              <a:rPr lang="cs-CZ" sz="1800" dirty="0"/>
              <a:t>EUR/</a:t>
            </a:r>
            <a:r>
              <a:rPr lang="cs-CZ" sz="1800" dirty="0" err="1"/>
              <a:t>day</a:t>
            </a:r>
            <a:r>
              <a:rPr lang="cs-CZ" sz="1800" dirty="0"/>
              <a:t> (8 </a:t>
            </a:r>
            <a:r>
              <a:rPr lang="cs-CZ" sz="1800" dirty="0" err="1"/>
              <a:t>hours</a:t>
            </a:r>
            <a:r>
              <a:rPr lang="cs-CZ" sz="1800" dirty="0"/>
              <a:t>)</a:t>
            </a:r>
          </a:p>
          <a:p>
            <a:pPr marL="0" indent="0">
              <a:spcBef>
                <a:spcPts val="576"/>
              </a:spcBef>
              <a:buNone/>
            </a:pPr>
            <a:r>
              <a:rPr lang="cs-CZ" sz="1800" dirty="0" smtClean="0"/>
              <a:t>Expert		137 </a:t>
            </a:r>
            <a:r>
              <a:rPr lang="cs-CZ" sz="1800" dirty="0"/>
              <a:t>EUR/</a:t>
            </a:r>
            <a:r>
              <a:rPr lang="cs-CZ" sz="1800" dirty="0" err="1"/>
              <a:t>day</a:t>
            </a:r>
            <a:r>
              <a:rPr lang="cs-CZ" sz="1800" dirty="0"/>
              <a:t> (8 </a:t>
            </a:r>
            <a:r>
              <a:rPr lang="cs-CZ" sz="1800" dirty="0" err="1"/>
              <a:t>hours</a:t>
            </a:r>
            <a:r>
              <a:rPr lang="cs-CZ" sz="1800" dirty="0"/>
              <a:t>)</a:t>
            </a:r>
          </a:p>
          <a:p>
            <a:pPr marL="0" indent="0">
              <a:spcBef>
                <a:spcPts val="576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576"/>
              </a:spcBef>
              <a:buNone/>
            </a:pPr>
            <a:r>
              <a:rPr lang="cs-CZ" sz="2000" dirty="0" smtClean="0"/>
              <a:t>N</a:t>
            </a:r>
            <a:r>
              <a:rPr lang="en-US" sz="2000" dirty="0" smtClean="0"/>
              <a:t>umbers </a:t>
            </a:r>
            <a:r>
              <a:rPr lang="en-US" sz="2000" dirty="0"/>
              <a:t>of days for individual </a:t>
            </a:r>
            <a:r>
              <a:rPr lang="cs-CZ" sz="2000" dirty="0" err="1" smtClean="0"/>
              <a:t>positions</a:t>
            </a:r>
            <a:r>
              <a:rPr lang="en-US" sz="2000" dirty="0" smtClean="0"/>
              <a:t> </a:t>
            </a:r>
            <a:r>
              <a:rPr lang="en-US" sz="2000" dirty="0"/>
              <a:t>and intellectual outputs are listed </a:t>
            </a:r>
            <a:endParaRPr lang="cs-CZ" sz="2000" dirty="0" smtClean="0"/>
          </a:p>
          <a:p>
            <a:pPr marL="0" indent="0">
              <a:spcBef>
                <a:spcPts val="576"/>
              </a:spcBef>
              <a:buNone/>
            </a:pPr>
            <a:r>
              <a:rPr lang="en-US" sz="2000" dirty="0" smtClean="0"/>
              <a:t>in </a:t>
            </a:r>
            <a:r>
              <a:rPr lang="en-US" sz="2000" dirty="0"/>
              <a:t>the budgets of each </a:t>
            </a:r>
            <a:r>
              <a:rPr lang="en-US" sz="2000" dirty="0" err="1" smtClean="0"/>
              <a:t>organi</a:t>
            </a:r>
            <a:r>
              <a:rPr lang="cs-CZ" sz="2000" dirty="0" smtClean="0"/>
              <a:t>s</a:t>
            </a:r>
            <a:r>
              <a:rPr lang="en-US" sz="2000" dirty="0" err="1" smtClean="0"/>
              <a:t>ation</a:t>
            </a:r>
            <a:r>
              <a:rPr lang="en-US" sz="2000" dirty="0"/>
              <a:t>.</a:t>
            </a:r>
            <a:endParaRPr lang="cs-CZ" sz="20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645025" y="2708920"/>
            <a:ext cx="4041775" cy="43204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Italy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5025" y="3284984"/>
            <a:ext cx="4175447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err="1"/>
              <a:t>Manager</a:t>
            </a:r>
            <a:r>
              <a:rPr lang="cs-CZ" sz="1800" dirty="0"/>
              <a:t>	</a:t>
            </a:r>
            <a:r>
              <a:rPr lang="cs-CZ" sz="1800" dirty="0" smtClean="0"/>
              <a:t>	280 </a:t>
            </a:r>
            <a:r>
              <a:rPr lang="cs-CZ" sz="1800" dirty="0"/>
              <a:t>EUR/</a:t>
            </a:r>
            <a:r>
              <a:rPr lang="cs-CZ" sz="1800" dirty="0" err="1"/>
              <a:t>day</a:t>
            </a:r>
            <a:r>
              <a:rPr lang="cs-CZ" sz="1800" dirty="0"/>
              <a:t> (8 </a:t>
            </a:r>
            <a:r>
              <a:rPr lang="cs-CZ" sz="1800" dirty="0" err="1"/>
              <a:t>hours</a:t>
            </a:r>
            <a:r>
              <a:rPr lang="cs-CZ" sz="1800" dirty="0"/>
              <a:t>)</a:t>
            </a:r>
          </a:p>
          <a:p>
            <a:pPr marL="0" indent="0">
              <a:buNone/>
            </a:pPr>
            <a:r>
              <a:rPr lang="cs-CZ" sz="1800" dirty="0" err="1"/>
              <a:t>Technician</a:t>
            </a:r>
            <a:r>
              <a:rPr lang="cs-CZ" sz="1800" dirty="0"/>
              <a:t>	</a:t>
            </a:r>
            <a:r>
              <a:rPr lang="cs-CZ" sz="1800" dirty="0" smtClean="0"/>
              <a:t>162 </a:t>
            </a:r>
            <a:r>
              <a:rPr lang="cs-CZ" sz="1800" dirty="0"/>
              <a:t>EUR/</a:t>
            </a:r>
            <a:r>
              <a:rPr lang="cs-CZ" sz="1800" dirty="0" err="1"/>
              <a:t>day</a:t>
            </a:r>
            <a:r>
              <a:rPr lang="cs-CZ" sz="1800" dirty="0"/>
              <a:t> (8 </a:t>
            </a:r>
            <a:r>
              <a:rPr lang="cs-CZ" sz="1800" dirty="0" err="1"/>
              <a:t>hours</a:t>
            </a:r>
            <a:r>
              <a:rPr lang="cs-CZ" sz="1800" dirty="0"/>
              <a:t>)</a:t>
            </a:r>
          </a:p>
          <a:p>
            <a:pPr marL="0" indent="0">
              <a:spcBef>
                <a:spcPts val="576"/>
              </a:spcBef>
              <a:buNone/>
            </a:pPr>
            <a:r>
              <a:rPr lang="cs-CZ" sz="1800" dirty="0" err="1"/>
              <a:t>Adm</a:t>
            </a:r>
            <a:r>
              <a:rPr lang="cs-CZ" sz="1800" dirty="0"/>
              <a:t>. support	</a:t>
            </a:r>
            <a:r>
              <a:rPr lang="cs-CZ" sz="1800" dirty="0" smtClean="0"/>
              <a:t>131 </a:t>
            </a:r>
            <a:r>
              <a:rPr lang="cs-CZ" sz="1800" dirty="0"/>
              <a:t>EUR/</a:t>
            </a:r>
            <a:r>
              <a:rPr lang="cs-CZ" sz="1800" dirty="0" err="1"/>
              <a:t>day</a:t>
            </a:r>
            <a:r>
              <a:rPr lang="cs-CZ" sz="1800" dirty="0"/>
              <a:t> (8 </a:t>
            </a:r>
            <a:r>
              <a:rPr lang="cs-CZ" sz="1800" dirty="0" err="1"/>
              <a:t>hours</a:t>
            </a:r>
            <a:r>
              <a:rPr lang="cs-CZ" sz="1800" dirty="0"/>
              <a:t>)</a:t>
            </a:r>
          </a:p>
          <a:p>
            <a:pPr marL="0" indent="0">
              <a:spcBef>
                <a:spcPts val="576"/>
              </a:spcBef>
              <a:buNone/>
            </a:pPr>
            <a:r>
              <a:rPr lang="cs-CZ" sz="1800" dirty="0"/>
              <a:t>Expert		</a:t>
            </a:r>
            <a:r>
              <a:rPr lang="cs-CZ" sz="1800" dirty="0" smtClean="0"/>
              <a:t>214 </a:t>
            </a:r>
            <a:r>
              <a:rPr lang="cs-CZ" sz="1800" dirty="0"/>
              <a:t>EUR/</a:t>
            </a:r>
            <a:r>
              <a:rPr lang="cs-CZ" sz="1800" dirty="0" err="1"/>
              <a:t>day</a:t>
            </a:r>
            <a:r>
              <a:rPr lang="cs-CZ" sz="1800" dirty="0"/>
              <a:t> (8 </a:t>
            </a:r>
            <a:r>
              <a:rPr lang="cs-CZ" sz="1800" dirty="0" err="1"/>
              <a:t>hours</a:t>
            </a:r>
            <a:r>
              <a:rPr lang="cs-CZ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009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40966"/>
          </a:xfrm>
        </p:spPr>
        <p:txBody>
          <a:bodyPr>
            <a:normAutofit/>
          </a:bodyPr>
          <a:lstStyle/>
          <a:p>
            <a:r>
              <a:rPr lang="cs-CZ" sz="3200" u="sng" dirty="0" err="1" smtClean="0"/>
              <a:t>Blended</a:t>
            </a:r>
            <a:r>
              <a:rPr lang="cs-CZ" sz="3200" u="sng" dirty="0" smtClean="0"/>
              <a:t> mobility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travel </a:t>
            </a:r>
            <a:r>
              <a:rPr lang="en-US" dirty="0"/>
              <a:t>and subsistence costs of </a:t>
            </a:r>
            <a:r>
              <a:rPr lang="en-US" dirty="0" smtClean="0"/>
              <a:t>seniors</a:t>
            </a:r>
            <a:endParaRPr lang="cs-CZ" dirty="0" smtClean="0"/>
          </a:p>
          <a:p>
            <a:pPr marL="0" indent="0" algn="ctr">
              <a:buNone/>
            </a:pPr>
            <a:r>
              <a:rPr lang="en-US" dirty="0"/>
              <a:t>the approved duration of </a:t>
            </a:r>
            <a:r>
              <a:rPr lang="en-US" dirty="0" smtClean="0"/>
              <a:t>mobility</a:t>
            </a:r>
            <a:r>
              <a:rPr lang="cs-CZ" dirty="0" smtClean="0"/>
              <a:t>: </a:t>
            </a:r>
            <a:r>
              <a:rPr lang="cs-CZ" b="1" dirty="0" smtClean="0"/>
              <a:t>7 </a:t>
            </a:r>
            <a:r>
              <a:rPr lang="cs-CZ" b="1" dirty="0" err="1" smtClean="0"/>
              <a:t>days</a:t>
            </a:r>
            <a:endParaRPr lang="cs-CZ" b="1" dirty="0" smtClean="0"/>
          </a:p>
          <a:p>
            <a:pPr marL="0" indent="0" algn="ctr">
              <a:buNone/>
            </a:pPr>
            <a:endParaRPr lang="cs-CZ" sz="2000" dirty="0" smtClean="0"/>
          </a:p>
          <a:p>
            <a:r>
              <a:rPr lang="cs-CZ" dirty="0" err="1" smtClean="0"/>
              <a:t>Travel</a:t>
            </a:r>
            <a:r>
              <a:rPr lang="cs-CZ" dirty="0" smtClean="0"/>
              <a:t> </a:t>
            </a:r>
            <a:r>
              <a:rPr lang="cs-CZ" dirty="0" err="1" smtClean="0"/>
              <a:t>rates</a:t>
            </a:r>
            <a:r>
              <a:rPr lang="cs-CZ" dirty="0" smtClean="0"/>
              <a:t> by distance</a:t>
            </a:r>
          </a:p>
          <a:p>
            <a:pPr marL="0" indent="0">
              <a:buNone/>
            </a:pPr>
            <a:r>
              <a:rPr lang="cs-CZ" sz="1800" dirty="0" smtClean="0"/>
              <a:t>       (10 – 99 km = 20 EUR/participant –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seniors</a:t>
            </a:r>
            <a:r>
              <a:rPr lang="cs-CZ" sz="1800" dirty="0" smtClean="0"/>
              <a:t> </a:t>
            </a:r>
            <a:r>
              <a:rPr lang="cs-CZ" sz="1800" dirty="0" err="1" smtClean="0"/>
              <a:t>from</a:t>
            </a:r>
            <a:r>
              <a:rPr lang="cs-CZ" sz="1800" dirty="0" smtClean="0"/>
              <a:t> RUTIS, </a:t>
            </a:r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500 – 1999 km = 275 EUR/participant –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seniors</a:t>
            </a:r>
            <a:r>
              <a:rPr lang="cs-CZ" sz="1800" dirty="0" smtClean="0"/>
              <a:t> </a:t>
            </a:r>
            <a:r>
              <a:rPr lang="cs-CZ" sz="1800" dirty="0" err="1" smtClean="0"/>
              <a:t>from</a:t>
            </a:r>
            <a:r>
              <a:rPr lang="cs-CZ" sz="1800" dirty="0" smtClean="0"/>
              <a:t> Italy, </a:t>
            </a:r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2000 – 2999 km = 360 EUR/participant –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seniors</a:t>
            </a:r>
            <a:r>
              <a:rPr lang="cs-CZ" sz="1800" dirty="0" smtClean="0"/>
              <a:t> </a:t>
            </a:r>
            <a:r>
              <a:rPr lang="cs-CZ" sz="1800" dirty="0" err="1" smtClean="0"/>
              <a:t>from</a:t>
            </a:r>
            <a:r>
              <a:rPr lang="cs-CZ" sz="1800" dirty="0" smtClean="0"/>
              <a:t> Czech Republic)</a:t>
            </a:r>
          </a:p>
          <a:p>
            <a:r>
              <a:rPr lang="cs-CZ" dirty="0" err="1" smtClean="0"/>
              <a:t>Contrubution</a:t>
            </a:r>
            <a:r>
              <a:rPr lang="cs-CZ" dirty="0" smtClean="0"/>
              <a:t> to subsistence </a:t>
            </a:r>
            <a:r>
              <a:rPr lang="cs-CZ" dirty="0" err="1" smtClean="0"/>
              <a:t>costs</a:t>
            </a:r>
            <a:endParaRPr lang="cs-CZ" dirty="0" smtClean="0"/>
          </a:p>
          <a:p>
            <a:pPr marL="0" indent="0">
              <a:buNone/>
            </a:pPr>
            <a:r>
              <a:rPr lang="cs-CZ" sz="1800" dirty="0" smtClean="0"/>
              <a:t>      (</a:t>
            </a:r>
            <a:r>
              <a:rPr lang="cs-CZ" sz="1800" dirty="0" err="1"/>
              <a:t>accommodation</a:t>
            </a:r>
            <a:r>
              <a:rPr lang="cs-CZ" sz="1800" dirty="0"/>
              <a:t>, food, </a:t>
            </a:r>
            <a:r>
              <a:rPr lang="cs-CZ" sz="1800" dirty="0" err="1"/>
              <a:t>local</a:t>
            </a:r>
            <a:r>
              <a:rPr lang="cs-CZ" sz="1800" dirty="0"/>
              <a:t> </a:t>
            </a:r>
            <a:r>
              <a:rPr lang="cs-CZ" sz="1800" dirty="0" smtClean="0"/>
              <a:t>transport):  55 EUR/participant </a:t>
            </a:r>
            <a:r>
              <a:rPr lang="cs-CZ" sz="1800" dirty="0" smtClean="0">
                <a:solidFill>
                  <a:srgbClr val="FF0000"/>
                </a:solidFill>
              </a:rPr>
              <a:t>(</a:t>
            </a:r>
            <a:r>
              <a:rPr lang="cs-CZ" sz="1800" dirty="0" err="1" smtClean="0">
                <a:solidFill>
                  <a:srgbClr val="FF0000"/>
                </a:solidFill>
              </a:rPr>
              <a:t>only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for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seniors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from</a:t>
            </a:r>
            <a:endParaRPr lang="cs-CZ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 smtClean="0">
                <a:solidFill>
                  <a:srgbClr val="FF0000"/>
                </a:solidFill>
              </a:rPr>
              <a:t>      Italy and Czech Republic)</a:t>
            </a:r>
            <a:endParaRPr lang="cs-CZ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40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r>
              <a:rPr lang="cs-CZ" sz="3200" u="sng" dirty="0" err="1" smtClean="0"/>
              <a:t>Exceptional</a:t>
            </a:r>
            <a:r>
              <a:rPr lang="cs-CZ" sz="3200" u="sng" dirty="0" smtClean="0"/>
              <a:t> </a:t>
            </a:r>
            <a:r>
              <a:rPr lang="cs-CZ" sz="3200" u="sng" dirty="0" err="1" smtClean="0"/>
              <a:t>Costs</a:t>
            </a:r>
            <a:endParaRPr lang="cs-CZ" sz="32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</a:t>
            </a:r>
            <a:r>
              <a:rPr lang="en-US" dirty="0" err="1" smtClean="0"/>
              <a:t>osts</a:t>
            </a:r>
            <a:r>
              <a:rPr lang="en-US" dirty="0" smtClean="0"/>
              <a:t> </a:t>
            </a:r>
            <a:r>
              <a:rPr lang="en-US" dirty="0"/>
              <a:t>of services that can not be provided by any of the </a:t>
            </a:r>
            <a:r>
              <a:rPr lang="en-US" dirty="0" err="1" smtClean="0"/>
              <a:t>organi</a:t>
            </a:r>
            <a:r>
              <a:rPr lang="cs-CZ" dirty="0" smtClean="0"/>
              <a:t>s</a:t>
            </a:r>
            <a:r>
              <a:rPr lang="en-US" dirty="0" err="1" smtClean="0"/>
              <a:t>ations</a:t>
            </a:r>
            <a:r>
              <a:rPr lang="en-US" dirty="0" smtClean="0"/>
              <a:t> </a:t>
            </a:r>
            <a:r>
              <a:rPr lang="en-US" dirty="0"/>
              <a:t>in the project. </a:t>
            </a:r>
            <a:endParaRPr lang="cs-CZ" dirty="0" smtClean="0"/>
          </a:p>
          <a:p>
            <a:r>
              <a:rPr lang="en-US" dirty="0" smtClean="0"/>
              <a:t>This </a:t>
            </a:r>
            <a:r>
              <a:rPr lang="en-US" dirty="0"/>
              <a:t>is not a purchase of computer equipment or office supplies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In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project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/>
              <a:t> </a:t>
            </a:r>
            <a:r>
              <a:rPr lang="cs-CZ" b="1" dirty="0" err="1"/>
              <a:t>actual</a:t>
            </a:r>
            <a:r>
              <a:rPr lang="cs-CZ" b="1" dirty="0"/>
              <a:t> </a:t>
            </a:r>
            <a:r>
              <a:rPr lang="cs-CZ" b="1" dirty="0" err="1"/>
              <a:t>costs</a:t>
            </a:r>
            <a:r>
              <a:rPr lang="cs-CZ" b="1" dirty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translation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and video </a:t>
            </a:r>
            <a:r>
              <a:rPr lang="cs-CZ" dirty="0" err="1" smtClean="0"/>
              <a:t>lessons</a:t>
            </a:r>
            <a:r>
              <a:rPr lang="cs-CZ" dirty="0" smtClean="0"/>
              <a:t> </a:t>
            </a:r>
            <a:r>
              <a:rPr lang="cs-CZ" dirty="0" err="1" smtClean="0"/>
              <a:t>processing</a:t>
            </a:r>
            <a:r>
              <a:rPr lang="cs-CZ" dirty="0"/>
              <a:t>!</a:t>
            </a:r>
            <a:endParaRPr lang="cs-CZ" dirty="0" smtClean="0"/>
          </a:p>
          <a:p>
            <a:r>
              <a:rPr lang="en-US" dirty="0"/>
              <a:t>75% of </a:t>
            </a:r>
            <a:r>
              <a:rPr lang="cs-CZ" dirty="0" err="1" smtClean="0"/>
              <a:t>real</a:t>
            </a:r>
            <a:r>
              <a:rPr lang="en-US" dirty="0" smtClean="0"/>
              <a:t> </a:t>
            </a:r>
            <a:r>
              <a:rPr lang="en-US" dirty="0"/>
              <a:t>costs will be </a:t>
            </a:r>
            <a:r>
              <a:rPr lang="en-US" dirty="0" smtClean="0"/>
              <a:t>reimbursed</a:t>
            </a:r>
            <a:r>
              <a:rPr lang="cs-CZ" dirty="0" smtClean="0"/>
              <a:t>, 25%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participation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organisation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9417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831</TotalTime>
  <Words>1266</Words>
  <Application>Microsoft Office PowerPoint</Application>
  <PresentationFormat>Předvádění na obrazovce (4:3)</PresentationFormat>
  <Paragraphs>530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systému Office</vt:lpstr>
      <vt:lpstr>Inclusive Senior Education through Virtual U3V</vt:lpstr>
      <vt:lpstr>Budget </vt:lpstr>
      <vt:lpstr>RESERVE</vt:lpstr>
      <vt:lpstr>Budget  transfers</vt:lpstr>
      <vt:lpstr>Budget chapters</vt:lpstr>
      <vt:lpstr>Prezentace aplikace PowerPoint</vt:lpstr>
      <vt:lpstr>Intelectual Outputs  salaries of O1 - O3 employees according to project applications by country rates: </vt:lpstr>
      <vt:lpstr>Blended mobility</vt:lpstr>
      <vt:lpstr>Exceptional Costs</vt:lpstr>
      <vt:lpstr>Eligible  (acceptable) costs</vt:lpstr>
      <vt:lpstr>Ineligible  (unacceptable) costs</vt:lpstr>
      <vt:lpstr>Documents and forms </vt:lpstr>
      <vt:lpstr>Transnational Project Meetings </vt:lpstr>
      <vt:lpstr>Prezentace aplikace PowerPoint</vt:lpstr>
      <vt:lpstr>Prezentace aplikace PowerPoint</vt:lpstr>
      <vt:lpstr>Intelectual Outputs</vt:lpstr>
      <vt:lpstr>DO NOT FORGET: </vt:lpstr>
      <vt:lpstr>Create 2 originals of the time sheet:  1 original to the coordinator 1 original to the archive in your organisation for 5 years after the end of the project</vt:lpstr>
      <vt:lpstr>Blended mobility</vt:lpstr>
      <vt:lpstr>Prezentace aplikace PowerPoint</vt:lpstr>
      <vt:lpstr>Exceptional Costs</vt:lpstr>
      <vt:lpstr>Monitoring</vt:lpstr>
      <vt:lpstr>Deadlines </vt:lpstr>
      <vt:lpstr>Documents by e-mail</vt:lpstr>
      <vt:lpstr>Documents by mail</vt:lpstr>
      <vt:lpstr>Table of drawing of funds</vt:lpstr>
      <vt:lpstr>Table of drawing of staff costs</vt:lpstr>
    </vt:vector>
  </TitlesOfParts>
  <Company>OU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Senior Education through Virtual U3V</dc:title>
  <dc:creator>Pavla Janoschová</dc:creator>
  <cp:lastModifiedBy>Pavla Janoschová</cp:lastModifiedBy>
  <cp:revision>66</cp:revision>
  <cp:lastPrinted>2017-11-24T10:11:46Z</cp:lastPrinted>
  <dcterms:created xsi:type="dcterms:W3CDTF">2017-11-07T13:10:09Z</dcterms:created>
  <dcterms:modified xsi:type="dcterms:W3CDTF">2017-12-04T12:13:19Z</dcterms:modified>
</cp:coreProperties>
</file>