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handoutMasterIdLst>
    <p:handoutMasterId r:id="rId44"/>
  </p:handoutMasterIdLst>
  <p:sldIdLst>
    <p:sldId id="258" r:id="rId2"/>
    <p:sldId id="290" r:id="rId3"/>
    <p:sldId id="309" r:id="rId4"/>
    <p:sldId id="310" r:id="rId5"/>
    <p:sldId id="311" r:id="rId6"/>
    <p:sldId id="307" r:id="rId7"/>
    <p:sldId id="312" r:id="rId8"/>
    <p:sldId id="308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05" r:id="rId42"/>
    <p:sldId id="26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E6"/>
    <a:srgbClr val="6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896" autoAdjust="0"/>
  </p:normalViewPr>
  <p:slideViewPr>
    <p:cSldViewPr snapToGrid="0" snapToObjects="1">
      <p:cViewPr>
        <p:scale>
          <a:sx n="150" d="100"/>
          <a:sy n="150" d="100"/>
        </p:scale>
        <p:origin x="-8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B729-77E4-8245-B6C7-1F95EF9F18B1}" type="datetimeFigureOut">
              <a:rPr lang="en-US" smtClean="0"/>
              <a:pPr/>
              <a:t>7.6.14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B858-51C7-A34E-9BF9-1E82E2E5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63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 marL="3429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 sz="1200" baseline="0"/>
            </a:lvl1pPr>
            <a:lvl5pPr>
              <a:defRPr baseline="0"/>
            </a:lvl5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cs-CZ" dirty="0" smtClean="0"/>
              <a:t>Vložte popis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3490" y="841397"/>
            <a:ext cx="7024744" cy="646331"/>
          </a:xfrm>
        </p:spPr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7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4561242" y="-18456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9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98" name="TextBox 97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Vložte obrázek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0" name="Rectangle 8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37145" y="2708477"/>
            <a:ext cx="3309575" cy="236754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1"/>
                </a:solidFill>
              </a:rPr>
              <a:t>Děkuji za pozornost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rgbClr val="595959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1221507"/>
              </p:ext>
            </p:extLst>
          </p:nvPr>
        </p:nvGraphicFramePr>
        <p:xfrm>
          <a:off x="1043492" y="4108968"/>
          <a:ext cx="7024744" cy="15401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6186"/>
                <a:gridCol w="1756186"/>
                <a:gridCol w="1756186"/>
                <a:gridCol w="1756186"/>
              </a:tblGrid>
              <a:tr h="2566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43492" y="1710268"/>
            <a:ext cx="7024742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94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Vložte podtitul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1676401"/>
            <a:ext cx="3419856" cy="4130040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676401"/>
            <a:ext cx="3419856" cy="4130038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1557865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197628"/>
            <a:ext cx="3419856" cy="3612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155786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197628"/>
            <a:ext cx="3419856" cy="3612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a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67933"/>
            <a:ext cx="7024742" cy="416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638400" y="-21511"/>
            <a:ext cx="3505200" cy="62393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5184648" y="6512560"/>
            <a:ext cx="3502152" cy="365125"/>
          </a:xfrm>
          <a:prstGeom prst="rect">
            <a:avLst/>
          </a:prstGeom>
        </p:spPr>
        <p:txBody>
          <a:bodyPr vert="horz" lIns="0" tIns="4680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93D13-E9CA-4246-A132-52C68D2364EA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7" r:id="rId3"/>
    <p:sldLayoutId id="2147483998" r:id="rId4"/>
    <p:sldLayoutId id="2147484010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11" r:id="rId11"/>
    <p:sldLayoutId id="2147484012" r:id="rId12"/>
    <p:sldLayoutId id="2147484014" r:id="rId13"/>
    <p:sldLayoutId id="2147484004" r:id="rId14"/>
    <p:sldLayoutId id="2147484005" r:id="rId15"/>
    <p:sldLayoutId id="2147484006" r:id="rId16"/>
    <p:sldLayoutId id="2147484007" r:id="rId17"/>
    <p:sldLayoutId id="2147484013" r:id="rId1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Elektrické stroje a přístroje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5076022"/>
            <a:ext cx="3309803" cy="9292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Komutátorové elektromotory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„Najdi si cestu k technice“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CZ.1.07/1.1.16/01.0006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9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23" y="1764337"/>
            <a:ext cx="3199952" cy="30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Princip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4943400"/>
            <a:ext cx="7024743" cy="1177037"/>
          </a:xfrm>
        </p:spPr>
        <p:txBody>
          <a:bodyPr>
            <a:noAutofit/>
          </a:bodyPr>
          <a:lstStyle/>
          <a:p>
            <a:r>
              <a:rPr lang="cs-CZ" sz="2200" dirty="0"/>
              <a:t>Vzhledem k polaritě statoru a rotoru se souhlasné póly (barvy) odpuzují a rotor se </a:t>
            </a:r>
            <a:r>
              <a:rPr lang="cs-CZ" sz="2200" dirty="0" smtClean="0"/>
              <a:t>otáčí.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386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8" y="1765901"/>
            <a:ext cx="3209591" cy="309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Princip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4940504"/>
            <a:ext cx="6932109" cy="1498396"/>
          </a:xfrm>
        </p:spPr>
        <p:txBody>
          <a:bodyPr>
            <a:noAutofit/>
          </a:bodyPr>
          <a:lstStyle/>
          <a:p>
            <a:r>
              <a:rPr lang="cs-CZ" sz="2200" dirty="0"/>
              <a:t>Opačné póly se přitahují, rotor se stále </a:t>
            </a:r>
            <a:r>
              <a:rPr lang="cs-CZ" sz="2200" dirty="0" smtClean="0"/>
              <a:t>otáčí. V</a:t>
            </a:r>
            <a:r>
              <a:rPr lang="cs-CZ" sz="2200" dirty="0"/>
              <a:t> okamžiku, kdy se rotor dostane do vodorovné polohy, dojde na komutátoru k přepnutí polarity magnetického pole rotoru.</a:t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847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Princip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424109" cy="2050067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1154B5"/>
                </a:solidFill>
              </a:rPr>
              <a:t>Generátor</a:t>
            </a:r>
            <a:r>
              <a:rPr lang="cs-CZ" sz="2000" dirty="0">
                <a:solidFill>
                  <a:srgbClr val="1154B5"/>
                </a:solidFill>
              </a:rPr>
              <a:t> </a:t>
            </a:r>
            <a:r>
              <a:rPr lang="cs-CZ" sz="2000" dirty="0"/>
              <a:t>na stejnosměrný proud nazývaný </a:t>
            </a:r>
            <a:r>
              <a:rPr lang="cs-CZ" sz="2000" b="1" dirty="0">
                <a:solidFill>
                  <a:srgbClr val="1154B5"/>
                </a:solidFill>
              </a:rPr>
              <a:t>dynamo</a:t>
            </a:r>
            <a:r>
              <a:rPr lang="cs-CZ" sz="2000" b="1" dirty="0"/>
              <a:t> </a:t>
            </a:r>
            <a:r>
              <a:rPr lang="cs-CZ" sz="2000" dirty="0"/>
              <a:t>pracuje na opačném principu jako motor. </a:t>
            </a:r>
          </a:p>
          <a:p>
            <a:r>
              <a:rPr lang="cs-CZ" sz="2000" dirty="0"/>
              <a:t>Mechanicky otáčíme rotorem a v cívkách rotoru se indukuje střídavý proud, který je usměrněn přes komutátor.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/>
          <a:stretch/>
        </p:blipFill>
        <p:spPr>
          <a:xfrm>
            <a:off x="5630329" y="3920067"/>
            <a:ext cx="2719822" cy="208449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0329" y="6080760"/>
            <a:ext cx="2693185" cy="27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Dynamo</a:t>
            </a:r>
            <a:endParaRPr lang="cs-CZ" sz="1200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2" y="3300864"/>
            <a:ext cx="4552976" cy="3201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Buzení statoru je zajištěno buď permanentním magnetem, jako na předchozích obrázcích, z nezávislého zdroje, nebo připojením k rotoru paralelně, či sériově. </a:t>
            </a:r>
          </a:p>
          <a:p>
            <a:r>
              <a:rPr lang="cs-CZ" sz="2000" dirty="0" smtClean="0"/>
              <a:t>Počáteční nabuzení v posledních dvou případech zajistí zbytkový (remanentní) magnetismus.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34508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Použití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414709" cy="433776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1154B5"/>
                </a:solidFill>
              </a:rPr>
              <a:t>Dynama</a:t>
            </a:r>
            <a:r>
              <a:rPr lang="cs-CZ" sz="2000" b="1" dirty="0"/>
              <a:t> </a:t>
            </a:r>
            <a:r>
              <a:rPr lang="cs-CZ" sz="2000" dirty="0"/>
              <a:t>se používají jako zdroje stejnosměrného proudu. </a:t>
            </a:r>
          </a:p>
          <a:p>
            <a:r>
              <a:rPr lang="cs-CZ" sz="2000" b="1" dirty="0">
                <a:solidFill>
                  <a:srgbClr val="1154B5"/>
                </a:solidFill>
              </a:rPr>
              <a:t>Motory stejnosměrné</a:t>
            </a:r>
            <a:r>
              <a:rPr lang="cs-CZ" sz="2000" dirty="0">
                <a:solidFill>
                  <a:srgbClr val="1154B5"/>
                </a:solidFill>
              </a:rPr>
              <a:t> </a:t>
            </a:r>
            <a:r>
              <a:rPr lang="cs-CZ" sz="2000" dirty="0"/>
              <a:t>nachází využití jako pohony lokomotiv ve stejnosměrné trakci, jako servomotory a startéry v automobilech. Používají se k pohonu regulačních a automatizačních zařízení, k pohonu trolejbusů. Malé stejnosměrné motorky nachází uplatnění v </a:t>
            </a:r>
            <a:r>
              <a:rPr lang="cs-CZ" sz="2000" dirty="0" err="1"/>
              <a:t>akunářadí</a:t>
            </a:r>
            <a:r>
              <a:rPr lang="cs-CZ" sz="2000" dirty="0"/>
              <a:t> </a:t>
            </a:r>
            <a:r>
              <a:rPr lang="cs-CZ" sz="2000" dirty="0" smtClean="0"/>
              <a:t>a</a:t>
            </a:r>
            <a:r>
              <a:rPr lang="en-US" sz="2000" dirty="0" smtClean="0"/>
              <a:t> </a:t>
            </a:r>
            <a:r>
              <a:rPr lang="cs-CZ" sz="2000" dirty="0" smtClean="0"/>
              <a:t>v</a:t>
            </a:r>
            <a:r>
              <a:rPr lang="cs-CZ" sz="2000" dirty="0"/>
              <a:t> modelářství.</a:t>
            </a:r>
          </a:p>
          <a:p>
            <a:r>
              <a:rPr lang="cs-CZ" sz="2000" b="1" dirty="0">
                <a:solidFill>
                  <a:srgbClr val="1154B5"/>
                </a:solidFill>
              </a:rPr>
              <a:t>Motory střídavé komutátorové</a:t>
            </a:r>
            <a:r>
              <a:rPr lang="cs-CZ" sz="2000" dirty="0">
                <a:solidFill>
                  <a:srgbClr val="1154B5"/>
                </a:solidFill>
              </a:rPr>
              <a:t> </a:t>
            </a:r>
            <a:r>
              <a:rPr lang="cs-CZ" sz="2000" b="1" dirty="0">
                <a:solidFill>
                  <a:srgbClr val="1154B5"/>
                </a:solidFill>
              </a:rPr>
              <a:t>jednofázové</a:t>
            </a:r>
            <a:r>
              <a:rPr lang="cs-CZ" sz="2000" dirty="0">
                <a:solidFill>
                  <a:srgbClr val="1154B5"/>
                </a:solidFill>
              </a:rPr>
              <a:t> </a:t>
            </a:r>
            <a:r>
              <a:rPr lang="cs-CZ" sz="2000" dirty="0"/>
              <a:t>se využívají ve velkém měřítku všude tam, kde potřebujeme z různých důvodů dosáhnout vysokých otáček a jejich snadné regulace. V domácnosti jsou to např. vysavače, mixéry, automatické pračky, holící strojky, v dílně veškeré ruční elektrické nářadí.</a:t>
            </a:r>
          </a:p>
          <a:p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963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90603"/>
          </a:xfrm>
        </p:spPr>
        <p:txBody>
          <a:bodyPr>
            <a:normAutofit/>
          </a:bodyPr>
          <a:lstStyle/>
          <a:p>
            <a:r>
              <a:rPr lang="cs-CZ" sz="3200" dirty="0"/>
              <a:t>Sériový komutátorový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elektromotor </a:t>
            </a:r>
            <a:r>
              <a:rPr lang="cs-CZ" sz="3200" dirty="0"/>
              <a:t>z ruční okružní pily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15" y="2120900"/>
            <a:ext cx="5386767" cy="415515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5585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5"/>
          <a:stretch/>
        </p:blipFill>
        <p:spPr bwMode="auto">
          <a:xfrm>
            <a:off x="2244623" y="2032000"/>
            <a:ext cx="4806351" cy="31242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90603"/>
          </a:xfrm>
        </p:spPr>
        <p:txBody>
          <a:bodyPr>
            <a:normAutofit/>
          </a:bodyPr>
          <a:lstStyle/>
          <a:p>
            <a:r>
              <a:rPr lang="cs-CZ" sz="3200" dirty="0"/>
              <a:t>Třífázový komutátorový motor </a:t>
            </a:r>
            <a:r>
              <a:rPr lang="cs-CZ" sz="3200" dirty="0" err="1"/>
              <a:t>nn</a:t>
            </a:r>
            <a:r>
              <a:rPr lang="cs-CZ" sz="3200" dirty="0"/>
              <a:t> provedení Vinter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5334000"/>
            <a:ext cx="7024743" cy="1181100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Třífázové </a:t>
            </a:r>
            <a:r>
              <a:rPr lang="cs-CZ" sz="2000" b="1" dirty="0"/>
              <a:t>střídavé komutátorové elektromotory</a:t>
            </a:r>
            <a:r>
              <a:rPr lang="cs-CZ" sz="2000" dirty="0"/>
              <a:t> se používají tam, kde je třeba dosáhnout plynulé regulace otáček bez ztráty výkonu, např. zdvihací motory jeřábů.</a:t>
            </a:r>
          </a:p>
          <a:p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216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Rozdělení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208209" cy="4337760"/>
          </a:xfr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1154B5"/>
                </a:solidFill>
              </a:rPr>
              <a:t>Dynama</a:t>
            </a:r>
            <a:r>
              <a:rPr lang="cs-CZ" sz="2200" b="1" dirty="0"/>
              <a:t> – </a:t>
            </a:r>
            <a:r>
              <a:rPr lang="cs-CZ" sz="2200" dirty="0"/>
              <a:t>podle zapojení statoru vůči rotoru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sériová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derivační (paralelní)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kompaundní (smíšená)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 err="1"/>
              <a:t>protikompaudní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200" b="1" dirty="0">
                <a:solidFill>
                  <a:srgbClr val="1154B5"/>
                </a:solidFill>
              </a:rPr>
              <a:t>Motory stejnosměrné </a:t>
            </a:r>
            <a:r>
              <a:rPr lang="cs-CZ" sz="2200" b="1" dirty="0"/>
              <a:t>– </a:t>
            </a:r>
            <a:r>
              <a:rPr lang="cs-CZ" sz="2200" dirty="0"/>
              <a:t>podle zapojení statoru vůči rotoru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sériové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derivační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kompaundní</a:t>
            </a:r>
          </a:p>
          <a:p>
            <a:endParaRPr 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65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Rozdělení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347909" cy="4337760"/>
          </a:xfr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1154B5"/>
                </a:solidFill>
              </a:rPr>
              <a:t>Motory komutátorové střídavé jednofázové </a:t>
            </a:r>
            <a:endParaRPr lang="cs-CZ" sz="2200" dirty="0">
              <a:solidFill>
                <a:srgbClr val="1154B5"/>
              </a:solidFill>
            </a:endParaRP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jednofázový sériový motor – univerzální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repulzní motor</a:t>
            </a:r>
          </a:p>
          <a:p>
            <a:endParaRPr lang="cs-CZ" sz="2000" b="1" dirty="0" smtClean="0"/>
          </a:p>
          <a:p>
            <a:r>
              <a:rPr lang="cs-CZ" sz="2200" b="1" dirty="0" smtClean="0">
                <a:solidFill>
                  <a:srgbClr val="1154B5"/>
                </a:solidFill>
              </a:rPr>
              <a:t>Motory </a:t>
            </a:r>
            <a:r>
              <a:rPr lang="cs-CZ" sz="2200" b="1" dirty="0">
                <a:solidFill>
                  <a:srgbClr val="1154B5"/>
                </a:solidFill>
              </a:rPr>
              <a:t>komutátorové střídavé třífázové</a:t>
            </a:r>
            <a:endParaRPr lang="cs-CZ" sz="2200" dirty="0">
              <a:solidFill>
                <a:srgbClr val="1154B5"/>
              </a:solidFill>
            </a:endParaRP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komutátorový třífázový derivační motor napájený do statoru </a:t>
            </a:r>
          </a:p>
          <a:p>
            <a:pPr lvl="1">
              <a:buSzPct val="100000"/>
              <a:buFont typeface="Arial"/>
              <a:buChar char="•"/>
            </a:pPr>
            <a:r>
              <a:rPr lang="cs-CZ" sz="2000" dirty="0"/>
              <a:t>komutátorový třífázový derivační motor napájený do rotoru</a:t>
            </a:r>
          </a:p>
          <a:p>
            <a:endParaRPr 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306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Elektronicky komutovaný motor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132009" cy="4337760"/>
          </a:xfrm>
        </p:spPr>
        <p:txBody>
          <a:bodyPr>
            <a:noAutofit/>
          </a:bodyPr>
          <a:lstStyle/>
          <a:p>
            <a:r>
              <a:rPr lang="cs-CZ" sz="2000" dirty="0"/>
              <a:t>Moderní motor, kde funkci komutátoru </a:t>
            </a:r>
            <a:r>
              <a:rPr lang="cs-CZ" sz="2000" dirty="0" smtClean="0"/>
              <a:t>přebírá elektronika</a:t>
            </a:r>
            <a:r>
              <a:rPr lang="cs-CZ" sz="2000" dirty="0"/>
              <a:t>. </a:t>
            </a:r>
          </a:p>
          <a:p>
            <a:r>
              <a:rPr lang="cs-CZ" sz="2000" dirty="0"/>
              <a:t>Stator je tvořen magnetickým obvodem </a:t>
            </a:r>
            <a:r>
              <a:rPr lang="cs-CZ" sz="2000" dirty="0" smtClean="0"/>
              <a:t>z elektrotechnických</a:t>
            </a:r>
            <a:r>
              <a:rPr lang="cs-CZ" sz="2000" dirty="0"/>
              <a:t> plechů s drážkami. V drážkách je izolovaně uloženo třífázové vinutí, spojené do hvězdy. </a:t>
            </a:r>
          </a:p>
          <a:p>
            <a:r>
              <a:rPr lang="cs-CZ" sz="2000" dirty="0"/>
              <a:t>Začátky vinutí jsou připojeny k řídící elektronice, která plní funkci komutátoru. </a:t>
            </a:r>
          </a:p>
          <a:p>
            <a:r>
              <a:rPr lang="cs-CZ" sz="2000" dirty="0"/>
              <a:t>Rotor bývá konstrukčně uspořádán buď </a:t>
            </a:r>
            <a:r>
              <a:rPr lang="cs-CZ" sz="2000" dirty="0" smtClean="0"/>
              <a:t>s</a:t>
            </a:r>
            <a:r>
              <a:rPr lang="cs-CZ" dirty="0"/>
              <a:t> </a:t>
            </a:r>
            <a:r>
              <a:rPr lang="cs-CZ" sz="2000" dirty="0" smtClean="0"/>
              <a:t>magnety </a:t>
            </a:r>
            <a:r>
              <a:rPr lang="cs-CZ" sz="2000" dirty="0"/>
              <a:t>na povrchu nebo s magnety vestavěnými uvnitř rotoru.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980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Elektronicky komutovaný motor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277" y="2624666"/>
            <a:ext cx="2711455" cy="25909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210" y="2624666"/>
            <a:ext cx="2377989" cy="27976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811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10409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558" y="1763976"/>
            <a:ext cx="3292475" cy="21859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P1040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970" y="4147476"/>
            <a:ext cx="3294063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Konstrukce komutátorového 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4003479" cy="4797500"/>
          </a:xfrm>
        </p:spPr>
        <p:txBody>
          <a:bodyPr>
            <a:noAutofit/>
          </a:bodyPr>
          <a:lstStyle/>
          <a:p>
            <a:r>
              <a:rPr lang="cs-CZ" altLang="cs-CZ" sz="1700" dirty="0"/>
              <a:t>Mezi </a:t>
            </a:r>
            <a:r>
              <a:rPr lang="cs-CZ" altLang="cs-CZ" sz="1700" dirty="0" smtClean="0"/>
              <a:t>Komutátorové elektromotory počítáme stroje </a:t>
            </a:r>
            <a:r>
              <a:rPr lang="cs-CZ" altLang="cs-CZ" sz="1700" dirty="0"/>
              <a:t>jejichž součástí </a:t>
            </a:r>
            <a:r>
              <a:rPr lang="cs-CZ" altLang="cs-CZ" sz="1700" dirty="0" smtClean="0"/>
              <a:t>je komutátor</a:t>
            </a:r>
            <a:r>
              <a:rPr lang="cs-CZ" altLang="cs-CZ" sz="1700" dirty="0"/>
              <a:t>.  Patří sem všechny </a:t>
            </a:r>
            <a:r>
              <a:rPr lang="cs-CZ" altLang="cs-CZ" sz="1700" b="1" dirty="0"/>
              <a:t>stroje stejnosměrné, jednofázové sériové komutátorové</a:t>
            </a:r>
            <a:r>
              <a:rPr lang="cs-CZ" altLang="cs-CZ" sz="1700" dirty="0"/>
              <a:t> </a:t>
            </a:r>
            <a:r>
              <a:rPr lang="cs-CZ" altLang="cs-CZ" sz="1700" b="1" dirty="0"/>
              <a:t>elektromotory</a:t>
            </a:r>
            <a:r>
              <a:rPr lang="cs-CZ" altLang="cs-CZ" sz="1700" dirty="0"/>
              <a:t>, jednofázový repulzní motor a skupina strojů třífázových komutátorových.</a:t>
            </a:r>
          </a:p>
          <a:p>
            <a:r>
              <a:rPr lang="cs-CZ" altLang="cs-CZ" sz="1700" dirty="0" smtClean="0"/>
              <a:t>Poslední dvě skupiny elektromotorů jsou na ústupu pro jejich složitost a tím i poruchovost.</a:t>
            </a:r>
          </a:p>
          <a:p>
            <a:r>
              <a:rPr lang="cs-CZ" altLang="cs-CZ" sz="1700" dirty="0" smtClean="0"/>
              <a:t>Nejvíce </a:t>
            </a:r>
            <a:r>
              <a:rPr lang="cs-CZ" altLang="cs-CZ" sz="1700" dirty="0"/>
              <a:t>používané jsou v dnešní době </a:t>
            </a:r>
            <a:r>
              <a:rPr lang="cs-CZ" altLang="cs-CZ" sz="1700" b="1" dirty="0"/>
              <a:t>jednofázové sériové komutátorové</a:t>
            </a:r>
            <a:r>
              <a:rPr lang="cs-CZ" altLang="cs-CZ" sz="1700" dirty="0"/>
              <a:t> </a:t>
            </a:r>
            <a:r>
              <a:rPr lang="cs-CZ" altLang="cs-CZ" sz="1700" b="1" dirty="0"/>
              <a:t>elektromotory</a:t>
            </a:r>
            <a:r>
              <a:rPr lang="cs-CZ" altLang="cs-CZ" sz="1700" dirty="0"/>
              <a:t>, </a:t>
            </a:r>
            <a:r>
              <a:rPr lang="cs-CZ" altLang="cs-CZ" sz="1700" dirty="0" smtClean="0"/>
              <a:t>pro vysoké </a:t>
            </a:r>
            <a:r>
              <a:rPr lang="cs-CZ" altLang="cs-CZ" sz="1700" dirty="0"/>
              <a:t>otáčky </a:t>
            </a:r>
            <a:r>
              <a:rPr lang="cs-CZ" altLang="cs-CZ" sz="1700" dirty="0" smtClean="0"/>
              <a:t>a</a:t>
            </a:r>
            <a:r>
              <a:rPr lang="cs-CZ" altLang="cs-CZ" sz="1700" dirty="0"/>
              <a:t> </a:t>
            </a:r>
            <a:r>
              <a:rPr lang="cs-CZ" altLang="cs-CZ" sz="1700" dirty="0" smtClean="0"/>
              <a:t>jejich snadné řízení</a:t>
            </a:r>
            <a:r>
              <a:rPr lang="cs-CZ" altLang="cs-CZ" sz="1700" dirty="0"/>
              <a:t>. </a:t>
            </a:r>
            <a:endParaRPr lang="cs-CZ" altLang="cs-CZ" sz="17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r>
              <a:rPr lang="cs-CZ" altLang="cs-CZ" dirty="0"/>
              <a:t> 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202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27103"/>
          </a:xfrm>
        </p:spPr>
        <p:txBody>
          <a:bodyPr>
            <a:normAutofit/>
          </a:bodyPr>
          <a:lstStyle/>
          <a:p>
            <a:r>
              <a:rPr lang="cs-CZ" sz="3200" dirty="0"/>
              <a:t>Jednofázový střídavý sériový motor z automatické pračky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77" y="2146300"/>
            <a:ext cx="5051044" cy="41402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707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Vinutí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974800"/>
          </a:xfrm>
        </p:spPr>
        <p:txBody>
          <a:bodyPr>
            <a:noAutofit/>
          </a:bodyPr>
          <a:lstStyle/>
          <a:p>
            <a:pPr marL="68580" lvl="0" indent="0">
              <a:buNone/>
            </a:pPr>
            <a:r>
              <a:rPr lang="cs-CZ" sz="2200" b="1" dirty="0"/>
              <a:t>Druhy </a:t>
            </a:r>
            <a:r>
              <a:rPr lang="cs-CZ" sz="2200" b="1" dirty="0" smtClean="0"/>
              <a:t>kotev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300" y="2038001"/>
            <a:ext cx="5651499" cy="388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6004560"/>
            <a:ext cx="7024743" cy="537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cs-CZ" sz="1600" i="1" dirty="0" smtClean="0"/>
              <a:t>a) tvar I; b) </a:t>
            </a:r>
            <a:r>
              <a:rPr lang="cs-CZ" sz="1600" i="1" dirty="0" err="1" smtClean="0"/>
              <a:t>trojdrážková</a:t>
            </a:r>
            <a:r>
              <a:rPr lang="cs-CZ" sz="1600" i="1" dirty="0" smtClean="0"/>
              <a:t>; c) prstencová; d) bubnová;</a:t>
            </a:r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6785379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Smyčková vinutí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r>
              <a:rPr lang="cs-CZ" sz="2000" dirty="0"/>
              <a:t>Tvoří tolik paralelních větví, kolik je pólů.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Stejný </a:t>
            </a:r>
            <a:r>
              <a:rPr lang="cs-CZ" sz="2000" dirty="0"/>
              <a:t>je </a:t>
            </a:r>
            <a:r>
              <a:rPr lang="cs-CZ" sz="2000" dirty="0" smtClean="0"/>
              <a:t>i počet </a:t>
            </a:r>
            <a:r>
              <a:rPr lang="cs-CZ" sz="2000" dirty="0"/>
              <a:t>kartáčů. </a:t>
            </a:r>
          </a:p>
          <a:p>
            <a:r>
              <a:rPr lang="cs-CZ" sz="2000" dirty="0"/>
              <a:t>Každá cívka smyčkového vinutí je svými dvěma konci připojena k sousedním lamelám. </a:t>
            </a:r>
          </a:p>
          <a:p>
            <a:r>
              <a:rPr lang="cs-CZ" sz="2000" dirty="0"/>
              <a:t>Toto vinutí vyžaduje naprostou souměrnost vzduchové mezery, jinak dochází k jiskření kartáčů.</a:t>
            </a:r>
          </a:p>
          <a:p>
            <a:r>
              <a:rPr lang="cs-CZ" sz="2000" dirty="0"/>
              <a:t>Kotvy s tímto vinutím (elektrické ruční nářadí, vysavače, mixéry…) jsou náročné na dynamické vyvážení.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614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355703"/>
          </a:xfrm>
        </p:spPr>
        <p:txBody>
          <a:bodyPr>
            <a:noAutofit/>
          </a:bodyPr>
          <a:lstStyle/>
          <a:p>
            <a:r>
              <a:rPr lang="cs-CZ" sz="2800" dirty="0"/>
              <a:t>Schéma zapojení kotvy, 8 drážek, </a:t>
            </a:r>
            <a:r>
              <a:rPr lang="cs-CZ" sz="2800" dirty="0" smtClean="0"/>
              <a:t>8 lamel </a:t>
            </a:r>
            <a:r>
              <a:rPr lang="cs-CZ" sz="2800" dirty="0"/>
              <a:t>a uspořádání </a:t>
            </a:r>
            <a:r>
              <a:rPr lang="cs-CZ" sz="2800" dirty="0" smtClean="0"/>
              <a:t>statoru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805" y="2022248"/>
            <a:ext cx="4287602" cy="431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3150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008" y="1261534"/>
            <a:ext cx="7365543" cy="50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Vinutí ve tvaru D</a:t>
            </a:r>
            <a:r>
              <a:rPr lang="cs-CZ" sz="2800" dirty="0"/>
              <a:t/>
            </a:r>
            <a:br>
              <a:rPr lang="cs-CZ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754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84" y="1436928"/>
            <a:ext cx="7508244" cy="493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Vinutí ve tvaru V</a:t>
            </a:r>
            <a:br>
              <a:rPr lang="cs-CZ" sz="32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099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19" y="1468516"/>
            <a:ext cx="7525181" cy="490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Vinutí ve tvaru H</a:t>
            </a:r>
            <a:br>
              <a:rPr lang="cs-CZ" sz="32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909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Kotvička před navíjením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16" y="2183643"/>
            <a:ext cx="6909765" cy="397585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299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Vlnová vinutí</a:t>
            </a:r>
            <a:r>
              <a:rPr lang="cs-CZ" sz="3200" dirty="0"/>
              <a:t/>
            </a:r>
            <a:br>
              <a:rPr lang="cs-CZ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233609" cy="4337760"/>
          </a:xfrm>
        </p:spPr>
        <p:txBody>
          <a:bodyPr>
            <a:noAutofit/>
          </a:bodyPr>
          <a:lstStyle/>
          <a:p>
            <a:r>
              <a:rPr lang="cs-CZ" sz="2000" dirty="0"/>
              <a:t>Jsou převážně sériová, mají nejméně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dvě </a:t>
            </a:r>
            <a:r>
              <a:rPr lang="cs-CZ" sz="2000" dirty="0"/>
              <a:t>paralelní větve. </a:t>
            </a:r>
          </a:p>
          <a:p>
            <a:r>
              <a:rPr lang="cs-CZ" sz="2000" dirty="0"/>
              <a:t>Vyskytují se proto jako nejméně čtyřpólová. </a:t>
            </a:r>
          </a:p>
          <a:p>
            <a:r>
              <a:rPr lang="cs-CZ" sz="2000" dirty="0"/>
              <a:t>Dvoupólová vinutí jsou vždy smyčková. </a:t>
            </a:r>
          </a:p>
          <a:p>
            <a:r>
              <a:rPr lang="cs-CZ" sz="2000" dirty="0"/>
              <a:t>U vlnového vinutí je každá paralelní větev rozložena </a:t>
            </a:r>
            <a:r>
              <a:rPr lang="cs-CZ" sz="2000" dirty="0" smtClean="0"/>
              <a:t>po celém </a:t>
            </a:r>
            <a:r>
              <a:rPr lang="cs-CZ" sz="2000" dirty="0"/>
              <a:t>obvodu kotvy. </a:t>
            </a:r>
          </a:p>
          <a:p>
            <a:r>
              <a:rPr lang="cs-CZ" sz="2000" dirty="0"/>
              <a:t>Tím se dociluje i při určité nesouměrnosti vzduchové mezery a stejnoměrného zatížení všech větví.</a:t>
            </a:r>
          </a:p>
          <a:p>
            <a:r>
              <a:rPr lang="cs-CZ" sz="2000" dirty="0" smtClean="0"/>
              <a:t>Pro </a:t>
            </a:r>
            <a:r>
              <a:rPr lang="cs-CZ" sz="2000" dirty="0"/>
              <a:t>snížení zatížení kartáčů používáme tolik kartáčů, kolik je pólů.</a:t>
            </a:r>
          </a:p>
          <a:p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748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Vinutí čtyřpólového </a:t>
            </a:r>
            <a:r>
              <a:rPr lang="cs-CZ" sz="2800" dirty="0" smtClean="0"/>
              <a:t>stroje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590" y="1868728"/>
            <a:ext cx="7310060" cy="392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43491" y="6004560"/>
            <a:ext cx="7024743" cy="537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cs-CZ" sz="1600" i="1" dirty="0" smtClean="0"/>
              <a:t>a</a:t>
            </a:r>
            <a:r>
              <a:rPr lang="cs-CZ" sz="1600" i="1" dirty="0"/>
              <a:t>) schéma vlnového vinutí kotvy </a:t>
            </a:r>
            <a:r>
              <a:rPr lang="cs-CZ" sz="1600" i="1" dirty="0" smtClean="0"/>
              <a:t>   b</a:t>
            </a:r>
            <a:r>
              <a:rPr lang="cs-CZ" sz="1600" i="1" dirty="0"/>
              <a:t>) uspořádání vinutí statoru</a:t>
            </a:r>
            <a:endParaRPr 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8812685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Konstrukce komutátorového 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4047124" cy="4337760"/>
          </a:xfrm>
        </p:spPr>
        <p:txBody>
          <a:bodyPr>
            <a:noAutofit/>
          </a:bodyPr>
          <a:lstStyle/>
          <a:p>
            <a:r>
              <a:rPr lang="cs-CZ" altLang="cs-CZ" sz="1800" dirty="0"/>
              <a:t>Stator komutátorového stroje je složen z magnetického obvodu. </a:t>
            </a:r>
          </a:p>
          <a:p>
            <a:r>
              <a:rPr lang="cs-CZ" altLang="cs-CZ" sz="1800" dirty="0"/>
              <a:t>U střídavých strojů je sestaven </a:t>
            </a:r>
            <a:r>
              <a:rPr lang="cs-CZ" altLang="cs-CZ" sz="1800" dirty="0" smtClean="0"/>
              <a:t>z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elektrotechnických </a:t>
            </a:r>
            <a:r>
              <a:rPr lang="cs-CZ" altLang="cs-CZ" sz="1800" dirty="0"/>
              <a:t>plechů. </a:t>
            </a:r>
          </a:p>
          <a:p>
            <a:r>
              <a:rPr lang="cs-CZ" altLang="cs-CZ" sz="1800" dirty="0"/>
              <a:t>Stejnosměrné stroje mají stator </a:t>
            </a:r>
            <a:r>
              <a:rPr lang="cs-CZ" altLang="cs-CZ" sz="1800" dirty="0" smtClean="0"/>
              <a:t>z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magneticky </a:t>
            </a:r>
            <a:r>
              <a:rPr lang="cs-CZ" altLang="cs-CZ" sz="1800" dirty="0"/>
              <a:t>měkké oceli.</a:t>
            </a:r>
          </a:p>
          <a:p>
            <a:r>
              <a:rPr lang="cs-CZ" altLang="cs-CZ" sz="1800" dirty="0"/>
              <a:t>Ve statoru je uloženo vinutí, zpravidla na vyniklých pólech.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r>
              <a:rPr lang="cs-CZ" altLang="cs-CZ" dirty="0"/>
              <a:t> </a:t>
            </a:r>
            <a:endParaRPr lang="en-US" dirty="0"/>
          </a:p>
        </p:txBody>
      </p:sp>
      <p:pic>
        <p:nvPicPr>
          <p:cNvPr id="8" name="Picture 5" descr="P10409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207" y="1782724"/>
            <a:ext cx="3223123" cy="213994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P10409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652" y="4138962"/>
            <a:ext cx="3224678" cy="214149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3751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Vlnové vinutí kotvy startéru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87" y="2305896"/>
            <a:ext cx="6821823" cy="375200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5828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690" y="1589247"/>
            <a:ext cx="4036510" cy="394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Pravidelné vlnové vinutí nekřížené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091" y="5758180"/>
            <a:ext cx="5611309" cy="7213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1600" i="1" dirty="0" err="1" smtClean="0"/>
              <a:t>Nd</a:t>
            </a:r>
            <a:r>
              <a:rPr lang="cs-CZ" sz="1600" i="1" dirty="0" smtClean="0"/>
              <a:t> </a:t>
            </a:r>
            <a:r>
              <a:rPr lang="cs-CZ" sz="1600" i="1" dirty="0"/>
              <a:t>- 21; k - 21; 2p - 4; 2a - 2; </a:t>
            </a:r>
            <a:r>
              <a:rPr lang="cs-CZ" sz="1600" i="1" dirty="0" smtClean="0"/>
              <a:t>vlevo čelní </a:t>
            </a:r>
            <a:r>
              <a:rPr lang="cs-CZ" sz="1600" i="1" dirty="0"/>
              <a:t>pohled na rotor </a:t>
            </a:r>
            <a:r>
              <a:rPr lang="cs-CZ" sz="1600" i="1" dirty="0" smtClean="0"/>
              <a:t>- </a:t>
            </a:r>
            <a:r>
              <a:rPr lang="cs-CZ" sz="1600" i="1" dirty="0"/>
              <a:t>zvýrazněna první vlna vinutí; </a:t>
            </a:r>
            <a:r>
              <a:rPr lang="cs-CZ" sz="1600" i="1" dirty="0" smtClean="0"/>
              <a:t>vpravo - </a:t>
            </a:r>
            <a:r>
              <a:rPr lang="cs-CZ" sz="1600" i="1" dirty="0"/>
              <a:t>lineární schéma.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48" y="3851514"/>
            <a:ext cx="2960603" cy="158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712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867" y="3009015"/>
            <a:ext cx="3242274" cy="32944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Výroba a montáž pólových nástavců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563809" cy="1787600"/>
          </a:xfrm>
        </p:spPr>
        <p:txBody>
          <a:bodyPr>
            <a:noAutofit/>
          </a:bodyPr>
          <a:lstStyle/>
          <a:p>
            <a:r>
              <a:rPr lang="cs-CZ" sz="2000" dirty="0" smtClean="0"/>
              <a:t>Pólové </a:t>
            </a:r>
            <a:r>
              <a:rPr lang="cs-CZ" sz="2000" dirty="0"/>
              <a:t>nástavce stejnosměrných strojů jsou vyrobeny z magneticky měkkého materiálu – oceli. </a:t>
            </a:r>
          </a:p>
          <a:p>
            <a:r>
              <a:rPr lang="cs-CZ" sz="2000" dirty="0"/>
              <a:t>Statory střídavých komutátorových strojů se zhotovují z elektromagnetických plechů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2" y="2996064"/>
            <a:ext cx="3824841" cy="3387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Statory velkých motorů mají kromě vinutí hlavních pólů ještě pomocné póly. </a:t>
            </a:r>
          </a:p>
          <a:p>
            <a:r>
              <a:rPr lang="cs-CZ" sz="2000" dirty="0" smtClean="0"/>
              <a:t>Na nich je uloženo komutační vinutí. </a:t>
            </a:r>
          </a:p>
          <a:p>
            <a:r>
              <a:rPr lang="cs-CZ" sz="2000" dirty="0" smtClean="0"/>
              <a:t>Mohou mít i kompenzační vinutí uložené v drážkách pólových nástavců.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64505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081" y="2019300"/>
            <a:ext cx="6317435" cy="378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77903"/>
          </a:xfrm>
        </p:spPr>
        <p:txBody>
          <a:bodyPr>
            <a:normAutofit/>
          </a:bodyPr>
          <a:lstStyle/>
          <a:p>
            <a:r>
              <a:rPr lang="cs-CZ" sz="3200" dirty="0"/>
              <a:t>Zjednodušené schéma vinutí statoru s pomocnými póly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6004560"/>
            <a:ext cx="7024743" cy="537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cs-CZ" sz="1600" i="1" dirty="0" smtClean="0"/>
              <a:t>a) 2p = 2I  b) 2p = 4</a:t>
            </a:r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891696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Reakce kotvy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979" y="2064034"/>
            <a:ext cx="7977638" cy="380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3470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77903"/>
          </a:xfrm>
        </p:spPr>
        <p:txBody>
          <a:bodyPr>
            <a:normAutofit fontScale="90000"/>
          </a:bodyPr>
          <a:lstStyle/>
          <a:p>
            <a:r>
              <a:rPr lang="cs-CZ" dirty="0"/>
              <a:t>Postup při převíjení statoru komutátorových strojů</a:t>
            </a:r>
            <a:br>
              <a:rPr lang="cs-CZ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7024743" cy="4337760"/>
          </a:xfrm>
        </p:spPr>
        <p:txBody>
          <a:bodyPr>
            <a:noAutofit/>
          </a:bodyPr>
          <a:lstStyle/>
          <a:p>
            <a:pPr lvl="0"/>
            <a:r>
              <a:rPr lang="cs-CZ" sz="2000" dirty="0" smtClean="0"/>
              <a:t>Demontáž </a:t>
            </a:r>
            <a:r>
              <a:rPr lang="cs-CZ" sz="2000" dirty="0"/>
              <a:t>vinutí, zjištění technických údajů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(počet </a:t>
            </a:r>
            <a:r>
              <a:rPr lang="cs-CZ" sz="2000" dirty="0"/>
              <a:t>vodičů v cívce, průměr vodiče, druh izolace</a:t>
            </a:r>
            <a:r>
              <a:rPr lang="cs-CZ" sz="2000" dirty="0" smtClean="0"/>
              <a:t>…).</a:t>
            </a:r>
            <a:endParaRPr lang="cs-CZ" sz="2000" dirty="0"/>
          </a:p>
          <a:p>
            <a:pPr lvl="0"/>
            <a:r>
              <a:rPr lang="cs-CZ" sz="2000" dirty="0"/>
              <a:t>Naměření šablony, navinutí </a:t>
            </a:r>
            <a:r>
              <a:rPr lang="cs-CZ" sz="2000" dirty="0" smtClean="0"/>
              <a:t>cívek.</a:t>
            </a:r>
            <a:endParaRPr lang="cs-CZ" sz="2000" dirty="0"/>
          </a:p>
          <a:p>
            <a:pPr lvl="0"/>
            <a:r>
              <a:rPr lang="cs-CZ" sz="2000" dirty="0"/>
              <a:t>Bandážování </a:t>
            </a:r>
            <a:r>
              <a:rPr lang="cs-CZ" sz="2000" dirty="0" smtClean="0"/>
              <a:t>cívek.</a:t>
            </a:r>
            <a:endParaRPr lang="cs-CZ" sz="2000" dirty="0"/>
          </a:p>
          <a:p>
            <a:pPr lvl="0"/>
            <a:r>
              <a:rPr lang="cs-CZ" sz="2000" dirty="0"/>
              <a:t>Vložení cívek na pólové nástavce,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nebo </a:t>
            </a:r>
            <a:r>
              <a:rPr lang="cs-CZ" sz="2000" dirty="0"/>
              <a:t>do drážek </a:t>
            </a:r>
            <a:r>
              <a:rPr lang="cs-CZ" sz="2000" dirty="0" smtClean="0"/>
              <a:t>statoru.</a:t>
            </a:r>
            <a:endParaRPr lang="cs-CZ" sz="2000" dirty="0"/>
          </a:p>
          <a:p>
            <a:pPr lvl="0"/>
            <a:r>
              <a:rPr lang="cs-CZ" sz="2000" dirty="0"/>
              <a:t>Zapojení a </a:t>
            </a:r>
            <a:r>
              <a:rPr lang="cs-CZ" sz="2000" dirty="0" smtClean="0"/>
              <a:t>odzkoušení.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122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Schéma zapojení dynam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838" y="1656096"/>
            <a:ext cx="6525922" cy="4608512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197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900" dirty="0"/>
              <a:t>Schéma zapojení stejnosměrných elektromotorů</a:t>
            </a:r>
            <a:endParaRPr lang="en-US" sz="2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669" y="1888129"/>
            <a:ext cx="5400259" cy="4464399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250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Měření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pPr lvl="0"/>
            <a:r>
              <a:rPr lang="cs-CZ" sz="2000" b="1" dirty="0"/>
              <a:t>Elektrická pevnost</a:t>
            </a:r>
            <a:r>
              <a:rPr lang="cs-CZ" sz="2000" b="1" dirty="0" smtClean="0"/>
              <a:t>:</a:t>
            </a:r>
            <a:r>
              <a:rPr lang="cs-CZ" sz="2000" dirty="0" smtClean="0"/>
              <a:t> </a:t>
            </a:r>
            <a:r>
              <a:rPr lang="cs-CZ" sz="2000" dirty="0" err="1" smtClean="0"/>
              <a:t>megmetem</a:t>
            </a:r>
            <a:r>
              <a:rPr lang="cs-CZ" sz="2000" dirty="0" smtClean="0"/>
              <a:t> </a:t>
            </a:r>
            <a:r>
              <a:rPr lang="cs-CZ" sz="2000" dirty="0"/>
              <a:t>měříme jednotlivé fáze mezi sebou a mezi fázemi a kostrou</a:t>
            </a:r>
            <a:r>
              <a:rPr lang="cs-CZ" sz="2000" dirty="0" smtClean="0"/>
              <a:t>. Zkoušíme </a:t>
            </a:r>
            <a:r>
              <a:rPr lang="cs-CZ" sz="2000" dirty="0"/>
              <a:t>zvýšeným napětím. (</a:t>
            </a:r>
            <a:r>
              <a:rPr lang="cs-CZ" sz="2000" dirty="0" smtClean="0"/>
              <a:t>2×U</a:t>
            </a:r>
            <a:r>
              <a:rPr lang="cs-CZ" sz="2000" baseline="-25000" dirty="0" smtClean="0"/>
              <a:t>jm</a:t>
            </a:r>
            <a:r>
              <a:rPr lang="cs-CZ" sz="2000" dirty="0" smtClean="0"/>
              <a:t> </a:t>
            </a:r>
            <a:r>
              <a:rPr lang="cs-CZ" sz="2000" dirty="0"/>
              <a:t>+ 1000) – </a:t>
            </a:r>
            <a:r>
              <a:rPr lang="cs-CZ" sz="2000" dirty="0" smtClean="0"/>
              <a:t>2 </a:t>
            </a:r>
            <a:r>
              <a:rPr lang="cs-CZ" sz="2000" dirty="0" err="1" smtClean="0"/>
              <a:t>kV</a:t>
            </a:r>
            <a:r>
              <a:rPr lang="cs-CZ" sz="2000" dirty="0" smtClean="0"/>
              <a:t>.</a:t>
            </a:r>
            <a:endParaRPr lang="cs-CZ" sz="2000" dirty="0"/>
          </a:p>
          <a:p>
            <a:pPr lvl="0"/>
            <a:r>
              <a:rPr lang="cs-CZ" sz="2000" b="1" dirty="0" smtClean="0"/>
              <a:t>Proud: </a:t>
            </a:r>
            <a:r>
              <a:rPr lang="cs-CZ" sz="2000" dirty="0" smtClean="0"/>
              <a:t>měříme </a:t>
            </a:r>
            <a:r>
              <a:rPr lang="cs-CZ" sz="2000" dirty="0"/>
              <a:t>naprázdno a jeho hodnotu porovnáváme se štítkovými údaji.</a:t>
            </a:r>
          </a:p>
          <a:p>
            <a:pPr lvl="0"/>
            <a:r>
              <a:rPr lang="cs-CZ" sz="2000" b="1" dirty="0"/>
              <a:t>Měření odporu kotvy: </a:t>
            </a:r>
            <a:r>
              <a:rPr lang="cs-CZ" sz="2000" dirty="0"/>
              <a:t>měříme odpor mezi jednotlivými lamelami komutátoru, odpor musí být stejný. Tímto způsobem zjišťujeme, není-li vinutí přerušené.</a:t>
            </a:r>
          </a:p>
          <a:p>
            <a:pPr lvl="0"/>
            <a:r>
              <a:rPr lang="cs-CZ" sz="2000" b="1" dirty="0"/>
              <a:t>Závitový zkrat: </a:t>
            </a:r>
            <a:r>
              <a:rPr lang="cs-CZ" sz="2000" dirty="0"/>
              <a:t>přikládáme k jednotlivým drážkám přístroj </a:t>
            </a:r>
            <a:r>
              <a:rPr lang="cs-CZ" sz="2000" dirty="0" err="1"/>
              <a:t>Prüfrex</a:t>
            </a:r>
            <a:r>
              <a:rPr lang="cs-CZ" sz="2000" dirty="0"/>
              <a:t> použitelný na rotory i statory.</a:t>
            </a:r>
          </a:p>
          <a:p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505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Měření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pPr lvl="0"/>
            <a:r>
              <a:rPr lang="cs-CZ" sz="2000" b="1" dirty="0"/>
              <a:t>Poškozené vinutí kotvy –</a:t>
            </a:r>
            <a:r>
              <a:rPr lang="cs-CZ" sz="2000" dirty="0"/>
              <a:t> nejčastější porucha – závitový zkrat v kotvě, přerušené vinutí, špatná funkce komutátoru, vadná ložiska, vniknutí cizích těles, </a:t>
            </a:r>
            <a:r>
              <a:rPr lang="cs-CZ" sz="2000" dirty="0" smtClean="0"/>
              <a:t>vada izolace</a:t>
            </a:r>
            <a:r>
              <a:rPr lang="cs-CZ" sz="2000" dirty="0"/>
              <a:t>.</a:t>
            </a:r>
          </a:p>
          <a:p>
            <a:pPr lvl="0"/>
            <a:r>
              <a:rPr lang="cs-CZ" sz="2000" b="1" dirty="0"/>
              <a:t>Uvolňování lamel, neválcový komutátor –</a:t>
            </a:r>
            <a:r>
              <a:rPr lang="cs-CZ" sz="2000" dirty="0"/>
              <a:t> porucha mechanického charakteru, působením odstředivých sil, uvolnění komutátoru na hřídeli a utržení konců cívek, uvolnění rotorových plechů – poškození vinutí.</a:t>
            </a:r>
          </a:p>
          <a:p>
            <a:pPr lvl="0"/>
            <a:r>
              <a:rPr lang="cs-CZ" sz="2000" b="1" dirty="0"/>
              <a:t>Budicí vinutí –</a:t>
            </a:r>
            <a:r>
              <a:rPr lang="cs-CZ" sz="2000" dirty="0"/>
              <a:t> méně poruchové, závitové zkraty, </a:t>
            </a:r>
            <a:r>
              <a:rPr lang="cs-CZ" sz="2000" dirty="0" smtClean="0"/>
              <a:t>zkrat na </a:t>
            </a:r>
            <a:r>
              <a:rPr lang="cs-CZ" sz="2000" dirty="0"/>
              <a:t>kostru…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970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10409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1791272"/>
            <a:ext cx="3292475" cy="21859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P10409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4164916"/>
            <a:ext cx="3294063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Konstrukce komutátorového 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3976184" cy="4337760"/>
          </a:xfrm>
        </p:spPr>
        <p:txBody>
          <a:bodyPr>
            <a:noAutofit/>
          </a:bodyPr>
          <a:lstStyle/>
          <a:p>
            <a:r>
              <a:rPr lang="cs-CZ" altLang="cs-CZ" sz="1800" dirty="0"/>
              <a:t>Rotor je tvořen z plechů </a:t>
            </a:r>
            <a:r>
              <a:rPr lang="cs-CZ" altLang="cs-CZ" sz="1800" dirty="0" smtClean="0"/>
              <a:t>s drážkami </a:t>
            </a:r>
            <a:r>
              <a:rPr lang="cs-CZ" altLang="cs-CZ" sz="1800" dirty="0"/>
              <a:t>na vnějším obvodě.</a:t>
            </a:r>
          </a:p>
          <a:p>
            <a:r>
              <a:rPr lang="cs-CZ" altLang="cs-CZ" sz="1800" dirty="0"/>
              <a:t>Vinutí u komutátorových strojů rozeznáváme </a:t>
            </a:r>
            <a:r>
              <a:rPr lang="cs-CZ" altLang="cs-CZ" sz="1800" b="1" dirty="0"/>
              <a:t>smyčkové</a:t>
            </a:r>
            <a:r>
              <a:rPr lang="cs-CZ" altLang="cs-CZ" sz="1800" dirty="0"/>
              <a:t> – </a:t>
            </a:r>
            <a:r>
              <a:rPr lang="cs-CZ" altLang="cs-CZ" sz="1800" dirty="0" smtClean="0"/>
              <a:t>u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dvoupólových </a:t>
            </a:r>
            <a:r>
              <a:rPr lang="cs-CZ" altLang="cs-CZ" sz="1800" dirty="0"/>
              <a:t>strojů – všechny jednofázové sériové střídavé elektromotory.</a:t>
            </a:r>
          </a:p>
          <a:p>
            <a:r>
              <a:rPr lang="cs-CZ" altLang="cs-CZ" sz="1800" b="1" dirty="0"/>
              <a:t>Vlnové vinutí</a:t>
            </a:r>
            <a:r>
              <a:rPr lang="cs-CZ" altLang="cs-CZ" sz="1800" dirty="0"/>
              <a:t> – u čtyř </a:t>
            </a:r>
            <a:r>
              <a:rPr lang="cs-CZ" altLang="cs-CZ" sz="1800" dirty="0" smtClean="0"/>
              <a:t>a </a:t>
            </a:r>
            <a:r>
              <a:rPr lang="cs-CZ" altLang="cs-CZ" sz="1800" dirty="0" err="1" smtClean="0"/>
              <a:t>vícepólových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strojů </a:t>
            </a:r>
            <a:r>
              <a:rPr lang="cs-CZ" altLang="cs-CZ" sz="1800" dirty="0" smtClean="0"/>
              <a:t>převážně stejnosměrných</a:t>
            </a:r>
            <a:r>
              <a:rPr lang="cs-CZ" altLang="cs-CZ" sz="1800" dirty="0"/>
              <a:t>.</a:t>
            </a:r>
          </a:p>
          <a:p>
            <a:r>
              <a:rPr lang="cs-CZ" altLang="cs-CZ" sz="1800" dirty="0"/>
              <a:t>Vývody z cívek jsou připojeny </a:t>
            </a:r>
            <a:r>
              <a:rPr lang="cs-CZ" altLang="cs-CZ" sz="1800" dirty="0" smtClean="0"/>
              <a:t>na komutátor</a:t>
            </a:r>
            <a:r>
              <a:rPr lang="cs-CZ" altLang="cs-CZ" sz="1800" dirty="0"/>
              <a:t>, který je součástí rotoru.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r>
              <a:rPr lang="cs-CZ" alt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880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Sonda přístroje k vyhledávání závitových zkratů </a:t>
            </a:r>
            <a:r>
              <a:rPr lang="cs-CZ" sz="3200" dirty="0" err="1"/>
              <a:t>Prüfrex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333" y="2006143"/>
            <a:ext cx="5156200" cy="448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898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NOVÁK, </a:t>
            </a:r>
            <a:r>
              <a:rPr lang="cs-CZ" dirty="0"/>
              <a:t>Jaroslav; KNOTEK, Jaroslav. </a:t>
            </a:r>
            <a:r>
              <a:rPr lang="cs-CZ" i="1" dirty="0"/>
              <a:t>Navíjení a převíjení malých elektrických strojů točivých</a:t>
            </a:r>
            <a:r>
              <a:rPr lang="cs-CZ" dirty="0"/>
              <a:t>. Praha: SNTL, 1990, ISBN 80-03-00323-7.</a:t>
            </a:r>
          </a:p>
          <a:p>
            <a:r>
              <a:rPr lang="cs-CZ" dirty="0"/>
              <a:t>AUTOR NEUVEDEN. </a:t>
            </a:r>
            <a:r>
              <a:rPr lang="cs-CZ" i="1" dirty="0"/>
              <a:t>Trojfázové komutátorové motory</a:t>
            </a:r>
            <a:r>
              <a:rPr lang="cs-CZ" dirty="0"/>
              <a:t> [online]. [cit. 20.3.2013]. Dostupný na WWW: http://www.spslevice.sk/soc-uceb-siz2007/Elektronicka%20ucebnica%20SIZ/HTML/3.f%20Komutatorovy%20motor/3f%20Komutatorovy%20motor.htm</a:t>
            </a:r>
          </a:p>
          <a:p>
            <a:r>
              <a:rPr lang="cs-CZ" dirty="0"/>
              <a:t>AUTOR NEUVEDEN. </a:t>
            </a:r>
            <a:r>
              <a:rPr lang="cs-CZ" i="1" dirty="0"/>
              <a:t>Komutátorový stroj s permanentními magnety s dvoupólovou kotvou</a:t>
            </a:r>
            <a:r>
              <a:rPr lang="cs-CZ" dirty="0"/>
              <a:t> [online]. [cit. 8.4.2013]. Dostupný na WWW: http://cs.wikipedia.org/wiki/Synchronn%C3%AD_motor#Synchronn.C3.AD_stroj</a:t>
            </a:r>
          </a:p>
          <a:p>
            <a:r>
              <a:rPr lang="cs-CZ" dirty="0"/>
              <a:t>VOŽENÍLEK, L; LSTIBŮREK, F.. </a:t>
            </a:r>
            <a:r>
              <a:rPr lang="cs-CZ" i="1" dirty="0"/>
              <a:t>Základy elektrotechniky</a:t>
            </a:r>
            <a:r>
              <a:rPr lang="cs-CZ" dirty="0"/>
              <a:t>. Praha: SNTL, 1985, ISBN 04-522-85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655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2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Konstrukce komutátorového 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3795209" cy="1901900"/>
          </a:xfrm>
        </p:spPr>
        <p:txBody>
          <a:bodyPr>
            <a:noAutofit/>
          </a:bodyPr>
          <a:lstStyle/>
          <a:p>
            <a:r>
              <a:rPr lang="cs-CZ" altLang="cs-CZ" sz="1800" b="1" dirty="0"/>
              <a:t>Víka</a:t>
            </a:r>
            <a:r>
              <a:rPr lang="cs-CZ" altLang="cs-CZ" sz="1800" dirty="0"/>
              <a:t> drží rotor ve statoru.</a:t>
            </a:r>
          </a:p>
          <a:p>
            <a:r>
              <a:rPr lang="cs-CZ" altLang="cs-CZ" sz="1800" dirty="0"/>
              <a:t>Součástí víka bývá sběrací ústrojí tvořené držáky uhlíků </a:t>
            </a:r>
            <a:r>
              <a:rPr lang="cs-CZ" altLang="cs-CZ" sz="1800" dirty="0" smtClean="0"/>
              <a:t>a vlastními </a:t>
            </a:r>
            <a:r>
              <a:rPr lang="cs-CZ" altLang="cs-CZ" sz="1800" dirty="0"/>
              <a:t>uhlíky s pružinami.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r>
              <a:rPr lang="cs-CZ" altLang="cs-CZ" dirty="0"/>
              <a:t> </a:t>
            </a:r>
            <a:endParaRPr lang="en-US" dirty="0"/>
          </a:p>
        </p:txBody>
      </p:sp>
      <p:pic>
        <p:nvPicPr>
          <p:cNvPr id="8" name="Picture 7" descr="P10409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4126198"/>
            <a:ext cx="3292475" cy="21859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10409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851" y="1666800"/>
            <a:ext cx="3294062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1" descr="P10409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b="5000"/>
          <a:stretch>
            <a:fillRect/>
          </a:stretch>
        </p:blipFill>
        <p:spPr bwMode="auto">
          <a:xfrm>
            <a:off x="1334686" y="4126198"/>
            <a:ext cx="3313113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570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104095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r="7091"/>
          <a:stretch/>
        </p:blipFill>
        <p:spPr>
          <a:xfrm>
            <a:off x="1155700" y="1799984"/>
            <a:ext cx="4114800" cy="303871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Rozložený komutátorový motor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r>
              <a:rPr lang="cs-CZ" altLang="cs-CZ" dirty="0"/>
              <a:t> </a:t>
            </a:r>
            <a:endParaRPr lang="en-US" dirty="0"/>
          </a:p>
        </p:txBody>
      </p:sp>
      <p:pic>
        <p:nvPicPr>
          <p:cNvPr id="6" name="Picture 9" descr="P104098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r="2728"/>
          <a:stretch/>
        </p:blipFill>
        <p:spPr>
          <a:xfrm>
            <a:off x="4495800" y="3219798"/>
            <a:ext cx="3962401" cy="300445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903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962003"/>
          </a:xfrm>
        </p:spPr>
        <p:txBody>
          <a:bodyPr>
            <a:noAutofit/>
          </a:bodyPr>
          <a:lstStyle/>
          <a:p>
            <a:r>
              <a:rPr lang="cs-CZ" sz="3200" dirty="0"/>
              <a:t>Komutátor středně velkého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komutátorového </a:t>
            </a:r>
            <a:r>
              <a:rPr lang="cs-CZ" sz="3200" dirty="0"/>
              <a:t>stroje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r>
              <a:rPr lang="cs-CZ" altLang="cs-CZ" dirty="0"/>
              <a:t> 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03" y="2171700"/>
            <a:ext cx="4927392" cy="40513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150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Princip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r>
              <a:rPr lang="cs-CZ" sz="2200" dirty="0"/>
              <a:t>Nejjednodušší </a:t>
            </a:r>
            <a:r>
              <a:rPr lang="cs-CZ" sz="2200" b="1" dirty="0"/>
              <a:t>motor</a:t>
            </a:r>
            <a:r>
              <a:rPr lang="cs-CZ" sz="2200" dirty="0"/>
              <a:t> na stejnosměrný proud má stator tvořený permanentním magnetem a rotující kotvu ve formě elektromagnetu s dvěma póly. </a:t>
            </a:r>
          </a:p>
          <a:p>
            <a:r>
              <a:rPr lang="cs-CZ" sz="2200" dirty="0"/>
              <a:t>Rotační přepínač zvaný komutátor mění směr elektrického proudu a polaritu magnetického pole procházejícího kotvou dvakrát během každé otáčky. </a:t>
            </a:r>
          </a:p>
          <a:p>
            <a:r>
              <a:rPr lang="cs-CZ" sz="2200" dirty="0"/>
              <a:t>Tím zajistí, že síla působící na póly rotoru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má </a:t>
            </a:r>
            <a:r>
              <a:rPr lang="cs-CZ" sz="2200" dirty="0"/>
              <a:t>stále stejný směr. </a:t>
            </a:r>
          </a:p>
          <a:p>
            <a:r>
              <a:rPr lang="cs-CZ" sz="2200" dirty="0"/>
              <a:t>V okamžiku přepnutí polarity (mrtvý úhel motoru) udržuje běh tohoto motoru ve správném směru setrvačnost.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10304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61" y="1765300"/>
            <a:ext cx="3190476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Princip komutátorových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4943400"/>
            <a:ext cx="7024743" cy="1368500"/>
          </a:xfrm>
        </p:spPr>
        <p:txBody>
          <a:bodyPr>
            <a:noAutofit/>
          </a:bodyPr>
          <a:lstStyle/>
          <a:p>
            <a:r>
              <a:rPr lang="cs-CZ" sz="2200" dirty="0"/>
              <a:t>Rotor (kotva) je přes oranžový komutátor připojen ke zdroji stejnosměrného napětí. Stator je tvořen dvěma velkými permanentními magnety.</a:t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Komutátorové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365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3382FF"/>
      </a:lt2>
      <a:accent1>
        <a:srgbClr val="1154B5"/>
      </a:accent1>
      <a:accent2>
        <a:srgbClr val="FFD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1750</TotalTime>
  <Words>754</Words>
  <Application>Microsoft Macintosh PowerPoint</Application>
  <PresentationFormat>On-screen Show (4:3)</PresentationFormat>
  <Paragraphs>168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Austin</vt:lpstr>
      <vt:lpstr>Elektrické stroje a přístroje</vt:lpstr>
      <vt:lpstr>Konstrukce komutátorového stroje</vt:lpstr>
      <vt:lpstr>Konstrukce komutátorového stroje</vt:lpstr>
      <vt:lpstr>Konstrukce komutátorového stroje</vt:lpstr>
      <vt:lpstr>Konstrukce komutátorového stroje</vt:lpstr>
      <vt:lpstr>Rozložený komutátorový motor</vt:lpstr>
      <vt:lpstr>Komutátor středně velkého  komutátorového stroje</vt:lpstr>
      <vt:lpstr>Princip komutátorových strojů</vt:lpstr>
      <vt:lpstr>Princip komutátorových strojů</vt:lpstr>
      <vt:lpstr>Princip komutátorových strojů</vt:lpstr>
      <vt:lpstr>Princip komutátorových strojů</vt:lpstr>
      <vt:lpstr>Princip komutátorových strojů</vt:lpstr>
      <vt:lpstr>Použití komutátorových strojů</vt:lpstr>
      <vt:lpstr>Sériový komutátorový  elektromotor z ruční okružní pily</vt:lpstr>
      <vt:lpstr>Třífázový komutátorový motor nn provedení Vinter</vt:lpstr>
      <vt:lpstr>Rozdělení komutátorových strojů</vt:lpstr>
      <vt:lpstr>Rozdělení komutátorových strojů</vt:lpstr>
      <vt:lpstr>Elektronicky komutovaný motor </vt:lpstr>
      <vt:lpstr>Elektronicky komutovaný motor</vt:lpstr>
      <vt:lpstr>Jednofázový střídavý sériový motor z automatické pračky</vt:lpstr>
      <vt:lpstr>Vinutí komutátorových strojů</vt:lpstr>
      <vt:lpstr>Smyčková vinutí</vt:lpstr>
      <vt:lpstr>Schéma zapojení kotvy, 8 drážek, 8 lamel a uspořádání statoru </vt:lpstr>
      <vt:lpstr>Vinutí ve tvaru D </vt:lpstr>
      <vt:lpstr>Vinutí ve tvaru V </vt:lpstr>
      <vt:lpstr>Vinutí ve tvaru H </vt:lpstr>
      <vt:lpstr>Kotvička před navíjením</vt:lpstr>
      <vt:lpstr>Vlnová vinutí </vt:lpstr>
      <vt:lpstr>Vinutí čtyřpólového stroje</vt:lpstr>
      <vt:lpstr>Vlnové vinutí kotvy startéru</vt:lpstr>
      <vt:lpstr>Pravidelné vlnové vinutí nekřížené</vt:lpstr>
      <vt:lpstr>Výroba a montáž pólových nástavců</vt:lpstr>
      <vt:lpstr>Zjednodušené schéma vinutí statoru s pomocnými póly</vt:lpstr>
      <vt:lpstr>Reakce kotvy</vt:lpstr>
      <vt:lpstr>Postup při převíjení statoru komutátorových strojů </vt:lpstr>
      <vt:lpstr>Schéma zapojení dynam</vt:lpstr>
      <vt:lpstr>Schéma zapojení stejnosměrných elektromotorů</vt:lpstr>
      <vt:lpstr>Měření komutátorových strojů</vt:lpstr>
      <vt:lpstr>Měření komutátorových strojů</vt:lpstr>
      <vt:lpstr>Sonda přístroje k vyhledávání závitových zkratů Prüfrex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E-learningové prezentace</dc:title>
  <dc:subject/>
  <dc:creator>ISŠ Sokolnice</dc:creator>
  <cp:keywords/>
  <dc:description/>
  <cp:lastModifiedBy>Gracefi</cp:lastModifiedBy>
  <cp:revision>136</cp:revision>
  <dcterms:created xsi:type="dcterms:W3CDTF">2014-02-01T19:38:59Z</dcterms:created>
  <dcterms:modified xsi:type="dcterms:W3CDTF">2014-06-07T16:30:39Z</dcterms:modified>
  <cp:category/>
</cp:coreProperties>
</file>