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6" r:id="rId1"/>
  </p:sldMasterIdLst>
  <p:handoutMasterIdLst>
    <p:handoutMasterId r:id="rId22"/>
  </p:handoutMasterIdLst>
  <p:sldIdLst>
    <p:sldId id="258" r:id="rId2"/>
    <p:sldId id="290" r:id="rId3"/>
    <p:sldId id="306" r:id="rId4"/>
    <p:sldId id="307" r:id="rId5"/>
    <p:sldId id="308" r:id="rId6"/>
    <p:sldId id="309" r:id="rId7"/>
    <p:sldId id="310" r:id="rId8"/>
    <p:sldId id="322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21" r:id="rId19"/>
    <p:sldId id="305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0E6"/>
    <a:srgbClr val="6BA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 autoAdjust="0"/>
    <p:restoredTop sz="94896" autoAdjust="0"/>
  </p:normalViewPr>
  <p:slideViewPr>
    <p:cSldViewPr snapToGrid="0" snapToObjects="1">
      <p:cViewPr>
        <p:scale>
          <a:sx n="150" d="100"/>
          <a:sy n="150" d="100"/>
        </p:scale>
        <p:origin x="-208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AB729-77E4-8245-B6C7-1F95EF9F18B1}" type="datetimeFigureOut">
              <a:rPr lang="en-US" smtClean="0"/>
              <a:pPr/>
              <a:t>7.6.14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90B858-51C7-A34E-9BF9-1E82E2E5BC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645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cs-CZ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3836392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á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teratur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19479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>
              <a:defRPr sz="1200" baseline="0"/>
            </a:lvl1pPr>
            <a:lvl5pPr>
              <a:defRPr baseline="0"/>
            </a:lvl5pPr>
          </a:lstStyle>
          <a:p>
            <a:pPr lvl="0"/>
            <a:r>
              <a:rPr lang="cs-CZ" dirty="0" smtClean="0"/>
              <a:t>Vložte popis zdroje</a:t>
            </a:r>
          </a:p>
          <a:p>
            <a:pPr lvl="0"/>
            <a:endParaRPr lang="cs-CZ" dirty="0" smtClean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1043491" y="841397"/>
            <a:ext cx="7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chemeClr val="accent1"/>
                </a:solidFill>
              </a:rPr>
              <a:t>Literatura</a:t>
            </a:r>
            <a:endParaRPr lang="en-US" sz="3600" b="1" dirty="0">
              <a:solidFill>
                <a:schemeClr val="accent1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9801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iteratur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3492" y="1803399"/>
            <a:ext cx="7024742" cy="4029229"/>
          </a:xfrm>
        </p:spPr>
        <p:txBody>
          <a:bodyPr>
            <a:noAutofit/>
          </a:bodyPr>
          <a:lstStyle>
            <a:lvl1pPr marL="342900" marR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 sz="1200" baseline="0"/>
            </a:lvl1pPr>
            <a:lvl5pPr>
              <a:defRPr baseline="0"/>
            </a:lvl5pPr>
          </a:lstStyle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cs-CZ" dirty="0" smtClean="0"/>
              <a:t>Vložte popis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159933" y="1549283"/>
            <a:ext cx="689136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043490" y="841397"/>
            <a:ext cx="7024744" cy="646331"/>
          </a:xfrm>
        </p:spPr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8773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 userDrawn="1"/>
        </p:nvSpPr>
        <p:spPr>
          <a:xfrm>
            <a:off x="4561242" y="-18456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96" name="Subtitle 2"/>
          <p:cNvSpPr>
            <a:spLocks noGrp="1"/>
          </p:cNvSpPr>
          <p:nvPr>
            <p:ph type="subTitle" idx="12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9" name="Rectangle 98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7" name="Picture 96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98" name="TextBox 97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 obraz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Vložte obrázek</a:t>
            </a:r>
            <a:endParaRPr lang="en-US" dirty="0"/>
          </a:p>
        </p:txBody>
      </p:sp>
      <p:sp>
        <p:nvSpPr>
          <p:cNvPr id="56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5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90" name="Rectangle 8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59" name="TextBox 58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ká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1030147"/>
            <a:ext cx="1484453" cy="4780344"/>
          </a:xfrm>
        </p:spPr>
        <p:txBody>
          <a:bodyPr vert="eaVert"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5" name="TextBox 14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737145" y="2708477"/>
            <a:ext cx="3309575" cy="2367545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 algn="l"/>
            <a:r>
              <a:rPr lang="cs-CZ" sz="3600" b="1" dirty="0" smtClean="0">
                <a:solidFill>
                  <a:schemeClr val="accent1"/>
                </a:solidFill>
              </a:rPr>
              <a:t>Děkuji za pozornost</a:t>
            </a:r>
            <a:endParaRPr lang="en-US" sz="36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39767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rgbClr val="595959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274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33365" y="2708476"/>
            <a:ext cx="3313355" cy="2367546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cs-CZ" noProof="0" dirty="0" smtClean="0"/>
              <a:t>Vložte titul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733365" y="5076022"/>
            <a:ext cx="3309803" cy="92926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smtClean="0"/>
              <a:t>Vložte autora nebo podnázev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6250329"/>
            <a:ext cx="3502152" cy="609600"/>
          </a:xfrm>
          <a:ln>
            <a:noFill/>
          </a:ln>
        </p:spPr>
        <p:txBody>
          <a:bodyPr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projektu</a:t>
            </a:r>
            <a:endParaRPr lang="en-US" dirty="0"/>
          </a:p>
        </p:txBody>
      </p:sp>
      <p:sp>
        <p:nvSpPr>
          <p:cNvPr id="80" name="Rectangle 79"/>
          <p:cNvSpPr/>
          <p:nvPr userDrawn="1"/>
        </p:nvSpPr>
        <p:spPr>
          <a:xfrm>
            <a:off x="4644751" y="-21511"/>
            <a:ext cx="3505200" cy="231288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SS Sokolnice-white.wm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749774"/>
            <a:ext cx="762000" cy="762000"/>
          </a:xfrm>
          <a:prstGeom prst="rect">
            <a:avLst/>
          </a:prstGeom>
          <a:effectLst/>
        </p:spPr>
      </p:pic>
      <p:sp>
        <p:nvSpPr>
          <p:cNvPr id="12" name="TextBox 11"/>
          <p:cNvSpPr txBox="1"/>
          <p:nvPr userDrawn="1"/>
        </p:nvSpPr>
        <p:spPr>
          <a:xfrm>
            <a:off x="6064251" y="766078"/>
            <a:ext cx="200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INTEGROVANÁ </a:t>
            </a:r>
            <a:br>
              <a:rPr lang="cs-CZ" sz="1600" dirty="0" smtClean="0">
                <a:solidFill>
                  <a:srgbClr val="FFFFFF"/>
                </a:solidFill>
                <a:effectLst/>
              </a:rPr>
            </a:br>
            <a:r>
              <a:rPr lang="cs-CZ" sz="1600" dirty="0" smtClean="0">
                <a:solidFill>
                  <a:srgbClr val="FFFFFF"/>
                </a:solidFill>
                <a:effectLst/>
              </a:rPr>
              <a:t>STŘEDNÍ ŠKOLA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dirty="0" smtClean="0">
                <a:solidFill>
                  <a:srgbClr val="FFFFFF"/>
                </a:solidFill>
                <a:effectLst/>
              </a:rPr>
              <a:t>SOKOLNICE 496</a:t>
            </a:r>
            <a:endParaRPr lang="en-US" sz="1600" dirty="0" smtClean="0">
              <a:solidFill>
                <a:srgbClr val="FFFFFF"/>
              </a:solidFill>
              <a:effectLst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5641447"/>
            <a:ext cx="3073399" cy="60888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xmlns:p14="http://schemas.microsoft.com/office/powerpoint/2010/main"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5pPr>
              <a:defRPr baseline="0"/>
            </a:lvl5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281221507"/>
              </p:ext>
            </p:extLst>
          </p:nvPr>
        </p:nvGraphicFramePr>
        <p:xfrm>
          <a:off x="1043492" y="4108968"/>
          <a:ext cx="7024744" cy="154014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756186"/>
                <a:gridCol w="1756186"/>
                <a:gridCol w="1756186"/>
                <a:gridCol w="1756186"/>
              </a:tblGrid>
              <a:tr h="256691"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Nadpis</a:t>
                      </a:r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 smtClean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56691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36000" marR="36000" marT="0" marB="0" anchor="ctr">
                    <a:lnL>
                      <a:noFill/>
                    </a:lnL>
                    <a:lnR w="9525" cap="flat" cmpd="sng" algn="ctr">
                      <a:noFill/>
                      <a:prstDash val="soli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2"/>
          <p:cNvSpPr>
            <a:spLocks noGrp="1"/>
          </p:cNvSpPr>
          <p:nvPr>
            <p:ph idx="1"/>
          </p:nvPr>
        </p:nvSpPr>
        <p:spPr>
          <a:xfrm>
            <a:off x="1043492" y="1710268"/>
            <a:ext cx="7024742" cy="2159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94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ělovac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1" cap="none" baseline="0"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Vložte podtitul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á stra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1042416" y="1676401"/>
            <a:ext cx="3419856" cy="4130040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645152" y="1676401"/>
            <a:ext cx="3419856" cy="4130038"/>
          </a:xfrm>
        </p:spPr>
        <p:txBody>
          <a:bodyPr/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znam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12111" y="1557865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041721" y="2197628"/>
            <a:ext cx="3419856" cy="3612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011837" y="1557866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Podnadpis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152" y="2197628"/>
            <a:ext cx="3419856" cy="3612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na s na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4647799" y="-12700"/>
            <a:ext cx="3502152" cy="609600"/>
          </a:xfrm>
        </p:spPr>
        <p:txBody>
          <a:bodyPr anchor="b">
            <a:noAutofit/>
          </a:bodyPr>
          <a:lstStyle>
            <a:lvl1pPr marL="0" indent="0" algn="ctr">
              <a:spcBef>
                <a:spcPts val="600"/>
              </a:spcBef>
              <a:buNone/>
              <a:defRPr sz="1200" b="1">
                <a:solidFill>
                  <a:schemeClr val="bg1"/>
                </a:solidFill>
              </a:defRPr>
            </a:lvl1pPr>
            <a:lvl2pPr marL="365760" indent="0">
              <a:buNone/>
              <a:defRPr sz="1200"/>
            </a:lvl2pPr>
            <a:lvl3pPr marL="685800" indent="0">
              <a:buNone/>
              <a:defRPr sz="1200"/>
            </a:lvl3pPr>
            <a:lvl4pPr marL="896112" indent="0">
              <a:buNone/>
              <a:defRPr sz="1200"/>
            </a:lvl4pPr>
            <a:lvl5pPr marL="1097280" indent="0">
              <a:buNone/>
              <a:defRPr sz="1200"/>
            </a:lvl5pPr>
          </a:lstStyle>
          <a:p>
            <a:pPr lvl="0"/>
            <a:r>
              <a:rPr lang="cs-CZ" dirty="0" smtClean="0"/>
              <a:t>Název práce</a:t>
            </a:r>
            <a:r>
              <a:rPr lang="en-US" dirty="0" smtClean="0"/>
              <a:t> / </a:t>
            </a:r>
            <a:r>
              <a:rPr lang="en-US" dirty="0" err="1" smtClean="0"/>
              <a:t>kapitola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4777"/>
            <a:ext cx="9143998" cy="5910648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6463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dirty="0" smtClean="0"/>
              <a:t>Vložte nadpis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1667933"/>
            <a:ext cx="7024742" cy="41646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dirty="0" smtClean="0"/>
              <a:t>Vložte text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</a:t>
            </a:r>
            <a:r>
              <a:rPr lang="cs-CZ" dirty="0" err="1" smtClean="0"/>
              <a:t>útoveň</a:t>
            </a:r>
            <a:endParaRPr lang="cs-CZ" dirty="0" smtClean="0"/>
          </a:p>
          <a:p>
            <a:pPr lvl="4"/>
            <a:r>
              <a:rPr lang="cs-CZ" dirty="0" smtClean="0"/>
              <a:t>Čtvrtá úroveň</a:t>
            </a:r>
          </a:p>
          <a:p>
            <a:pPr lvl="5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 err="1" smtClean="0"/>
              <a:t>Zápatí</a:t>
            </a:r>
            <a:endParaRPr lang="en-US" dirty="0"/>
          </a:p>
        </p:txBody>
      </p:sp>
      <p:sp>
        <p:nvSpPr>
          <p:cNvPr id="67" name="Rectangle 66"/>
          <p:cNvSpPr/>
          <p:nvPr userDrawn="1"/>
        </p:nvSpPr>
        <p:spPr>
          <a:xfrm>
            <a:off x="4638400" y="-21511"/>
            <a:ext cx="3505200" cy="623939"/>
          </a:xfrm>
          <a:prstGeom prst="rect">
            <a:avLst/>
          </a:prstGeom>
          <a:gradFill flip="none" rotWithShape="1">
            <a:gsLst>
              <a:gs pos="0">
                <a:srgbClr val="3366FF"/>
              </a:gs>
              <a:gs pos="100000">
                <a:schemeClr val="accent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ooter Placeholder 4"/>
          <p:cNvSpPr txBox="1">
            <a:spLocks/>
          </p:cNvSpPr>
          <p:nvPr userDrawn="1"/>
        </p:nvSpPr>
        <p:spPr>
          <a:xfrm>
            <a:off x="5184648" y="6512560"/>
            <a:ext cx="3502152" cy="365125"/>
          </a:xfrm>
          <a:prstGeom prst="rect">
            <a:avLst/>
          </a:prstGeom>
        </p:spPr>
        <p:txBody>
          <a:bodyPr vert="horz" lIns="0" tIns="4680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3293D13-E9CA-4246-A132-52C68D2364EA}" type="slidenum"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3997" r:id="rId3"/>
    <p:sldLayoutId id="2147483998" r:id="rId4"/>
    <p:sldLayoutId id="2147484010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11" r:id="rId11"/>
    <p:sldLayoutId id="2147484012" r:id="rId12"/>
    <p:sldLayoutId id="2147484014" r:id="rId13"/>
    <p:sldLayoutId id="2147484004" r:id="rId14"/>
    <p:sldLayoutId id="2147484005" r:id="rId15"/>
    <p:sldLayoutId id="2147484006" r:id="rId16"/>
    <p:sldLayoutId id="2147484007" r:id="rId17"/>
    <p:sldLayoutId id="2147484013" r:id="rId18"/>
  </p:sldLayoutIdLst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Relationship Id="rId3" Type="http://schemas.openxmlformats.org/officeDocument/2006/relationships/hyperlink" Target="http://www.emotor.cz/i/Flash/obr18.sw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Elektrické stroje a přístroje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6917" y="5076022"/>
            <a:ext cx="3309803" cy="929263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„Najdi si cestu k technice“</a:t>
            </a:r>
            <a:br>
              <a:rPr lang="cs-CZ" dirty="0"/>
            </a:br>
            <a:r>
              <a:rPr lang="cs-CZ" dirty="0" err="1"/>
              <a:t>reg</a:t>
            </a:r>
            <a:r>
              <a:rPr lang="cs-CZ" dirty="0"/>
              <a:t>. č. CZ.1.07/1.1.16/01.0006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903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Krokové motorky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607000"/>
          </a:xfrm>
        </p:spPr>
        <p:txBody>
          <a:bodyPr>
            <a:noAutofit/>
          </a:bodyPr>
          <a:lstStyle/>
          <a:p>
            <a:pPr lvl="0"/>
            <a:r>
              <a:rPr lang="cs-CZ" sz="1700" b="1" dirty="0">
                <a:solidFill>
                  <a:srgbClr val="1154B5"/>
                </a:solidFill>
              </a:rPr>
              <a:t>Pasivní krokové motory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/>
              <a:t>– označované VR nebo VRM – </a:t>
            </a:r>
            <a:r>
              <a:rPr lang="cs-CZ" sz="1700" dirty="0" err="1"/>
              <a:t>Variable</a:t>
            </a:r>
            <a:r>
              <a:rPr lang="cs-CZ" sz="1700" dirty="0"/>
              <a:t> </a:t>
            </a:r>
            <a:r>
              <a:rPr lang="cs-CZ" sz="1700" dirty="0" err="1"/>
              <a:t>reluctance</a:t>
            </a:r>
            <a:r>
              <a:rPr lang="cs-CZ" sz="1700" dirty="0"/>
              <a:t> Motors. Rotor tohoto typu krokového motoru je tvořen vyniklými póly z magneticky měkkého materiálu.</a:t>
            </a:r>
          </a:p>
          <a:p>
            <a:r>
              <a:rPr lang="cs-CZ" sz="1700" b="1" dirty="0">
                <a:solidFill>
                  <a:srgbClr val="1154B5"/>
                </a:solidFill>
              </a:rPr>
              <a:t>Aktivní krokové motory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/>
              <a:t>– označované PM – Permanent Magnet. Rotor tohoto typu je tvořen permanentním magnetem, po obvodu rotoru se střídajícím se severním </a:t>
            </a:r>
            <a:r>
              <a:rPr lang="cs-CZ" sz="1700" dirty="0" smtClean="0"/>
              <a:t>a pólem </a:t>
            </a:r>
            <a:r>
              <a:rPr lang="cs-CZ" sz="1700" dirty="0"/>
              <a:t>permanentního magnetu.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Hybridní krokové motory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/>
              <a:t>– označované HB-Hybrid. Jde </a:t>
            </a:r>
            <a:r>
              <a:rPr lang="cs-CZ" sz="1700" dirty="0" smtClean="0"/>
              <a:t>o</a:t>
            </a:r>
            <a:r>
              <a:rPr lang="cs-CZ" sz="1700" dirty="0"/>
              <a:t> </a:t>
            </a:r>
            <a:r>
              <a:rPr lang="cs-CZ" sz="1700" dirty="0" smtClean="0"/>
              <a:t>speciální </a:t>
            </a:r>
            <a:r>
              <a:rPr lang="cs-CZ" sz="1700" dirty="0"/>
              <a:t>druh aktivních krokových motorů, jejichž rotor je tvořen axiálně uloženým permanentním magnetem na jehož koncích (severním </a:t>
            </a:r>
            <a:r>
              <a:rPr lang="cs-CZ" sz="1700" dirty="0" smtClean="0"/>
              <a:t>a jižním </a:t>
            </a:r>
            <a:r>
              <a:rPr lang="cs-CZ" sz="1700" dirty="0"/>
              <a:t>pólu) jsou umístěny feromagnetické pólové nástavce. Jedná se tedy o jakousi kombinaci obou předcházejících typů krokového motoru.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Lineární krokové motory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 smtClean="0"/>
              <a:t>– </a:t>
            </a:r>
            <a:r>
              <a:rPr lang="cs-CZ" sz="1700" dirty="0"/>
              <a:t>jsou druhem strojů, které vykonávají nespojitý posuvný pohyb. Stator tohoto motoru je rozvinut </a:t>
            </a:r>
            <a:r>
              <a:rPr lang="cs-CZ" sz="1700" dirty="0" smtClean="0"/>
              <a:t>do přímky</a:t>
            </a:r>
            <a:r>
              <a:rPr lang="cs-CZ" sz="1700" dirty="0"/>
              <a:t>.</a:t>
            </a:r>
          </a:p>
          <a:p>
            <a:endParaRPr lang="cs-CZ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r>
              <a:rPr lang="cs-CZ" dirty="0"/>
              <a:t>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683176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41403"/>
          </a:xfrm>
        </p:spPr>
        <p:txBody>
          <a:bodyPr>
            <a:noAutofit/>
          </a:bodyPr>
          <a:lstStyle/>
          <a:p>
            <a:r>
              <a:rPr lang="cs-CZ" sz="3200" dirty="0" smtClean="0"/>
              <a:t>Permanentně </a:t>
            </a:r>
            <a:r>
              <a:rPr lang="cs-CZ" sz="3200" dirty="0"/>
              <a:t>buzené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synchronní </a:t>
            </a:r>
            <a:r>
              <a:rPr lang="cs-CZ" sz="3200" dirty="0"/>
              <a:t>elektromotory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490" y="2549276"/>
            <a:ext cx="3415898" cy="291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1767" y="2465671"/>
            <a:ext cx="3415898" cy="308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9921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Zapojení synchronních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530800"/>
          </a:xfrm>
        </p:spPr>
        <p:txBody>
          <a:bodyPr>
            <a:noAutofit/>
          </a:bodyPr>
          <a:lstStyle/>
          <a:p>
            <a:r>
              <a:rPr lang="cs-CZ" sz="1700" b="1" dirty="0">
                <a:solidFill>
                  <a:srgbClr val="1154B5"/>
                </a:solidFill>
              </a:rPr>
              <a:t>Zapojení statoru </a:t>
            </a:r>
            <a:r>
              <a:rPr lang="cs-CZ" sz="1700" dirty="0" smtClean="0"/>
              <a:t>–</a:t>
            </a:r>
            <a:r>
              <a:rPr lang="cs-CZ" sz="1700" b="1" dirty="0" smtClean="0"/>
              <a:t> </a:t>
            </a:r>
            <a:r>
              <a:rPr lang="cs-CZ" sz="1700" dirty="0"/>
              <a:t>u klasických synchronních strojů</a:t>
            </a:r>
            <a:r>
              <a:rPr lang="cs-CZ" sz="1700" b="1" dirty="0"/>
              <a:t> </a:t>
            </a:r>
            <a:r>
              <a:rPr lang="cs-CZ" sz="1700" dirty="0"/>
              <a:t>je prakticky shodné jako zapojení asynchronních strojů. Lze použít schéma </a:t>
            </a:r>
            <a:r>
              <a:rPr lang="cs-CZ" sz="1700" dirty="0" smtClean="0"/>
              <a:t>a</a:t>
            </a:r>
            <a:r>
              <a:rPr lang="cs-CZ" sz="1700" dirty="0"/>
              <a:t> </a:t>
            </a:r>
            <a:r>
              <a:rPr lang="cs-CZ" sz="1700" dirty="0" smtClean="0"/>
              <a:t>postupy</a:t>
            </a:r>
            <a:r>
              <a:rPr lang="cs-CZ" sz="1700" dirty="0"/>
              <a:t>, které jsou uvedeny výše u asynchronních strojů.</a:t>
            </a:r>
          </a:p>
          <a:p>
            <a:r>
              <a:rPr lang="cs-CZ" sz="1700" b="1" dirty="0">
                <a:solidFill>
                  <a:srgbClr val="1154B5"/>
                </a:solidFill>
              </a:rPr>
              <a:t>Zapojení rotoru </a:t>
            </a:r>
            <a:r>
              <a:rPr lang="cs-CZ" sz="1700" dirty="0" smtClean="0"/>
              <a:t>–</a:t>
            </a:r>
            <a:r>
              <a:rPr lang="cs-CZ" sz="1700" b="1" dirty="0" smtClean="0"/>
              <a:t> </a:t>
            </a:r>
            <a:r>
              <a:rPr lang="cs-CZ" sz="1700" dirty="0"/>
              <a:t>u synchronních strojů rozeznáváme dva základní typy rotoru: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Rotor s vyniklými póly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/>
              <a:t>má čtyři a více pólů. Póly jsou usazeny na hřídeli. Na pólech je nasazeno budicí vinutí, které se u velkých motorů zhotovují z holého měděného pásu, ohýbaného na výšku </a:t>
            </a:r>
            <a:r>
              <a:rPr lang="cs-CZ" sz="1700" dirty="0" smtClean="0"/>
              <a:t>a</a:t>
            </a:r>
            <a:r>
              <a:rPr lang="cs-CZ" sz="1700" dirty="0"/>
              <a:t> </a:t>
            </a:r>
            <a:r>
              <a:rPr lang="cs-CZ" sz="1700" dirty="0" smtClean="0"/>
              <a:t>prokládaného </a:t>
            </a:r>
            <a:r>
              <a:rPr lang="cs-CZ" sz="1700" dirty="0"/>
              <a:t>izolací. Vinutí pólů se spojuje do série.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Hladký rotor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/>
              <a:t>je vykován včetně hřídele z jednoho kusu oceli. Obvykle mívá dva, výjimečně až čtyři póly. Pro založení budicího vinutí jsou ve válci podélné drážky. Vinutí je tvořeno mnoha závity plochého měděného vodiče a drážky jsou uzavřeny bronzovými nebo duralovými klíny, které spolu s tělesem rotoru vytvářejí tlumič.</a:t>
            </a:r>
          </a:p>
          <a:p>
            <a:endParaRPr lang="cs-CZ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r>
              <a:rPr lang="cs-CZ" dirty="0"/>
              <a:t>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73382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Kroužkové budicí soustavy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695900"/>
          </a:xfrm>
        </p:spPr>
        <p:txBody>
          <a:bodyPr>
            <a:noAutofit/>
          </a:bodyPr>
          <a:lstStyle/>
          <a:p>
            <a:pPr lvl="0"/>
            <a:r>
              <a:rPr lang="cs-CZ" sz="1700" b="1" dirty="0">
                <a:solidFill>
                  <a:srgbClr val="1154B5"/>
                </a:solidFill>
              </a:rPr>
              <a:t>Rotační budič </a:t>
            </a:r>
            <a:r>
              <a:rPr lang="cs-CZ" sz="1700" dirty="0"/>
              <a:t>je derivační dynamo, mechanicky spojené s hřídelí buzeného stroje nebo pracující samostatně. Používá se též dynamo s cizím buzením, buzené z výstupu řízeného usměrňovače napájeného ze sítě. Jedná – </a:t>
            </a:r>
            <a:r>
              <a:rPr lang="cs-CZ" sz="1700" dirty="0" err="1"/>
              <a:t>li</a:t>
            </a:r>
            <a:r>
              <a:rPr lang="cs-CZ" sz="1700" dirty="0"/>
              <a:t> se o těžký rozběh motoru, je do série s budicím vinutím zařazen rozběhový činný odpor, jež se po rozběhu zkratuje.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Řízený usměrňovač </a:t>
            </a:r>
            <a:r>
              <a:rPr lang="cs-CZ" sz="1700" dirty="0"/>
              <a:t>je</a:t>
            </a:r>
            <a:r>
              <a:rPr lang="cs-CZ" sz="1700" b="1" dirty="0"/>
              <a:t> </a:t>
            </a:r>
            <a:r>
              <a:rPr lang="cs-CZ" sz="1700" dirty="0"/>
              <a:t>napájený přes oddělovací transformátor </a:t>
            </a:r>
            <a:r>
              <a:rPr lang="cs-CZ" sz="1700" dirty="0" smtClean="0"/>
              <a:t>ze sítě</a:t>
            </a:r>
            <a:r>
              <a:rPr lang="cs-CZ" sz="1700" dirty="0"/>
              <a:t>. Budicí proud je automatickou regulací udržován v žádané hodnotě.</a:t>
            </a:r>
          </a:p>
          <a:p>
            <a:pPr lvl="0"/>
            <a:r>
              <a:rPr lang="cs-CZ" sz="1700" b="1" dirty="0" err="1">
                <a:solidFill>
                  <a:srgbClr val="1154B5"/>
                </a:solidFill>
              </a:rPr>
              <a:t>Kompaudační</a:t>
            </a:r>
            <a:r>
              <a:rPr lang="cs-CZ" sz="1700" b="1" dirty="0">
                <a:solidFill>
                  <a:srgbClr val="1154B5"/>
                </a:solidFill>
              </a:rPr>
              <a:t> soustava </a:t>
            </a:r>
            <a:r>
              <a:rPr lang="cs-CZ" sz="1700" dirty="0" smtClean="0"/>
              <a:t>–</a:t>
            </a:r>
            <a:r>
              <a:rPr lang="cs-CZ" sz="1700" b="1" dirty="0" smtClean="0"/>
              <a:t> </a:t>
            </a:r>
            <a:r>
              <a:rPr lang="cs-CZ" sz="1700" dirty="0"/>
              <a:t>neřízený usměrňovač napájený ze speciálního trojfázového </a:t>
            </a:r>
            <a:r>
              <a:rPr lang="cs-CZ" sz="1700" dirty="0" err="1"/>
              <a:t>kompaudačního</a:t>
            </a:r>
            <a:r>
              <a:rPr lang="cs-CZ" sz="1700" dirty="0"/>
              <a:t> transformátoru. Tento transformátor má pro každou fázi tři vinutí. Jedno je připojeno přes reaktor a paralelní kondenzátor k napájecí síti motoru, druhé je protékáno statorovým proudem a třetí je spojeno s fází usměrňovače. Tato soustava samočinně přizpůsobuje budicí proud motoru změnám zatížení.</a:t>
            </a:r>
          </a:p>
          <a:p>
            <a:endParaRPr lang="cs-CZ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r>
              <a:rPr lang="cs-CZ" dirty="0"/>
              <a:t>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888795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Bezkroužkové</a:t>
            </a:r>
            <a:r>
              <a:rPr lang="cs-CZ" sz="3200" dirty="0"/>
              <a:t> budící soustavy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300409" cy="4848300"/>
          </a:xfrm>
        </p:spPr>
        <p:txBody>
          <a:bodyPr>
            <a:noAutofit/>
          </a:bodyPr>
          <a:lstStyle/>
          <a:p>
            <a:pPr lvl="0"/>
            <a:r>
              <a:rPr lang="cs-CZ" sz="1700" b="1" dirty="0">
                <a:solidFill>
                  <a:srgbClr val="1154B5"/>
                </a:solidFill>
              </a:rPr>
              <a:t>Střídavý budič a rotující usměrňovač </a:t>
            </a:r>
            <a:r>
              <a:rPr lang="cs-CZ" sz="1700" dirty="0" smtClean="0"/>
              <a:t>– </a:t>
            </a:r>
            <a:r>
              <a:rPr lang="cs-CZ" sz="1700" dirty="0"/>
              <a:t>mají</a:t>
            </a:r>
            <a:r>
              <a:rPr lang="cs-CZ" sz="1700" b="1" dirty="0"/>
              <a:t> </a:t>
            </a:r>
            <a:r>
              <a:rPr lang="cs-CZ" sz="1700" dirty="0"/>
              <a:t>buzení ze synchronního generátoru s vyniklými póly na statoru. Jeho rotor s třífázovým vinutím je spojen s hřídelí motoru. Vinutí generátoru napájí neřízený usměrňovač, umístěný na hřídeli motoru a připojený na budicí vinutí motoru.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Neřízený usměrňovač a rotační transformátor</a:t>
            </a:r>
            <a:r>
              <a:rPr lang="cs-CZ" sz="1700" dirty="0">
                <a:solidFill>
                  <a:srgbClr val="1154B5"/>
                </a:solidFill>
              </a:rPr>
              <a:t> </a:t>
            </a:r>
            <a:r>
              <a:rPr lang="cs-CZ" sz="1700" dirty="0" smtClean="0"/>
              <a:t>– </a:t>
            </a:r>
            <a:r>
              <a:rPr lang="cs-CZ" sz="1700" dirty="0"/>
              <a:t>je napájený </a:t>
            </a:r>
            <a:r>
              <a:rPr lang="cs-CZ" sz="1700" dirty="0" smtClean="0"/>
              <a:t>do pevného </a:t>
            </a:r>
            <a:r>
              <a:rPr lang="cs-CZ" sz="1700" dirty="0"/>
              <a:t>primárního vinutí z trojfázového střídavého měniče (antiparalelní tyristorové spínače). S hřídelí motoru spojené rotující sekundární vinutí transformátoru je připojeno přes neřízený jednofázový můstkový usměrňovač k budícímu vinutí motoru.</a:t>
            </a:r>
          </a:p>
          <a:p>
            <a:pPr lvl="0"/>
            <a:r>
              <a:rPr lang="cs-CZ" sz="1700" b="1" dirty="0">
                <a:solidFill>
                  <a:srgbClr val="1154B5"/>
                </a:solidFill>
              </a:rPr>
              <a:t>Budič s protiběžným polem </a:t>
            </a:r>
            <a:r>
              <a:rPr lang="cs-CZ" sz="1700" dirty="0"/>
              <a:t>–</a:t>
            </a:r>
            <a:r>
              <a:rPr lang="cs-CZ" sz="1700" b="1" dirty="0"/>
              <a:t> </a:t>
            </a:r>
            <a:r>
              <a:rPr lang="cs-CZ" sz="1700" dirty="0"/>
              <a:t>budičem je trojfázový indukční motor s vinutým rotorem, pracujícím v režimu brzdy. Stator je napájen ze sítě vlastní spotřeby přes trojfázový střídavý měnič a rotorové vinutí je připojeno na rotující neřízený usměrňovač dodávající budící proud motoru. Do rotorového vinutí se indukuje jak transformační, tak rotační složka napětí, takže je možno motor nabudit v klidu.</a:t>
            </a:r>
          </a:p>
          <a:p>
            <a:endParaRPr lang="cs-CZ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r>
              <a:rPr lang="cs-CZ" dirty="0"/>
              <a:t> 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3299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65203"/>
          </a:xfrm>
        </p:spPr>
        <p:txBody>
          <a:bodyPr>
            <a:noAutofit/>
          </a:bodyPr>
          <a:lstStyle/>
          <a:p>
            <a:r>
              <a:rPr lang="cs-CZ" sz="3200" dirty="0"/>
              <a:t>Detail rotoru synchronního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motoru </a:t>
            </a:r>
            <a:r>
              <a:rPr lang="cs-CZ" sz="3200" dirty="0"/>
              <a:t>s vyniklými póly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7" b="6506"/>
          <a:stretch/>
        </p:blipFill>
        <p:spPr bwMode="auto">
          <a:xfrm>
            <a:off x="1701009" y="2070101"/>
            <a:ext cx="5893580" cy="42037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70336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203303"/>
          </a:xfrm>
        </p:spPr>
        <p:txBody>
          <a:bodyPr>
            <a:noAutofit/>
          </a:bodyPr>
          <a:lstStyle/>
          <a:p>
            <a:r>
              <a:rPr lang="cs-CZ" sz="3200" dirty="0"/>
              <a:t>Detail tyče klecového vinutí </a:t>
            </a:r>
            <a:r>
              <a:rPr lang="cs-CZ" sz="3200" dirty="0" smtClean="0"/>
              <a:t>pro rozběh </a:t>
            </a:r>
            <a:r>
              <a:rPr lang="cs-CZ" sz="3200" dirty="0"/>
              <a:t>synchronního motoru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3"/>
          <a:stretch/>
        </p:blipFill>
        <p:spPr bwMode="auto">
          <a:xfrm>
            <a:off x="1899858" y="2130010"/>
            <a:ext cx="5495881" cy="4114288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264667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152503"/>
          </a:xfrm>
        </p:spPr>
        <p:txBody>
          <a:bodyPr>
            <a:noAutofit/>
          </a:bodyPr>
          <a:lstStyle/>
          <a:p>
            <a:r>
              <a:rPr lang="cs-CZ" sz="3200" dirty="0"/>
              <a:t>Detail rotujícího usměrňovače synchronního motoru</a:t>
            </a:r>
            <a:endParaRPr lang="en-US" sz="29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842" y="2082801"/>
            <a:ext cx="5663914" cy="4166942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78206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024744" cy="1546203"/>
          </a:xfrm>
        </p:spPr>
        <p:txBody>
          <a:bodyPr>
            <a:noAutofit/>
          </a:bodyPr>
          <a:lstStyle/>
          <a:p>
            <a:r>
              <a:rPr lang="cs-CZ" sz="3200" dirty="0"/>
              <a:t>Detail </a:t>
            </a:r>
            <a:r>
              <a:rPr lang="cs-CZ" sz="3200" dirty="0" err="1"/>
              <a:t>bezkroužkového</a:t>
            </a:r>
            <a:r>
              <a:rPr lang="cs-CZ" sz="3200" dirty="0"/>
              <a:t> propojení budiče a budicího vinutí synchronního motoru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48"/>
          <a:stretch/>
        </p:blipFill>
        <p:spPr bwMode="auto">
          <a:xfrm>
            <a:off x="1803157" y="2641601"/>
            <a:ext cx="5689284" cy="36068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8415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492" y="1803399"/>
            <a:ext cx="6589208" cy="4029229"/>
          </a:xfrm>
        </p:spPr>
        <p:txBody>
          <a:bodyPr/>
          <a:lstStyle/>
          <a:p>
            <a:r>
              <a:rPr lang="cs-CZ" dirty="0"/>
              <a:t>NOVÁK, Jaroslav. </a:t>
            </a:r>
            <a:r>
              <a:rPr lang="cs-CZ" i="1" dirty="0"/>
              <a:t>Uplatnění synchronních strojů v dopravní technice (1. část)</a:t>
            </a:r>
            <a:r>
              <a:rPr lang="cs-CZ" dirty="0"/>
              <a:t> [online]. [cit. 20.3.2013]. Dostupný na WWW: http://www.odbornecasopisy.cz/index.php?id_document=26832</a:t>
            </a:r>
          </a:p>
          <a:p>
            <a:r>
              <a:rPr lang="cs-CZ" dirty="0"/>
              <a:t>AUTOR NEUVEDEN. </a:t>
            </a:r>
            <a:r>
              <a:rPr lang="cs-CZ" i="1" dirty="0"/>
              <a:t>Synchronní­ motory DS, DSC, DSD, DSD-IPG</a:t>
            </a:r>
            <a:r>
              <a:rPr lang="cs-CZ" dirty="0"/>
              <a:t> [online]. [cit. 20.3.2013]. Dostupný na WWW: http://www.baumuller.sk/index.php?page=synchronni-motory-DS-DSD-DSD-IPG</a:t>
            </a:r>
          </a:p>
          <a:p>
            <a:r>
              <a:rPr lang="cs-CZ" dirty="0"/>
              <a:t>KNOTEK ROUBÍČEK, Ota. </a:t>
            </a:r>
            <a:r>
              <a:rPr lang="cs-CZ" i="1" dirty="0"/>
              <a:t>Elektrické motory a pohony</a:t>
            </a:r>
            <a:r>
              <a:rPr lang="cs-CZ" dirty="0"/>
              <a:t>. Praha: BEN, 2008, ISBN 978-80-7300-092-9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46555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 smtClean="0"/>
              <a:t>Synchronní elektromotory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792409" cy="18003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n-US" sz="2800" b="1" dirty="0" err="1" smtClean="0"/>
              <a:t>Synchronní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elektromotory</a:t>
            </a:r>
            <a:r>
              <a:rPr lang="x-none" sz="2800" b="1" dirty="0" smtClean="0"/>
              <a:t> </a:t>
            </a:r>
            <a:r>
              <a:rPr lang="x-none" sz="2800" b="1" dirty="0"/>
              <a:t>tvoří skupinu strojů určených především k výrobě elektrické </a:t>
            </a:r>
            <a:r>
              <a:rPr lang="x-none" sz="2800" b="1" dirty="0" smtClean="0"/>
              <a:t>energie</a:t>
            </a:r>
            <a:r>
              <a:rPr lang="cs-CZ" sz="2800" b="1" dirty="0" smtClean="0"/>
              <a:t>:</a:t>
            </a:r>
            <a:endParaRPr lang="cs-CZ" sz="28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043491" y="3228900"/>
            <a:ext cx="6792409" cy="1457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>
              <a:buFont typeface="Wingdings 2" pitchFamily="18" charset="2"/>
              <a:buNone/>
            </a:pPr>
            <a:r>
              <a:rPr lang="x-none" sz="2800" dirty="0" smtClean="0"/>
              <a:t>alternátorů, dále synchronní motory určené k pohonu velkých zařízení a</a:t>
            </a:r>
            <a:r>
              <a:rPr lang="cs-CZ" sz="2800" dirty="0" smtClean="0"/>
              <a:t> </a:t>
            </a:r>
            <a:r>
              <a:rPr lang="x-none" sz="2800" dirty="0" smtClean="0"/>
              <a:t>krokové synchronní motorky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42020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2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Konstrukce synchronních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4337760"/>
          </a:xfrm>
        </p:spPr>
        <p:txBody>
          <a:bodyPr>
            <a:noAutofit/>
          </a:bodyPr>
          <a:lstStyle/>
          <a:p>
            <a:r>
              <a:rPr lang="cs-CZ" sz="1800" b="1" dirty="0">
                <a:solidFill>
                  <a:srgbClr val="1154B5"/>
                </a:solidFill>
              </a:rPr>
              <a:t>Stator</a:t>
            </a:r>
            <a:r>
              <a:rPr lang="cs-CZ" sz="1800" dirty="0">
                <a:solidFill>
                  <a:srgbClr val="1154B5"/>
                </a:solidFill>
              </a:rPr>
              <a:t> </a:t>
            </a:r>
            <a:r>
              <a:rPr lang="cs-CZ" sz="1800" dirty="0"/>
              <a:t>synchronního stroje je složen z elektrotechnických od sebe vzájemně odizolovaných plechů síly 0,5 mm s drážkami na vnitřní straně. V drážkách je izolovaně uloženo třífázové vinutí vyvedené na svorkovnici. Stator synchronního stroje se tudíž neliší od stroje asynchronního.</a:t>
            </a:r>
          </a:p>
          <a:p>
            <a:r>
              <a:rPr lang="cs-CZ" sz="1800" b="1" dirty="0" smtClean="0">
                <a:solidFill>
                  <a:srgbClr val="1154B5"/>
                </a:solidFill>
              </a:rPr>
              <a:t>Rotor</a:t>
            </a:r>
            <a:r>
              <a:rPr lang="cs-CZ" sz="1800" b="1" dirty="0" smtClean="0"/>
              <a:t> </a:t>
            </a:r>
            <a:r>
              <a:rPr lang="cs-CZ" sz="1800" dirty="0"/>
              <a:t>synchronního stroje je tvořen z magneticky měkké oceli. </a:t>
            </a:r>
          </a:p>
          <a:p>
            <a:r>
              <a:rPr lang="cs-CZ" sz="1800" dirty="0"/>
              <a:t>Rozeznáváme </a:t>
            </a:r>
            <a:r>
              <a:rPr lang="cs-CZ" sz="1800" b="1" dirty="0">
                <a:solidFill>
                  <a:srgbClr val="1154B5"/>
                </a:solidFill>
              </a:rPr>
              <a:t>rotor hladký</a:t>
            </a:r>
            <a:r>
              <a:rPr lang="cs-CZ" sz="1800" dirty="0">
                <a:solidFill>
                  <a:srgbClr val="1154B5"/>
                </a:solidFill>
              </a:rPr>
              <a:t> </a:t>
            </a:r>
            <a:r>
              <a:rPr lang="cs-CZ" sz="1800" dirty="0"/>
              <a:t>– má vyfrézované drážky a v nich uloženo stejnosměrné vinutí.</a:t>
            </a:r>
          </a:p>
          <a:p>
            <a:r>
              <a:rPr lang="cs-CZ" sz="1800" b="1" dirty="0">
                <a:solidFill>
                  <a:srgbClr val="1154B5"/>
                </a:solidFill>
              </a:rPr>
              <a:t>Rotor s</a:t>
            </a:r>
            <a:r>
              <a:rPr lang="cs-CZ" sz="1800" dirty="0">
                <a:solidFill>
                  <a:srgbClr val="1154B5"/>
                </a:solidFill>
              </a:rPr>
              <a:t> </a:t>
            </a:r>
            <a:r>
              <a:rPr lang="cs-CZ" sz="1800" b="1" dirty="0">
                <a:solidFill>
                  <a:srgbClr val="1154B5"/>
                </a:solidFill>
              </a:rPr>
              <a:t>vyniklými póly </a:t>
            </a:r>
            <a:r>
              <a:rPr lang="cs-CZ" sz="1800" dirty="0"/>
              <a:t>– má k rotoru přišroubované pólové nástavce a na nich stejnosměrné vinutí.</a:t>
            </a:r>
          </a:p>
          <a:p>
            <a:r>
              <a:rPr lang="cs-CZ" sz="1800" dirty="0" smtClean="0"/>
              <a:t>Začátky </a:t>
            </a:r>
            <a:r>
              <a:rPr lang="cs-CZ" sz="1800" dirty="0"/>
              <a:t>vinutí jsou klasicky vyvedeny na dva kroužky a konce spojeny do uzlu. Jsou i stroje, které mají stejnosměrné vinutí rotoru přímo spojené s budičem umístěným na jedné hřídeli.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080800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dirty="0"/>
              <a:t>Rotor synchronního stroje s budičem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r="5010" b="13019"/>
          <a:stretch/>
        </p:blipFill>
        <p:spPr bwMode="auto">
          <a:xfrm>
            <a:off x="1012270" y="1790700"/>
            <a:ext cx="7213881" cy="4394200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49030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synchronního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6424109" cy="433776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200" b="1" dirty="0"/>
              <a:t>Princip </a:t>
            </a:r>
            <a:r>
              <a:rPr lang="cs-CZ" sz="2200" b="1" dirty="0" smtClean="0"/>
              <a:t>generátoru</a:t>
            </a:r>
            <a:endParaRPr lang="cs-CZ" sz="2200" b="1" dirty="0"/>
          </a:p>
          <a:p>
            <a:r>
              <a:rPr lang="cs-CZ" sz="1800" dirty="0" smtClean="0"/>
              <a:t>Turbína </a:t>
            </a:r>
            <a:r>
              <a:rPr lang="cs-CZ" sz="1800" dirty="0"/>
              <a:t>otáčí rotorem rychlostí stanovenou na základě počtu pólů alternátoru. </a:t>
            </a:r>
            <a:endParaRPr lang="cs-CZ" sz="1800" dirty="0" smtClean="0"/>
          </a:p>
          <a:p>
            <a:r>
              <a:rPr lang="cs-CZ" sz="1800" dirty="0" smtClean="0"/>
              <a:t>Rotor </a:t>
            </a:r>
            <a:r>
              <a:rPr lang="cs-CZ" sz="1800" dirty="0"/>
              <a:t>je buzen stejnosměrným proudem, který vytvoří magnetické pole rotoru. </a:t>
            </a:r>
            <a:endParaRPr lang="cs-CZ" sz="1800" dirty="0" smtClean="0"/>
          </a:p>
          <a:p>
            <a:r>
              <a:rPr lang="cs-CZ" sz="1800" dirty="0" smtClean="0"/>
              <a:t>Toto </a:t>
            </a:r>
            <a:r>
              <a:rPr lang="cs-CZ" sz="1800" dirty="0"/>
              <a:t>magnetické pole protíná třífázové vinutí statoru </a:t>
            </a:r>
            <a:r>
              <a:rPr lang="cs-CZ" sz="1800" dirty="0" smtClean="0"/>
              <a:t>a ve </a:t>
            </a:r>
            <a:r>
              <a:rPr lang="cs-CZ" sz="1800" dirty="0"/>
              <a:t>statoru indukuje třífázové elektromotorické napětí. </a:t>
            </a:r>
            <a:endParaRPr lang="cs-CZ" sz="1800" dirty="0" smtClean="0"/>
          </a:p>
          <a:p>
            <a:r>
              <a:rPr lang="cs-CZ" sz="1800" dirty="0" smtClean="0"/>
              <a:t>Kmitočet </a:t>
            </a:r>
            <a:r>
              <a:rPr lang="cs-CZ" sz="1800" dirty="0"/>
              <a:t>třífázového napětí je dán otáčkami rotoru. </a:t>
            </a:r>
            <a:endParaRPr lang="cs-CZ" sz="1800" dirty="0" smtClean="0"/>
          </a:p>
          <a:p>
            <a:r>
              <a:rPr lang="cs-CZ" sz="1800" dirty="0" smtClean="0"/>
              <a:t>Odebíraný </a:t>
            </a:r>
            <a:r>
              <a:rPr lang="cs-CZ" sz="1800" dirty="0"/>
              <a:t>výkon lze regulovat změnou budícího proudu</a:t>
            </a:r>
            <a:r>
              <a:rPr lang="cs-CZ" sz="2000" dirty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5513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41397"/>
            <a:ext cx="7440110" cy="1508103"/>
          </a:xfrm>
        </p:spPr>
        <p:txBody>
          <a:bodyPr>
            <a:noAutofit/>
          </a:bodyPr>
          <a:lstStyle/>
          <a:p>
            <a:r>
              <a:rPr lang="cs-CZ" sz="3200" dirty="0" smtClean="0"/>
              <a:t>Princip </a:t>
            </a:r>
            <a:r>
              <a:rPr lang="cs-CZ" sz="3200" dirty="0"/>
              <a:t>činnosti alternátoru, průběh indukovaných napětí v cívkách kotvy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490" y="2228462"/>
            <a:ext cx="7230626" cy="405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51461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synchronního stroje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503528"/>
            <a:ext cx="7567109" cy="4759400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cs-CZ" sz="2200" dirty="0"/>
              <a:t> </a:t>
            </a:r>
            <a:r>
              <a:rPr lang="cs-CZ" sz="2200" b="1" dirty="0"/>
              <a:t>Princip </a:t>
            </a:r>
            <a:r>
              <a:rPr lang="cs-CZ" sz="2200" b="1" dirty="0" smtClean="0"/>
              <a:t>motoru</a:t>
            </a:r>
            <a:endParaRPr lang="cs-CZ" sz="2200" b="1" dirty="0"/>
          </a:p>
          <a:p>
            <a:r>
              <a:rPr lang="cs-CZ" sz="1800" dirty="0" smtClean="0"/>
              <a:t>Stator </a:t>
            </a:r>
            <a:r>
              <a:rPr lang="cs-CZ" sz="1800" dirty="0"/>
              <a:t>synchronního motoru je napájen třífázovým proudem. </a:t>
            </a:r>
            <a:r>
              <a:rPr lang="cs-CZ" sz="1800" dirty="0" smtClean="0"/>
              <a:t>Tento proud </a:t>
            </a:r>
            <a:r>
              <a:rPr lang="cs-CZ" sz="1800" dirty="0"/>
              <a:t>vytvoří ve statoru točivé magnetické pole,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stejně </a:t>
            </a:r>
            <a:r>
              <a:rPr lang="cs-CZ" sz="1800" dirty="0"/>
              <a:t>jako </a:t>
            </a:r>
            <a:r>
              <a:rPr lang="cs-CZ" sz="1800" dirty="0" smtClean="0"/>
              <a:t>u asynchronního </a:t>
            </a:r>
            <a:r>
              <a:rPr lang="cs-CZ" sz="1800" dirty="0"/>
              <a:t>elektromotoru.</a:t>
            </a:r>
          </a:p>
          <a:p>
            <a:r>
              <a:rPr lang="cs-CZ" sz="1800" dirty="0"/>
              <a:t>Rotor roztočíme na rychlost blízkou synchronní rychlosti,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pro </a:t>
            </a:r>
            <a:r>
              <a:rPr lang="cs-CZ" sz="1800" dirty="0"/>
              <a:t>daný počet pólů příslušného motoru. </a:t>
            </a:r>
          </a:p>
          <a:p>
            <a:r>
              <a:rPr lang="cs-CZ" sz="1800" dirty="0"/>
              <a:t>Připojíme buzení stejnosměrným proudem do vinutí rotoru. </a:t>
            </a:r>
            <a:r>
              <a:rPr lang="cs-CZ" sz="1800" dirty="0" smtClean="0"/>
              <a:t>Motor vběhne </a:t>
            </a:r>
            <a:r>
              <a:rPr lang="cs-CZ" sz="1800" dirty="0"/>
              <a:t>do synchronních otáček – stejnosměrné magnetické pole vytvořené v rotoru, sleduje statorové točivé pole. </a:t>
            </a:r>
          </a:p>
          <a:p>
            <a:r>
              <a:rPr lang="cs-CZ" sz="1800" dirty="0"/>
              <a:t>Při přetížení dojde ke zbrzdění motoru,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ten </a:t>
            </a:r>
            <a:r>
              <a:rPr lang="cs-CZ" sz="1800" dirty="0"/>
              <a:t>vypadne ze synchronních otáček a zastaví se. </a:t>
            </a:r>
          </a:p>
          <a:p>
            <a:r>
              <a:rPr lang="cs-CZ" sz="1800" dirty="0"/>
              <a:t>Roztočení na otáčky blízké synchronním můžeme provést asynchronním elektromotorem, častěji úpravou rotoru, </a:t>
            </a:r>
            <a:r>
              <a:rPr lang="cs-CZ" sz="1800" dirty="0" smtClean="0"/>
              <a:t/>
            </a:r>
            <a:br>
              <a:rPr lang="cs-CZ" sz="1800" dirty="0" smtClean="0"/>
            </a:br>
            <a:r>
              <a:rPr lang="cs-CZ" sz="1800" dirty="0" smtClean="0"/>
              <a:t>do </a:t>
            </a:r>
            <a:r>
              <a:rPr lang="cs-CZ" sz="1800" dirty="0"/>
              <a:t>kterého je přidána kotva nakrátko.</a:t>
            </a:r>
          </a:p>
          <a:p>
            <a:r>
              <a:rPr lang="cs-CZ" sz="1800" dirty="0"/>
              <a:t>Při rozbíhání je třeba zařadit do obvodu budicího vinutí činný odpor, který zabrání přebuzení motoru. Po rozběhu se odpor zkratuje.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4065159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Princip synchronního stroje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83" y="2015069"/>
            <a:ext cx="7214032" cy="351101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416538" y="6104300"/>
            <a:ext cx="3604308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Tx/>
              <a:buSzTx/>
              <a:buFont typeface="Wingdings 2" pitchFamily="18" charset="2"/>
              <a:buNone/>
            </a:pPr>
            <a:r>
              <a:rPr lang="cs-CZ" sz="1000" dirty="0" smtClean="0">
                <a:solidFill>
                  <a:prstClr val="black"/>
                </a:solidFill>
              </a:rPr>
              <a:t>Odkaz: </a:t>
            </a:r>
            <a:r>
              <a:rPr lang="cs-CZ" sz="1000" dirty="0" smtClean="0">
                <a:solidFill>
                  <a:prstClr val="black"/>
                </a:solidFill>
                <a:hlinkClick r:id="rId3"/>
              </a:rPr>
              <a:t>http://www.emotor.cz/i/Flash/obr18.swf</a:t>
            </a:r>
            <a:endParaRPr lang="cs-CZ" sz="1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68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Použití synchronních strojů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1" y="1666800"/>
            <a:ext cx="7024743" cy="2177067"/>
          </a:xfrm>
        </p:spPr>
        <p:txBody>
          <a:bodyPr>
            <a:noAutofit/>
          </a:bodyPr>
          <a:lstStyle/>
          <a:p>
            <a:pPr marL="68580" indent="0">
              <a:spcBef>
                <a:spcPts val="408"/>
              </a:spcBef>
              <a:spcAft>
                <a:spcPts val="1200"/>
              </a:spcAft>
              <a:buNone/>
            </a:pPr>
            <a:r>
              <a:rPr lang="cs-CZ" sz="1700" dirty="0" smtClean="0"/>
              <a:t>Synchronní elektromotory </a:t>
            </a:r>
            <a:r>
              <a:rPr lang="cs-CZ" sz="1700" dirty="0"/>
              <a:t>mají nejširší oblast využití jako stroje </a:t>
            </a:r>
            <a:r>
              <a:rPr lang="cs-CZ" sz="1700" dirty="0" smtClean="0"/>
              <a:t>na výrobu </a:t>
            </a:r>
            <a:r>
              <a:rPr lang="cs-CZ" sz="1700" dirty="0"/>
              <a:t>elektrické energie – </a:t>
            </a:r>
            <a:r>
              <a:rPr lang="cs-CZ" sz="1700" b="1" dirty="0">
                <a:solidFill>
                  <a:srgbClr val="1154B5"/>
                </a:solidFill>
              </a:rPr>
              <a:t>alternátory</a:t>
            </a:r>
            <a:r>
              <a:rPr lang="cs-CZ" sz="1700" b="1" dirty="0"/>
              <a:t>. </a:t>
            </a:r>
            <a:endParaRPr lang="cs-CZ" sz="1700" b="1" dirty="0" smtClean="0"/>
          </a:p>
          <a:p>
            <a:pPr marL="68580" indent="0">
              <a:spcBef>
                <a:spcPts val="408"/>
              </a:spcBef>
              <a:buNone/>
            </a:pPr>
            <a:r>
              <a:rPr lang="cs-CZ" sz="1700" b="1" dirty="0" smtClean="0"/>
              <a:t>Podle </a:t>
            </a:r>
            <a:r>
              <a:rPr lang="cs-CZ" sz="1700" b="1" dirty="0"/>
              <a:t>typu elektráren, ve kterých pracují, rozeznáváme:</a:t>
            </a:r>
          </a:p>
          <a:p>
            <a:r>
              <a:rPr lang="cs-CZ" sz="1700" b="1" dirty="0" err="1">
                <a:solidFill>
                  <a:srgbClr val="1154B5"/>
                </a:solidFill>
              </a:rPr>
              <a:t>Hydroalternátory</a:t>
            </a:r>
            <a:r>
              <a:rPr lang="cs-CZ" sz="1700" dirty="0"/>
              <a:t> – využívají se ve vodních elektrárnách.</a:t>
            </a:r>
          </a:p>
          <a:p>
            <a:r>
              <a:rPr lang="cs-CZ" sz="1700" b="1" dirty="0">
                <a:solidFill>
                  <a:srgbClr val="1154B5"/>
                </a:solidFill>
              </a:rPr>
              <a:t>Turboalternátory</a:t>
            </a:r>
            <a:r>
              <a:rPr lang="cs-CZ" sz="1700" dirty="0"/>
              <a:t> – využívají se v tepelných (atomových) elektrárnách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 smtClean="0"/>
              <a:t>Synchronní elektromotory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59932" y="2777067"/>
            <a:ext cx="4081334" cy="2480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2" r="15839" b="9123"/>
          <a:stretch/>
        </p:blipFill>
        <p:spPr>
          <a:xfrm>
            <a:off x="5892739" y="3522131"/>
            <a:ext cx="2548527" cy="2370667"/>
          </a:xfrm>
          <a:prstGeom prst="rect">
            <a:avLst/>
          </a:prstGeom>
          <a:noFill/>
          <a:effectLst>
            <a:outerShdw blurRad="1905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354231" y="6007245"/>
            <a:ext cx="1917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Řez </a:t>
            </a:r>
            <a:r>
              <a:rPr lang="cs-CZ" sz="1200" dirty="0" smtClean="0"/>
              <a:t>alternátorem</a:t>
            </a:r>
            <a:endParaRPr lang="cs-CZ" sz="1200" baseline="-25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043492" y="3571804"/>
            <a:ext cx="4866241" cy="28459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 smtClean="0">
                <a:solidFill>
                  <a:srgbClr val="1154B5"/>
                </a:solidFill>
              </a:rPr>
              <a:t>Alternátory pro automobilový průmysl</a:t>
            </a:r>
            <a:r>
              <a:rPr lang="cs-CZ" sz="1700" dirty="0" smtClean="0">
                <a:solidFill>
                  <a:srgbClr val="1154B5"/>
                </a:solidFill>
              </a:rPr>
              <a:t> </a:t>
            </a:r>
            <a:r>
              <a:rPr lang="cs-CZ" sz="1700" dirty="0" smtClean="0"/>
              <a:t>– tvoří skupinu alternátorů určených jako zdroj elektrické energie pro silniční vozidla.</a:t>
            </a:r>
          </a:p>
          <a:p>
            <a:r>
              <a:rPr lang="cs-CZ" sz="1700" b="1" dirty="0" smtClean="0">
                <a:solidFill>
                  <a:srgbClr val="1154B5"/>
                </a:solidFill>
              </a:rPr>
              <a:t>Synchronní motory </a:t>
            </a:r>
            <a:r>
              <a:rPr lang="cs-CZ" sz="1700" dirty="0" smtClean="0"/>
              <a:t>– využívají se jako motory o velkém výkonu na pohon např. válcovacích stolic a podobných zařízení. </a:t>
            </a:r>
          </a:p>
          <a:p>
            <a:r>
              <a:rPr lang="cs-CZ" sz="1700" dirty="0" smtClean="0"/>
              <a:t>Naprázdno běžící synchronní motor se používá jako </a:t>
            </a:r>
            <a:r>
              <a:rPr lang="cs-CZ" sz="1700" b="1" dirty="0" smtClean="0">
                <a:solidFill>
                  <a:srgbClr val="1154B5"/>
                </a:solidFill>
              </a:rPr>
              <a:t>kompenzátor</a:t>
            </a:r>
            <a:r>
              <a:rPr lang="cs-CZ" sz="1700" dirty="0" smtClean="0"/>
              <a:t>. Spotřebovává jalovou složku a vylepšuje účiník sítě.</a:t>
            </a:r>
          </a:p>
          <a:p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4675085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Custom 5">
      <a:dk1>
        <a:sysClr val="windowText" lastClr="000000"/>
      </a:dk1>
      <a:lt1>
        <a:sysClr val="window" lastClr="FFFFFF"/>
      </a:lt1>
      <a:dk2>
        <a:srgbClr val="3E3D2D"/>
      </a:dk2>
      <a:lt2>
        <a:srgbClr val="3382FF"/>
      </a:lt2>
      <a:accent1>
        <a:srgbClr val="1154B5"/>
      </a:accent1>
      <a:accent2>
        <a:srgbClr val="FFD400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1638</TotalTime>
  <Words>442</Words>
  <Application>Microsoft Macintosh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Elektrické stroje a přístroje</vt:lpstr>
      <vt:lpstr>Synchronní elektromotory</vt:lpstr>
      <vt:lpstr>Konstrukce synchronních strojů</vt:lpstr>
      <vt:lpstr>Rotor synchronního stroje s budičem</vt:lpstr>
      <vt:lpstr>Princip synchronního stroje</vt:lpstr>
      <vt:lpstr>Princip činnosti alternátoru, průběh indukovaných napětí v cívkách kotvy</vt:lpstr>
      <vt:lpstr>Princip synchronního stroje</vt:lpstr>
      <vt:lpstr>Princip synchronního stroje</vt:lpstr>
      <vt:lpstr>Použití synchronních strojů</vt:lpstr>
      <vt:lpstr>Krokové motorky</vt:lpstr>
      <vt:lpstr>Permanentně buzené  synchronní elektromotory</vt:lpstr>
      <vt:lpstr>Zapojení synchronních strojů</vt:lpstr>
      <vt:lpstr>Kroužkové budicí soustavy</vt:lpstr>
      <vt:lpstr>Bezkroužkové budící soustavy</vt:lpstr>
      <vt:lpstr>Detail rotoru synchronního  motoru s vyniklými póly</vt:lpstr>
      <vt:lpstr>Detail tyče klecového vinutí pro rozběh synchronního motoru</vt:lpstr>
      <vt:lpstr>Detail rotujícího usměrňovače synchronního motoru</vt:lpstr>
      <vt:lpstr>Detail bezkroužkového propojení budiče a budicího vinutí synchronního motoru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E-learningové prezentace</dc:title>
  <dc:subject/>
  <dc:creator>ISŠ Sokolnice</dc:creator>
  <cp:keywords/>
  <dc:description/>
  <cp:lastModifiedBy>Gracefi</cp:lastModifiedBy>
  <cp:revision>124</cp:revision>
  <dcterms:created xsi:type="dcterms:W3CDTF">2014-02-01T19:38:59Z</dcterms:created>
  <dcterms:modified xsi:type="dcterms:W3CDTF">2014-06-07T16:07:43Z</dcterms:modified>
  <cp:category/>
</cp:coreProperties>
</file>