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96" r:id="rId1"/>
  </p:sldMasterIdLst>
  <p:handoutMasterIdLst>
    <p:handoutMasterId r:id="rId36"/>
  </p:handoutMasterIdLst>
  <p:sldIdLst>
    <p:sldId id="258" r:id="rId2"/>
    <p:sldId id="290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34" r:id="rId16"/>
    <p:sldId id="318" r:id="rId17"/>
    <p:sldId id="319" r:id="rId18"/>
    <p:sldId id="320" r:id="rId19"/>
    <p:sldId id="321" r:id="rId20"/>
    <p:sldId id="323" r:id="rId21"/>
    <p:sldId id="322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04" r:id="rId31"/>
    <p:sldId id="332" r:id="rId32"/>
    <p:sldId id="333" r:id="rId33"/>
    <p:sldId id="305" r:id="rId34"/>
    <p:sldId id="261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E6"/>
    <a:srgbClr val="6BA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9871" autoAdjust="0"/>
  </p:normalViewPr>
  <p:slideViewPr>
    <p:cSldViewPr snapToGrid="0" snapToObjects="1">
      <p:cViewPr>
        <p:scale>
          <a:sx n="100" d="100"/>
          <a:sy n="100" d="100"/>
        </p:scale>
        <p:origin x="-1704" y="-1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AB729-77E4-8245-B6C7-1F95EF9F18B1}" type="datetimeFigureOut">
              <a:rPr lang="en-US" smtClean="0"/>
              <a:pPr/>
              <a:t>17.6.14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0B858-51C7-A34E-9BF9-1E82E2E5BC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45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w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w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w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4644751" y="-21511"/>
            <a:ext cx="3505200" cy="2312889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33365" y="2708476"/>
            <a:ext cx="3313355" cy="2367546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cs-CZ" noProof="0" dirty="0" smtClean="0"/>
              <a:t>Vložte titul</a:t>
            </a:r>
            <a:endParaRPr lang="cs-CZ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33365" y="5076022"/>
            <a:ext cx="3309803" cy="92926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Vložte autora nebo podnázev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SS Sokolnice-white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38" y="749774"/>
            <a:ext cx="762000" cy="762000"/>
          </a:xfrm>
          <a:prstGeom prst="rect">
            <a:avLst/>
          </a:prstGeom>
          <a:effectLst/>
        </p:spPr>
      </p:pic>
      <p:sp>
        <p:nvSpPr>
          <p:cNvPr id="74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6250329"/>
            <a:ext cx="3502152" cy="609600"/>
          </a:xfrm>
          <a:ln>
            <a:noFill/>
          </a:ln>
        </p:spPr>
        <p:txBody>
          <a:bodyPr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projektu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064251" y="766078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INTEGROVANÁ </a:t>
            </a:r>
            <a:br>
              <a:rPr lang="cs-CZ" sz="1600" dirty="0" smtClean="0">
                <a:solidFill>
                  <a:srgbClr val="FFFFFF"/>
                </a:solidFill>
                <a:effectLst/>
              </a:rPr>
            </a:br>
            <a:r>
              <a:rPr lang="cs-CZ" sz="1600" dirty="0" smtClean="0">
                <a:solidFill>
                  <a:srgbClr val="FFFFFF"/>
                </a:solidFill>
                <a:effectLst/>
              </a:rPr>
              <a:t>STŘEDNÍ ŠKOLA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SOKOLNICE 496</a:t>
            </a:r>
            <a:endParaRPr lang="en-US" sz="1600" dirty="0" smtClean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3836392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ratu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3492" y="1803399"/>
            <a:ext cx="7024742" cy="4029229"/>
          </a:xfrm>
        </p:spPr>
        <p:txBody>
          <a:bodyPr>
            <a:noAutofit/>
          </a:bodyPr>
          <a:lstStyle>
            <a:lvl1pPr>
              <a:defRPr sz="1200" baseline="0"/>
            </a:lvl1pPr>
            <a:lvl5pPr>
              <a:defRPr baseline="0"/>
            </a:lvl5pPr>
          </a:lstStyle>
          <a:p>
            <a:pPr lvl="0"/>
            <a:r>
              <a:rPr lang="cs-CZ" dirty="0" smtClean="0"/>
              <a:t>Vložte popis zdroje</a:t>
            </a:r>
          </a:p>
          <a:p>
            <a:pPr lvl="0"/>
            <a:endParaRPr lang="cs-CZ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043491" y="841397"/>
            <a:ext cx="702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chemeClr val="accent1"/>
                </a:solidFill>
              </a:rPr>
              <a:t>Literatura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159933" y="1549283"/>
            <a:ext cx="689136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19479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teratur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3492" y="1803399"/>
            <a:ext cx="7024742" cy="4029229"/>
          </a:xfrm>
        </p:spPr>
        <p:txBody>
          <a:bodyPr>
            <a:noAutofit/>
          </a:bodyPr>
          <a:lstStyle>
            <a:lvl1pPr>
              <a:defRPr sz="1200" baseline="0"/>
            </a:lvl1pPr>
            <a:lvl5pPr>
              <a:defRPr baseline="0"/>
            </a:lvl5pPr>
          </a:lstStyle>
          <a:p>
            <a:pPr lvl="0"/>
            <a:r>
              <a:rPr lang="cs-CZ" dirty="0" smtClean="0"/>
              <a:t>Vložte popis zdroje</a:t>
            </a:r>
          </a:p>
          <a:p>
            <a:pPr lvl="0"/>
            <a:endParaRPr lang="cs-CZ" dirty="0" smtClean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043491" y="841397"/>
            <a:ext cx="702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chemeClr val="accent1"/>
                </a:solidFill>
              </a:rPr>
              <a:t>Literatura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159933" y="1549283"/>
            <a:ext cx="689136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9801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teratur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3492" y="1803399"/>
            <a:ext cx="7024742" cy="4029229"/>
          </a:xfrm>
        </p:spPr>
        <p:txBody>
          <a:bodyPr>
            <a:noAutofit/>
          </a:bodyPr>
          <a:lstStyle>
            <a:lvl1pPr marL="342900" marR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 sz="1200" baseline="0"/>
            </a:lvl1pPr>
            <a:lvl5pPr>
              <a:defRPr baseline="0"/>
            </a:lvl5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lang="cs-CZ" dirty="0" smtClean="0"/>
              <a:t>Vložte popis</a:t>
            </a:r>
          </a:p>
          <a:p>
            <a:pPr lvl="0"/>
            <a:endParaRPr lang="cs-CZ" dirty="0" smtClean="0"/>
          </a:p>
          <a:p>
            <a:pPr lvl="0"/>
            <a:endParaRPr lang="cs-CZ" dirty="0" smtClean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159933" y="1549283"/>
            <a:ext cx="689136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043490" y="841397"/>
            <a:ext cx="7024744" cy="646331"/>
          </a:xfrm>
        </p:spPr>
        <p:txBody>
          <a:bodyPr anchor="t"/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87733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ní s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46" name="Rectangle 45"/>
          <p:cNvSpPr/>
          <p:nvPr userDrawn="1"/>
        </p:nvSpPr>
        <p:spPr>
          <a:xfrm>
            <a:off x="4561242" y="-18456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itle 1"/>
          <p:cNvSpPr>
            <a:spLocks noGrp="1"/>
          </p:cNvSpPr>
          <p:nvPr>
            <p:ph type="ctrTitle" hasCustomPrompt="1"/>
          </p:nvPr>
        </p:nvSpPr>
        <p:spPr>
          <a:xfrm>
            <a:off x="4733365" y="2708476"/>
            <a:ext cx="3313355" cy="2367546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cs-CZ" noProof="0" dirty="0" smtClean="0"/>
              <a:t>Vložte titul</a:t>
            </a:r>
            <a:endParaRPr lang="en-US" dirty="0"/>
          </a:p>
        </p:txBody>
      </p:sp>
      <p:sp>
        <p:nvSpPr>
          <p:cNvPr id="96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4733365" y="5076022"/>
            <a:ext cx="3309803" cy="929263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Vložte autora nebo podnázev</a:t>
            </a:r>
            <a:endParaRPr lang="en-US" dirty="0"/>
          </a:p>
        </p:txBody>
      </p:sp>
      <p:sp>
        <p:nvSpPr>
          <p:cNvPr id="99" name="Rectangle 98"/>
          <p:cNvSpPr/>
          <p:nvPr userDrawn="1"/>
        </p:nvSpPr>
        <p:spPr>
          <a:xfrm>
            <a:off x="4644751" y="-21511"/>
            <a:ext cx="3505200" cy="2312889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7" name="Picture 96" descr="ISS Sokolnice-white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38" y="749774"/>
            <a:ext cx="762000" cy="762000"/>
          </a:xfrm>
          <a:prstGeom prst="rect">
            <a:avLst/>
          </a:prstGeom>
          <a:effectLst/>
        </p:spPr>
      </p:pic>
      <p:sp>
        <p:nvSpPr>
          <p:cNvPr id="98" name="TextBox 97"/>
          <p:cNvSpPr txBox="1"/>
          <p:nvPr userDrawn="1"/>
        </p:nvSpPr>
        <p:spPr>
          <a:xfrm>
            <a:off x="6064251" y="766078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INTEGROVANÁ </a:t>
            </a:r>
            <a:br>
              <a:rPr lang="cs-CZ" sz="1600" dirty="0" smtClean="0">
                <a:solidFill>
                  <a:srgbClr val="FFFFFF"/>
                </a:solidFill>
                <a:effectLst/>
              </a:rPr>
            </a:br>
            <a:r>
              <a:rPr lang="cs-CZ" sz="1600" dirty="0" smtClean="0">
                <a:solidFill>
                  <a:srgbClr val="FFFFFF"/>
                </a:solidFill>
                <a:effectLst/>
              </a:rPr>
              <a:t>STŘEDNÍ ŠKOLA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SOKOLNICE 496</a:t>
            </a:r>
            <a:endParaRPr lang="en-US" sz="1600" dirty="0" smtClean="0">
              <a:solidFill>
                <a:srgbClr val="FFFFFF"/>
              </a:solidFill>
              <a:effectLst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ní s obraz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Vložte obrázek</a:t>
            </a:r>
            <a:endParaRPr lang="en-US" dirty="0"/>
          </a:p>
        </p:txBody>
      </p:sp>
      <p:sp>
        <p:nvSpPr>
          <p:cNvPr id="56" name="Title 1"/>
          <p:cNvSpPr>
            <a:spLocks noGrp="1"/>
          </p:cNvSpPr>
          <p:nvPr>
            <p:ph type="ctrTitle" hasCustomPrompt="1"/>
          </p:nvPr>
        </p:nvSpPr>
        <p:spPr>
          <a:xfrm>
            <a:off x="4733365" y="2708476"/>
            <a:ext cx="3313355" cy="2367546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cs-CZ" noProof="0" dirty="0" smtClean="0"/>
              <a:t>Vložte titul</a:t>
            </a:r>
            <a:endParaRPr lang="en-US" dirty="0"/>
          </a:p>
        </p:txBody>
      </p:sp>
      <p:sp>
        <p:nvSpPr>
          <p:cNvPr id="5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733365" y="5076022"/>
            <a:ext cx="3309803" cy="929263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Vložte autora nebo podnázev</a:t>
            </a:r>
            <a:endParaRPr lang="en-US" dirty="0"/>
          </a:p>
        </p:txBody>
      </p:sp>
      <p:sp>
        <p:nvSpPr>
          <p:cNvPr id="90" name="Rectangle 89"/>
          <p:cNvSpPr/>
          <p:nvPr userDrawn="1"/>
        </p:nvSpPr>
        <p:spPr>
          <a:xfrm>
            <a:off x="4644751" y="-21511"/>
            <a:ext cx="3505200" cy="2312889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 descr="ISS Sokolnice-white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38" y="749774"/>
            <a:ext cx="762000" cy="762000"/>
          </a:xfrm>
          <a:prstGeom prst="rect">
            <a:avLst/>
          </a:prstGeom>
          <a:effectLst/>
        </p:spPr>
      </p:pic>
      <p:sp>
        <p:nvSpPr>
          <p:cNvPr id="59" name="TextBox 58"/>
          <p:cNvSpPr txBox="1"/>
          <p:nvPr userDrawn="1"/>
        </p:nvSpPr>
        <p:spPr>
          <a:xfrm>
            <a:off x="6064251" y="766078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INTEGROVANÁ </a:t>
            </a:r>
            <a:br>
              <a:rPr lang="cs-CZ" sz="1600" dirty="0" smtClean="0">
                <a:solidFill>
                  <a:srgbClr val="FFFFFF"/>
                </a:solidFill>
                <a:effectLst/>
              </a:rPr>
            </a:br>
            <a:r>
              <a:rPr lang="cs-CZ" sz="1600" dirty="0" smtClean="0">
                <a:solidFill>
                  <a:srgbClr val="FFFFFF"/>
                </a:solidFill>
                <a:effectLst/>
              </a:rPr>
              <a:t>STŘEDNÍ ŠKOLA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SOKOLNICE 496</a:t>
            </a:r>
            <a:endParaRPr lang="en-US" sz="1600" dirty="0" smtClean="0">
              <a:solidFill>
                <a:srgbClr val="FFFFFF"/>
              </a:solidFill>
              <a:effectLst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ální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á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1030147"/>
            <a:ext cx="1484453" cy="4780344"/>
          </a:xfrm>
        </p:spPr>
        <p:txBody>
          <a:bodyPr vert="eaVert" anchor="t"/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644751" y="-21511"/>
            <a:ext cx="3505200" cy="2312889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SS Sokolnice-white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38" y="749774"/>
            <a:ext cx="762000" cy="762000"/>
          </a:xfrm>
          <a:prstGeom prst="rect">
            <a:avLst/>
          </a:prstGeom>
          <a:effectLst/>
        </p:spPr>
      </p:pic>
      <p:sp>
        <p:nvSpPr>
          <p:cNvPr id="15" name="TextBox 14"/>
          <p:cNvSpPr txBox="1"/>
          <p:nvPr userDrawn="1"/>
        </p:nvSpPr>
        <p:spPr>
          <a:xfrm>
            <a:off x="6064251" y="766078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INTEGROVANÁ </a:t>
            </a:r>
            <a:br>
              <a:rPr lang="cs-CZ" sz="1600" dirty="0" smtClean="0">
                <a:solidFill>
                  <a:srgbClr val="FFFFFF"/>
                </a:solidFill>
                <a:effectLst/>
              </a:rPr>
            </a:br>
            <a:r>
              <a:rPr lang="cs-CZ" sz="1600" dirty="0" smtClean="0">
                <a:solidFill>
                  <a:srgbClr val="FFFFFF"/>
                </a:solidFill>
                <a:effectLst/>
              </a:rPr>
              <a:t>STŘEDNÍ ŠKOLA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SOKOLNICE 496</a:t>
            </a:r>
            <a:endParaRPr lang="en-US" sz="1600" dirty="0" smtClean="0">
              <a:solidFill>
                <a:srgbClr val="FFFFFF"/>
              </a:solidFill>
              <a:effectLst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737145" y="2708477"/>
            <a:ext cx="3309575" cy="236754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l"/>
            <a:r>
              <a:rPr lang="cs-CZ" sz="3600" b="1" dirty="0" smtClean="0">
                <a:solidFill>
                  <a:schemeClr val="accent1"/>
                </a:solidFill>
              </a:rPr>
              <a:t>Děkuji za pozornost</a:t>
            </a:r>
            <a:endParaRPr lang="en-US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39767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ní projek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33365" y="2708476"/>
            <a:ext cx="3313355" cy="2367546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cs-CZ" noProof="0" dirty="0" smtClean="0"/>
              <a:t>Vložte titul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33365" y="5076022"/>
            <a:ext cx="3309803" cy="92926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Vložte autora nebo podnázev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6250329"/>
            <a:ext cx="3502152" cy="609600"/>
          </a:xfrm>
          <a:ln>
            <a:noFill/>
          </a:ln>
        </p:spPr>
        <p:txBody>
          <a:bodyPr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1200">
                <a:solidFill>
                  <a:srgbClr val="595959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projektu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4644751" y="-21511"/>
            <a:ext cx="3505200" cy="2312889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SS Sokolnice-white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38" y="749774"/>
            <a:ext cx="762000" cy="762000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 userDrawn="1"/>
        </p:nvSpPr>
        <p:spPr>
          <a:xfrm>
            <a:off x="6064251" y="766078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INTEGROVANÁ </a:t>
            </a:r>
            <a:br>
              <a:rPr lang="cs-CZ" sz="1600" dirty="0" smtClean="0">
                <a:solidFill>
                  <a:srgbClr val="FFFFFF"/>
                </a:solidFill>
                <a:effectLst/>
              </a:rPr>
            </a:br>
            <a:r>
              <a:rPr lang="cs-CZ" sz="1600" dirty="0" smtClean="0">
                <a:solidFill>
                  <a:srgbClr val="FFFFFF"/>
                </a:solidFill>
                <a:effectLst/>
              </a:rPr>
              <a:t>STŘEDNÍ ŠKOLA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SOKOLNICE 496</a:t>
            </a:r>
            <a:endParaRPr lang="en-US" sz="1600" dirty="0" smtClean="0">
              <a:solidFill>
                <a:srgbClr val="FFFFFF"/>
              </a:solidFill>
              <a:effectLst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5641447"/>
            <a:ext cx="3073399" cy="60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7274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ní projek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33365" y="2708476"/>
            <a:ext cx="3313355" cy="2367546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cs-CZ" noProof="0" dirty="0" smtClean="0"/>
              <a:t>Vložte titul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33365" y="5076022"/>
            <a:ext cx="3309803" cy="92926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Vložte autora nebo podnázev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6250329"/>
            <a:ext cx="3502152" cy="609600"/>
          </a:xfrm>
          <a:ln>
            <a:noFill/>
          </a:ln>
        </p:spPr>
        <p:txBody>
          <a:bodyPr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projektu</a:t>
            </a:r>
            <a:endParaRPr lang="en-US" dirty="0"/>
          </a:p>
        </p:txBody>
      </p:sp>
      <p:sp>
        <p:nvSpPr>
          <p:cNvPr id="80" name="Rectangle 79"/>
          <p:cNvSpPr/>
          <p:nvPr userDrawn="1"/>
        </p:nvSpPr>
        <p:spPr>
          <a:xfrm>
            <a:off x="4644751" y="-21511"/>
            <a:ext cx="3505200" cy="2312889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SS Sokolnice-white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38" y="749774"/>
            <a:ext cx="762000" cy="762000"/>
          </a:xfrm>
          <a:prstGeom prst="rect">
            <a:avLst/>
          </a:prstGeom>
          <a:effectLst/>
        </p:spPr>
      </p:pic>
      <p:sp>
        <p:nvSpPr>
          <p:cNvPr id="12" name="TextBox 11"/>
          <p:cNvSpPr txBox="1"/>
          <p:nvPr userDrawn="1"/>
        </p:nvSpPr>
        <p:spPr>
          <a:xfrm>
            <a:off x="6064251" y="766078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INTEGROVANÁ </a:t>
            </a:r>
            <a:br>
              <a:rPr lang="cs-CZ" sz="1600" dirty="0" smtClean="0">
                <a:solidFill>
                  <a:srgbClr val="FFFFFF"/>
                </a:solidFill>
                <a:effectLst/>
              </a:rPr>
            </a:br>
            <a:r>
              <a:rPr lang="cs-CZ" sz="1600" dirty="0" smtClean="0">
                <a:solidFill>
                  <a:srgbClr val="FFFFFF"/>
                </a:solidFill>
                <a:effectLst/>
              </a:rPr>
              <a:t>STŘEDNÍ ŠKOLA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SOKOLNICE 496</a:t>
            </a:r>
            <a:endParaRPr lang="en-US" sz="1600" dirty="0" smtClean="0">
              <a:solidFill>
                <a:srgbClr val="FFFFFF"/>
              </a:solidFill>
              <a:effectLst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5641447"/>
            <a:ext cx="3073399" cy="60888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 stra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>
              <a:defRPr baseline="0"/>
            </a:lvl5pPr>
          </a:lstStyle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81221507"/>
              </p:ext>
            </p:extLst>
          </p:nvPr>
        </p:nvGraphicFramePr>
        <p:xfrm>
          <a:off x="1043492" y="4108968"/>
          <a:ext cx="7024744" cy="154014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56186"/>
                <a:gridCol w="1756186"/>
                <a:gridCol w="1756186"/>
                <a:gridCol w="1756186"/>
              </a:tblGrid>
              <a:tr h="256691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Nadpis</a:t>
                      </a:r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Nadpis</a:t>
                      </a:r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Nadpis</a:t>
                      </a:r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Nadpis</a:t>
                      </a:r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5669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66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669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669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669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1043492" y="1710268"/>
            <a:ext cx="7024742" cy="2159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23947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ělovac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1" cap="none" baseline="0"/>
            </a:lvl1pPr>
          </a:lstStyle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Vložte podtitul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 stra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1042416" y="1676401"/>
            <a:ext cx="3419856" cy="4130040"/>
          </a:xfrm>
        </p:spPr>
        <p:txBody>
          <a:bodyPr/>
          <a:lstStyle/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645152" y="1676401"/>
            <a:ext cx="3419856" cy="4130038"/>
          </a:xfrm>
        </p:spPr>
        <p:txBody>
          <a:bodyPr/>
          <a:lstStyle/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znam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12111" y="1557865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Podnadpis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41721" y="2197628"/>
            <a:ext cx="3419856" cy="36128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11837" y="1557866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Podnadpis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152" y="2197628"/>
            <a:ext cx="3419856" cy="3612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na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6463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1667933"/>
            <a:ext cx="7024742" cy="4164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67" name="Rectangle 66"/>
          <p:cNvSpPr/>
          <p:nvPr userDrawn="1"/>
        </p:nvSpPr>
        <p:spPr>
          <a:xfrm>
            <a:off x="4638400" y="-21511"/>
            <a:ext cx="3505200" cy="623939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ooter Placeholder 4"/>
          <p:cNvSpPr txBox="1">
            <a:spLocks/>
          </p:cNvSpPr>
          <p:nvPr userDrawn="1"/>
        </p:nvSpPr>
        <p:spPr>
          <a:xfrm>
            <a:off x="5184648" y="6512560"/>
            <a:ext cx="3502152" cy="365125"/>
          </a:xfrm>
          <a:prstGeom prst="rect">
            <a:avLst/>
          </a:prstGeom>
        </p:spPr>
        <p:txBody>
          <a:bodyPr vert="horz" lIns="0" tIns="4680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293D13-E9CA-4246-A132-52C68D2364EA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3997" r:id="rId3"/>
    <p:sldLayoutId id="2147483998" r:id="rId4"/>
    <p:sldLayoutId id="2147484010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11" r:id="rId11"/>
    <p:sldLayoutId id="2147484012" r:id="rId12"/>
    <p:sldLayoutId id="2147484014" r:id="rId13"/>
    <p:sldLayoutId id="2147484004" r:id="rId14"/>
    <p:sldLayoutId id="2147484005" r:id="rId15"/>
    <p:sldLayoutId id="2147484006" r:id="rId16"/>
    <p:sldLayoutId id="2147484007" r:id="rId17"/>
    <p:sldLayoutId id="2147484013" r:id="rId18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jpeg"/><Relationship Id="rId3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jpeg"/><Relationship Id="rId3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5" Type="http://schemas.openxmlformats.org/officeDocument/2006/relationships/oleObject" Target="../embeddings/oleObject2.bin"/><Relationship Id="rId6" Type="http://schemas.openxmlformats.org/officeDocument/2006/relationships/image" Target="../media/image4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jpeg"/><Relationship Id="rId3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8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Relationship Id="rId3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Elektrické stroje a přístroje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6917" y="5076022"/>
            <a:ext cx="3309803" cy="929263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Asynchronní elektromotory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„Najdi si cestu k technice“</a:t>
            </a:r>
            <a:br>
              <a:rPr lang="cs-CZ" dirty="0"/>
            </a:br>
            <a:r>
              <a:rPr lang="cs-CZ" dirty="0" err="1"/>
              <a:t>reg</a:t>
            </a:r>
            <a:r>
              <a:rPr lang="cs-CZ" dirty="0"/>
              <a:t>. č. CZ.1.07/1.1.16/01.0006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59032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P104086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0" r="6781"/>
          <a:stretch/>
        </p:blipFill>
        <p:spPr>
          <a:xfrm>
            <a:off x="4378960" y="3099554"/>
            <a:ext cx="3841674" cy="3207471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/>
              <a:t>Navíjení cívek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7470219" cy="3006800"/>
          </a:xfrm>
        </p:spPr>
        <p:txBody>
          <a:bodyPr>
            <a:noAutofit/>
          </a:bodyPr>
          <a:lstStyle/>
          <a:p>
            <a:r>
              <a:rPr lang="cs-CZ" altLang="cs-CZ" sz="1800" dirty="0" smtClean="0"/>
              <a:t>Po </a:t>
            </a:r>
            <a:r>
              <a:rPr lang="cs-CZ" altLang="cs-CZ" sz="1800" dirty="0"/>
              <a:t>vyměření cívek upnu šablonu na navíječku.</a:t>
            </a:r>
          </a:p>
          <a:p>
            <a:r>
              <a:rPr lang="cs-CZ" altLang="cs-CZ" sz="1800" dirty="0"/>
              <a:t>Dvě plechové šablony upnu na trn navíječky s podložkou uprostřed.</a:t>
            </a:r>
          </a:p>
          <a:p>
            <a:r>
              <a:rPr lang="cs-CZ" altLang="cs-CZ" sz="1800" dirty="0"/>
              <a:t>Šablona s označenými otvory je nasunuta na trn jako druhá, označené otvory jsou viditelné</a:t>
            </a:r>
            <a:r>
              <a:rPr lang="cs-CZ" altLang="cs-CZ" sz="1800" dirty="0" smtClean="0"/>
              <a:t>.</a:t>
            </a:r>
            <a:endParaRPr lang="cs-CZ" altLang="cs-CZ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43491" y="2926640"/>
            <a:ext cx="3020509" cy="3585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800" dirty="0" smtClean="0"/>
              <a:t>Do označených otvorů nasunu kolíky, na které budu navíjet.</a:t>
            </a:r>
          </a:p>
          <a:p>
            <a:r>
              <a:rPr lang="cs-CZ" altLang="cs-CZ" sz="1800" dirty="0" smtClean="0"/>
              <a:t>Při navíjení dvou a </a:t>
            </a:r>
            <a:r>
              <a:rPr lang="cs-CZ" altLang="cs-CZ" sz="1800" dirty="0" err="1" smtClean="0"/>
              <a:t>trojcívek</a:t>
            </a:r>
            <a:r>
              <a:rPr lang="cs-CZ" altLang="cs-CZ" sz="1800" dirty="0" smtClean="0"/>
              <a:t>, začínám navíjet vždy od nejmenší cívky.</a:t>
            </a:r>
          </a:p>
          <a:p>
            <a:r>
              <a:rPr lang="cs-CZ" altLang="cs-CZ" sz="1800" dirty="0" smtClean="0"/>
              <a:t>Před vlastním navíjením vynuluji počítadlo.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35906012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P104087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r="11120"/>
          <a:stretch/>
        </p:blipFill>
        <p:spPr>
          <a:xfrm>
            <a:off x="4053840" y="2814320"/>
            <a:ext cx="4238351" cy="3471537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/>
              <a:t>Navíjení cívek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66800"/>
            <a:ext cx="7106459" cy="2021280"/>
          </a:xfrm>
        </p:spPr>
        <p:txBody>
          <a:bodyPr>
            <a:noAutofit/>
          </a:bodyPr>
          <a:lstStyle/>
          <a:p>
            <a:r>
              <a:rPr lang="cs-CZ" altLang="cs-CZ" sz="1800" dirty="0" smtClean="0"/>
              <a:t>Založím </a:t>
            </a:r>
            <a:r>
              <a:rPr lang="cs-CZ" altLang="cs-CZ" sz="1800" dirty="0"/>
              <a:t>začátek první cívky do čela blíže ke kolu navíječky.</a:t>
            </a:r>
          </a:p>
          <a:p>
            <a:r>
              <a:rPr lang="cs-CZ" altLang="cs-CZ" sz="1800" dirty="0"/>
              <a:t>Cívku s vodičem mám postavenou na zemi přímo pod šablonou.</a:t>
            </a:r>
          </a:p>
          <a:p>
            <a:r>
              <a:rPr lang="cs-CZ" altLang="cs-CZ" sz="1800" dirty="0"/>
              <a:t>Vodič odvíjím přes čelo </a:t>
            </a:r>
            <a:r>
              <a:rPr lang="cs-CZ" altLang="cs-CZ" sz="1800" dirty="0" smtClean="0"/>
              <a:t>cívky.</a:t>
            </a:r>
            <a:endParaRPr lang="cs-CZ" altLang="cs-CZ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43493" y="2642160"/>
            <a:ext cx="2868107" cy="2966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800" dirty="0" smtClean="0"/>
              <a:t>Cívky navíjím přes parafín, jednotlivé cívky svazuji na obou čelech vázacími dráty.</a:t>
            </a:r>
          </a:p>
          <a:p>
            <a:r>
              <a:rPr lang="cs-CZ" altLang="cs-CZ" sz="1800" dirty="0" smtClean="0"/>
              <a:t>Počet navinutých závitů sleduji na počítadle.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429025225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4087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" r="14197"/>
          <a:stretch/>
        </p:blipFill>
        <p:spPr>
          <a:xfrm>
            <a:off x="5464734" y="1763976"/>
            <a:ext cx="2603500" cy="2185988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6" descr="P104087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9" r="11294"/>
          <a:stretch/>
        </p:blipFill>
        <p:spPr>
          <a:xfrm>
            <a:off x="5464734" y="4102364"/>
            <a:ext cx="2603500" cy="2187575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/>
              <a:t>Navíjení cívek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66800"/>
            <a:ext cx="3604308" cy="4337760"/>
          </a:xfrm>
        </p:spPr>
        <p:txBody>
          <a:bodyPr>
            <a:noAutofit/>
          </a:bodyPr>
          <a:lstStyle/>
          <a:p>
            <a:r>
              <a:rPr lang="cs-CZ" altLang="cs-CZ" sz="1800" dirty="0" smtClean="0"/>
              <a:t>Po </a:t>
            </a:r>
            <a:r>
              <a:rPr lang="cs-CZ" altLang="cs-CZ" sz="1800" dirty="0"/>
              <a:t>navinutí celé cívky sundám šablonu z navíječky.</a:t>
            </a:r>
          </a:p>
          <a:p>
            <a:r>
              <a:rPr lang="cs-CZ" altLang="cs-CZ" sz="1800" dirty="0"/>
              <a:t>Pokud nemám jednotlivé cívky svázány, postupuji </a:t>
            </a:r>
            <a:r>
              <a:rPr lang="cs-CZ" altLang="cs-CZ" sz="1800" dirty="0" smtClean="0"/>
              <a:t>s velkou </a:t>
            </a:r>
            <a:r>
              <a:rPr lang="cs-CZ" altLang="cs-CZ" sz="1800" dirty="0"/>
              <a:t>opatrností.</a:t>
            </a:r>
          </a:p>
          <a:p>
            <a:r>
              <a:rPr lang="cs-CZ" altLang="cs-CZ" sz="1800" dirty="0"/>
              <a:t>Sundám opatrně zadní čelo šablony a jednotlivé cívky svážu.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38618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10408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9575" y="2578100"/>
            <a:ext cx="5436447" cy="3609340"/>
          </a:xfrm>
          <a:prstGeom prst="rect">
            <a:avLst/>
          </a:prstGeom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/>
              <a:t>Navíjení cívek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6872209" cy="911300"/>
          </a:xfrm>
        </p:spPr>
        <p:txBody>
          <a:bodyPr>
            <a:noAutofit/>
          </a:bodyPr>
          <a:lstStyle/>
          <a:p>
            <a:r>
              <a:rPr lang="cs-CZ" altLang="cs-CZ" sz="1800" dirty="0" smtClean="0"/>
              <a:t>Hned </a:t>
            </a:r>
            <a:r>
              <a:rPr lang="cs-CZ" altLang="cs-CZ" sz="1800" dirty="0"/>
              <a:t>první navinutou cívku vložím do statoru </a:t>
            </a:r>
            <a:r>
              <a:rPr lang="cs-CZ" altLang="cs-CZ" sz="1800" dirty="0" smtClean="0"/>
              <a:t/>
            </a:r>
            <a:br>
              <a:rPr lang="cs-CZ" altLang="cs-CZ" sz="1800" dirty="0" smtClean="0"/>
            </a:br>
            <a:r>
              <a:rPr lang="cs-CZ" altLang="cs-CZ" sz="1800" dirty="0" smtClean="0"/>
              <a:t>a </a:t>
            </a:r>
            <a:r>
              <a:rPr lang="cs-CZ" altLang="cs-CZ" sz="1800" dirty="0"/>
              <a:t>tím prakticky ověřím správnost vyměření.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88543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P1040879"/>
          <p:cNvPicPr>
            <a:picLocks noChangeAspect="1" noChangeArrowheads="1"/>
          </p:cNvPicPr>
          <p:nvPr/>
        </p:nvPicPr>
        <p:blipFill rotWithShape="1">
          <a:blip r:embed="rId2" cstate="print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/>
          <a:stretch/>
        </p:blipFill>
        <p:spPr>
          <a:xfrm>
            <a:off x="1931044" y="2565400"/>
            <a:ext cx="5433509" cy="3607389"/>
          </a:xfrm>
          <a:prstGeom prst="rect">
            <a:avLst/>
          </a:prstGeom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/>
              <a:t>Vkládání cívek do statoru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6601909" cy="1139900"/>
          </a:xfrm>
        </p:spPr>
        <p:txBody>
          <a:bodyPr>
            <a:noAutofit/>
          </a:bodyPr>
          <a:lstStyle/>
          <a:p>
            <a:r>
              <a:rPr lang="cs-CZ" altLang="cs-CZ" sz="1800" dirty="0" smtClean="0"/>
              <a:t>Před </a:t>
            </a:r>
            <a:r>
              <a:rPr lang="cs-CZ" altLang="cs-CZ" sz="1800" dirty="0"/>
              <a:t>vlastním vkládáním cívku vytvaruji.</a:t>
            </a:r>
          </a:p>
          <a:p>
            <a:r>
              <a:rPr lang="cs-CZ" altLang="cs-CZ" sz="1800" dirty="0"/>
              <a:t>Prohnu čela cívky do oblouku, nedělám ostré ohyby.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76935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/>
              <a:t>Vkládání cívek do statoru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</a:t>
            </a:r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" r="641"/>
          <a:stretch/>
        </p:blipFill>
        <p:spPr>
          <a:xfrm>
            <a:off x="1434807" y="1779829"/>
            <a:ext cx="6425983" cy="4303472"/>
          </a:xfrm>
          <a:prstGeom prst="rect">
            <a:avLst/>
          </a:prstGeom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087062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1040881"/>
          <p:cNvPicPr>
            <a:picLocks noChangeAspect="1" noChangeArrowheads="1"/>
          </p:cNvPicPr>
          <p:nvPr/>
        </p:nvPicPr>
        <p:blipFill>
          <a:blip r:embed="rId2" cstate="print"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3039" y="1804920"/>
            <a:ext cx="3292475" cy="2185988"/>
          </a:xfrm>
          <a:prstGeom prst="rect">
            <a:avLst/>
          </a:prstGeom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7" descr="P1040885"/>
          <p:cNvPicPr>
            <a:picLocks noChangeAspect="1" noChangeArrowheads="1"/>
          </p:cNvPicPr>
          <p:nvPr/>
        </p:nvPicPr>
        <p:blipFill>
          <a:blip r:embed="rId3" cstate="print">
            <a:lum bright="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1451" y="4143308"/>
            <a:ext cx="3294063" cy="2187575"/>
          </a:xfrm>
          <a:prstGeom prst="rect">
            <a:avLst/>
          </a:prstGeom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/>
              <a:t>Vkládání cívek do statoru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66800"/>
            <a:ext cx="3604308" cy="4337760"/>
          </a:xfrm>
        </p:spPr>
        <p:txBody>
          <a:bodyPr>
            <a:noAutofit/>
          </a:bodyPr>
          <a:lstStyle/>
          <a:p>
            <a:r>
              <a:rPr lang="cs-CZ" altLang="cs-CZ" sz="1800" dirty="0" smtClean="0"/>
              <a:t>Z </a:t>
            </a:r>
            <a:r>
              <a:rPr lang="cs-CZ" altLang="cs-CZ" sz="1800" dirty="0"/>
              <a:t>tenké lepenky vytvořím „</a:t>
            </a:r>
            <a:r>
              <a:rPr lang="cs-CZ" altLang="cs-CZ" sz="1800" dirty="0" err="1"/>
              <a:t>trychtíř</a:t>
            </a:r>
            <a:r>
              <a:rPr lang="cs-CZ" altLang="cs-CZ" sz="1800" dirty="0"/>
              <a:t>“ přes který cívku za pomocí přípravku z </a:t>
            </a:r>
            <a:r>
              <a:rPr lang="cs-CZ" altLang="cs-CZ" sz="1800" dirty="0" err="1"/>
              <a:t>pertinaxu</a:t>
            </a:r>
            <a:r>
              <a:rPr lang="cs-CZ" altLang="cs-CZ" sz="1800" dirty="0"/>
              <a:t> nebo dřeva vkládám </a:t>
            </a:r>
            <a:r>
              <a:rPr lang="cs-CZ" altLang="cs-CZ" sz="1800" dirty="0" smtClean="0"/>
              <a:t>do drážek</a:t>
            </a:r>
            <a:r>
              <a:rPr lang="cs-CZ" altLang="cs-CZ" sz="1800" dirty="0"/>
              <a:t>.</a:t>
            </a:r>
          </a:p>
          <a:p>
            <a:r>
              <a:rPr lang="cs-CZ" altLang="cs-CZ" sz="1800" dirty="0"/>
              <a:t>U dvou a </a:t>
            </a:r>
            <a:r>
              <a:rPr lang="cs-CZ" altLang="cs-CZ" sz="1800" dirty="0" err="1"/>
              <a:t>trojcívek</a:t>
            </a:r>
            <a:r>
              <a:rPr lang="cs-CZ" altLang="cs-CZ" sz="1800" dirty="0"/>
              <a:t> začínám od nejmenší cívky.</a:t>
            </a:r>
          </a:p>
          <a:p>
            <a:r>
              <a:rPr lang="cs-CZ" altLang="cs-CZ" sz="1800" dirty="0"/>
              <a:t>Založím jednu stranu, potom napočítám krok a zakládám druhou stranu cívky.</a:t>
            </a:r>
          </a:p>
          <a:p>
            <a:r>
              <a:rPr lang="cs-CZ" altLang="cs-CZ" sz="1800" dirty="0"/>
              <a:t>Opět začínám od </a:t>
            </a:r>
            <a:r>
              <a:rPr lang="cs-CZ" altLang="cs-CZ" sz="1800" dirty="0" smtClean="0"/>
              <a:t>nejmenší cívky</a:t>
            </a:r>
            <a:r>
              <a:rPr lang="cs-CZ" altLang="cs-CZ" sz="1800" dirty="0"/>
              <a:t>.</a:t>
            </a:r>
          </a:p>
          <a:p>
            <a:r>
              <a:rPr lang="cs-CZ" altLang="cs-CZ" sz="1800" dirty="0"/>
              <a:t>Každou vloženou cívku </a:t>
            </a:r>
            <a:r>
              <a:rPr lang="cs-CZ" altLang="cs-CZ" sz="1800" dirty="0" smtClean="0"/>
              <a:t>uzavřu uzávěrem</a:t>
            </a:r>
            <a:r>
              <a:rPr lang="cs-CZ" altLang="cs-CZ" sz="1800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25723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1040897"/>
          <p:cNvPicPr>
            <a:picLocks noChangeAspect="1" noChangeArrowheads="1"/>
          </p:cNvPicPr>
          <p:nvPr/>
        </p:nvPicPr>
        <p:blipFill>
          <a:blip r:embed="rId2" cstate="print">
            <a:lum bright="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0931" y="1777390"/>
            <a:ext cx="2991111" cy="1985902"/>
          </a:xfrm>
          <a:prstGeom prst="rect">
            <a:avLst/>
          </a:prstGeom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P104089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28049" y="4014832"/>
            <a:ext cx="2943519" cy="2284436"/>
          </a:xfrm>
          <a:prstGeom prst="rect">
            <a:avLst/>
          </a:prstGeom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/>
              <a:t>Vkládání cívek do statoru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3782509" cy="4337760"/>
          </a:xfrm>
        </p:spPr>
        <p:txBody>
          <a:bodyPr>
            <a:noAutofit/>
          </a:bodyPr>
          <a:lstStyle/>
          <a:p>
            <a:r>
              <a:rPr lang="cs-CZ" altLang="cs-CZ" sz="1800" dirty="0" smtClean="0"/>
              <a:t>Při </a:t>
            </a:r>
            <a:r>
              <a:rPr lang="cs-CZ" altLang="cs-CZ" sz="1800" dirty="0"/>
              <a:t>vkládání cívek soustředného vinutí zakládám hned druhou stranu cívky.</a:t>
            </a:r>
          </a:p>
          <a:p>
            <a:r>
              <a:rPr lang="cs-CZ" altLang="cs-CZ" sz="1800" dirty="0"/>
              <a:t>Další cívku zakládám vedle </a:t>
            </a:r>
            <a:r>
              <a:rPr lang="cs-CZ" altLang="cs-CZ" sz="1800" dirty="0" smtClean="0"/>
              <a:t>a</a:t>
            </a:r>
            <a:r>
              <a:rPr lang="cs-CZ" altLang="cs-CZ" sz="1800" dirty="0"/>
              <a:t> </a:t>
            </a:r>
            <a:r>
              <a:rPr lang="cs-CZ" altLang="cs-CZ" sz="1800" dirty="0" smtClean="0"/>
              <a:t>tvořím </a:t>
            </a:r>
            <a:r>
              <a:rPr lang="cs-CZ" altLang="cs-CZ" sz="1800" dirty="0"/>
              <a:t>první vrstvu vinutí.</a:t>
            </a:r>
          </a:p>
          <a:p>
            <a:r>
              <a:rPr lang="cs-CZ" altLang="cs-CZ" sz="1800" dirty="0"/>
              <a:t>Druhou vrstvu zakládám do mezer </a:t>
            </a:r>
            <a:r>
              <a:rPr lang="cs-CZ" altLang="cs-CZ" sz="1800" dirty="0" smtClean="0"/>
              <a:t>a</a:t>
            </a:r>
            <a:r>
              <a:rPr lang="cs-CZ" altLang="cs-CZ" sz="1800" dirty="0"/>
              <a:t> </a:t>
            </a:r>
            <a:r>
              <a:rPr lang="cs-CZ" altLang="cs-CZ" sz="1800" dirty="0" smtClean="0"/>
              <a:t>cívky </a:t>
            </a:r>
            <a:r>
              <a:rPr lang="cs-CZ" altLang="cs-CZ" sz="1800" dirty="0"/>
              <a:t>ukládám na </a:t>
            </a:r>
            <a:r>
              <a:rPr lang="cs-CZ" altLang="cs-CZ" sz="1800" dirty="0" smtClean="0"/>
              <a:t>cívky první </a:t>
            </a:r>
            <a:r>
              <a:rPr lang="cs-CZ" altLang="cs-CZ" sz="1800" dirty="0"/>
              <a:t>vrstvy.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5908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8866" y="1777624"/>
            <a:ext cx="2914650" cy="2185988"/>
          </a:xfrm>
          <a:prstGeom prst="rect">
            <a:avLst/>
          </a:prstGeom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8" descr="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7279" y="4166812"/>
            <a:ext cx="2916237" cy="2187575"/>
          </a:xfrm>
          <a:prstGeom prst="rect">
            <a:avLst/>
          </a:prstGeom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/>
              <a:t>Vkládání cívek do statoru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45078" y="1666800"/>
            <a:ext cx="4409174" cy="4337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700" dirty="0" smtClean="0"/>
              <a:t>U překládaného vinutí zakládám druhou stranu cívek až po překlenutí kroku vinutí. Např. při kroku </a:t>
            </a:r>
            <a:r>
              <a:rPr lang="cs-CZ" altLang="cs-CZ" sz="1700" dirty="0" err="1" smtClean="0"/>
              <a:t>y</a:t>
            </a:r>
            <a:r>
              <a:rPr lang="cs-CZ" altLang="cs-CZ" sz="1700" dirty="0" smtClean="0"/>
              <a:t> = 1–6 zakládám druhou stranu až u třetí vložené cívky. Druhé strany prvních dvou cívek zakládám až jako poslední a tím uzavřu věnec.</a:t>
            </a:r>
          </a:p>
          <a:p>
            <a:r>
              <a:rPr lang="cs-CZ" altLang="cs-CZ" sz="1700" dirty="0" smtClean="0"/>
              <a:t>Další cívku zakládám u jednovrstvého vinutí přes jednu drážku. Druhou stranu zakládám do vynechaných mezer.</a:t>
            </a:r>
          </a:p>
          <a:p>
            <a:r>
              <a:rPr lang="cs-CZ" altLang="cs-CZ" sz="1700" dirty="0" smtClean="0"/>
              <a:t>U dvouvrstvého vinutí zakládám další cívku hned do sousední drážky. Druhou stranu zakládám nahoru a tvoří druhou vrstvu. </a:t>
            </a:r>
          </a:p>
          <a:p>
            <a:r>
              <a:rPr lang="cs-CZ" altLang="cs-CZ" sz="1700" dirty="0" smtClean="0"/>
              <a:t>Pokud je překládané vinutí správně založeno, nepoznám, kde se začalo zakládat.</a:t>
            </a:r>
            <a:endParaRPr lang="cs-CZ" altLang="cs-CZ" sz="1700" dirty="0"/>
          </a:p>
        </p:txBody>
      </p:sp>
    </p:spTree>
    <p:extLst>
      <p:ext uri="{BB962C8B-B14F-4D97-AF65-F5344CB8AC3E}">
        <p14:creationId xmlns:p14="http://schemas.microsoft.com/office/powerpoint/2010/main" val="100073584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10409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80468" y="3089778"/>
            <a:ext cx="4887766" cy="3237396"/>
          </a:xfrm>
          <a:prstGeom prst="rect">
            <a:avLst/>
          </a:prstGeom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/>
              <a:t>Vkládání cívek do statoru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6413949" cy="1453458"/>
          </a:xfrm>
        </p:spPr>
        <p:txBody>
          <a:bodyPr>
            <a:noAutofit/>
          </a:bodyPr>
          <a:lstStyle/>
          <a:p>
            <a:r>
              <a:rPr lang="cs-CZ" altLang="cs-CZ" sz="1800" dirty="0" smtClean="0"/>
              <a:t>Po </a:t>
            </a:r>
            <a:r>
              <a:rPr lang="cs-CZ" altLang="cs-CZ" sz="1800" dirty="0"/>
              <a:t>vložení všech cívek věnce vytvaruji tak, aby nezasahovaly do prostoru pro rotor.</a:t>
            </a:r>
          </a:p>
          <a:p>
            <a:r>
              <a:rPr lang="cs-CZ" altLang="cs-CZ" sz="1800" dirty="0" smtClean="0"/>
              <a:t>Bezpečnost </a:t>
            </a:r>
            <a:r>
              <a:rPr lang="cs-CZ" altLang="cs-CZ" sz="1800" dirty="0"/>
              <a:t>práce: cívky vkládáme volnými konci od sebe – nebezpečí poškození očí.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38656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4084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9" r="14246"/>
          <a:stretch/>
        </p:blipFill>
        <p:spPr>
          <a:xfrm>
            <a:off x="4583303" y="3124201"/>
            <a:ext cx="3566648" cy="3098800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1089003"/>
          </a:xfrm>
        </p:spPr>
        <p:txBody>
          <a:bodyPr>
            <a:normAutofit fontScale="90000"/>
          </a:bodyPr>
          <a:lstStyle/>
          <a:p>
            <a:r>
              <a:rPr lang="cs-CZ" sz="3200" dirty="0"/>
              <a:t>Navíjení asynchronního elektromotoru v</a:t>
            </a:r>
            <a:r>
              <a:rPr lang="cs-CZ" altLang="cs-CZ" sz="3200" dirty="0"/>
              <a:t>yhotovení drážkové izolace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80000"/>
            <a:ext cx="6614608" cy="1093400"/>
          </a:xfrm>
        </p:spPr>
        <p:txBody>
          <a:bodyPr>
            <a:noAutofit/>
          </a:bodyPr>
          <a:lstStyle/>
          <a:p>
            <a:r>
              <a:rPr lang="cs-CZ" altLang="cs-CZ" sz="1800" dirty="0" smtClean="0"/>
              <a:t>Dříve </a:t>
            </a:r>
            <a:r>
              <a:rPr lang="cs-CZ" altLang="cs-CZ" sz="1800" dirty="0"/>
              <a:t>než přistoupíme </a:t>
            </a:r>
            <a:r>
              <a:rPr lang="cs-CZ" altLang="cs-CZ" sz="1800" dirty="0" smtClean="0"/>
              <a:t>k výrobě </a:t>
            </a:r>
            <a:r>
              <a:rPr lang="cs-CZ" altLang="cs-CZ" sz="1800" dirty="0"/>
              <a:t>drážkové izolace, vyčistíme </a:t>
            </a:r>
            <a:r>
              <a:rPr lang="cs-CZ" altLang="cs-CZ" sz="1800" dirty="0" smtClean="0"/>
              <a:t>a srovnáme </a:t>
            </a:r>
            <a:r>
              <a:rPr lang="cs-CZ" altLang="cs-CZ" sz="1800" dirty="0"/>
              <a:t>drážky statoru, pokud při demontáži vinutí došlo k jejich roztažení nebo deformaci</a:t>
            </a:r>
            <a:r>
              <a:rPr lang="cs-CZ" altLang="cs-CZ" sz="1800" dirty="0" smtClean="0"/>
              <a:t>.</a:t>
            </a:r>
            <a:endParaRPr lang="cs-CZ" altLang="cs-CZ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</a:t>
            </a:r>
            <a:r>
              <a:rPr lang="cs-CZ" altLang="cs-CZ" dirty="0" smtClean="0"/>
              <a:t> </a:t>
            </a:r>
            <a:endParaRPr lang="cs-CZ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59932" y="2777067"/>
            <a:ext cx="4081334" cy="248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43492" y="2843600"/>
            <a:ext cx="3316440" cy="33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800" dirty="0" smtClean="0"/>
              <a:t>Drážky rovnáme klínem, střídavě ho zarážíme do sousedních drážek vedle roztažené, nebo deformované drážky.</a:t>
            </a:r>
          </a:p>
          <a:p>
            <a:r>
              <a:rPr lang="cs-CZ" altLang="cs-CZ" sz="1800" dirty="0" smtClean="0"/>
              <a:t>Po vyrovnání statoru musí být všechny mezery v horní části drážek stejné.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1420201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104090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" r="3228"/>
          <a:stretch/>
        </p:blipFill>
        <p:spPr>
          <a:xfrm>
            <a:off x="4408621" y="2761286"/>
            <a:ext cx="4014020" cy="3501321"/>
          </a:xfrm>
          <a:prstGeom prst="rect">
            <a:avLst/>
          </a:prstGeom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1152503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Zapojování cívek </a:t>
            </a:r>
            <a:r>
              <a:rPr lang="cs-CZ" altLang="cs-CZ" sz="3200" dirty="0" smtClean="0"/>
              <a:t/>
            </a:r>
            <a:br>
              <a:rPr lang="cs-CZ" altLang="cs-CZ" sz="3200" dirty="0" smtClean="0"/>
            </a:br>
            <a:r>
              <a:rPr lang="cs-CZ" altLang="cs-CZ" sz="3200" dirty="0" smtClean="0"/>
              <a:t>asynchronního </a:t>
            </a:r>
            <a:r>
              <a:rPr lang="cs-CZ" altLang="cs-CZ" sz="3200" dirty="0"/>
              <a:t>elektromotoru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980000"/>
            <a:ext cx="5077909" cy="1254519"/>
          </a:xfrm>
        </p:spPr>
        <p:txBody>
          <a:bodyPr>
            <a:noAutofit/>
          </a:bodyPr>
          <a:lstStyle/>
          <a:p>
            <a:r>
              <a:rPr lang="cs-CZ" altLang="cs-CZ" sz="1800" dirty="0" smtClean="0"/>
              <a:t>Po </a:t>
            </a:r>
            <a:r>
              <a:rPr lang="cs-CZ" altLang="cs-CZ" sz="1800" dirty="0"/>
              <a:t>zabandážování zadní strany stator otočíme a na straně konců provedeme prokladovou izolaci</a:t>
            </a:r>
            <a:r>
              <a:rPr lang="cs-CZ" altLang="cs-CZ" sz="1800" dirty="0" smtClean="0"/>
              <a:t>.</a:t>
            </a:r>
            <a:endParaRPr lang="cs-CZ" altLang="cs-CZ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</a:t>
            </a:r>
            <a:r>
              <a:rPr lang="cs-CZ" altLang="cs-CZ" dirty="0"/>
              <a:t> 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43491" y="2852726"/>
            <a:ext cx="3071309" cy="3283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800" dirty="0" smtClean="0"/>
              <a:t>Odstraníme vázací dráty cívek a vytáhneme začátky a konce cívek, aby bylo patrno, do které drážky vstupují.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251533292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5201920" y="2133600"/>
            <a:ext cx="3085864" cy="3083670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90500" dist="381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5" descr="sejmout000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5869" r="4991" b="6022"/>
          <a:stretch/>
        </p:blipFill>
        <p:spPr>
          <a:xfrm>
            <a:off x="5309000" y="2225040"/>
            <a:ext cx="2902138" cy="2935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1287654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Zapojování cívek </a:t>
            </a:r>
            <a:r>
              <a:rPr lang="cs-CZ" altLang="cs-CZ" sz="3200" dirty="0" smtClean="0"/>
              <a:t/>
            </a:r>
            <a:br>
              <a:rPr lang="cs-CZ" altLang="cs-CZ" sz="3200" dirty="0" smtClean="0"/>
            </a:br>
            <a:r>
              <a:rPr lang="cs-CZ" altLang="cs-CZ" sz="3200" dirty="0" smtClean="0"/>
              <a:t>asynchronního </a:t>
            </a:r>
            <a:r>
              <a:rPr lang="cs-CZ" altLang="cs-CZ" sz="3200" dirty="0"/>
              <a:t>elektromotoru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980000"/>
            <a:ext cx="4158429" cy="4370000"/>
          </a:xfrm>
        </p:spPr>
        <p:txBody>
          <a:bodyPr>
            <a:noAutofit/>
          </a:bodyPr>
          <a:lstStyle/>
          <a:p>
            <a:r>
              <a:rPr lang="cs-CZ" altLang="cs-CZ" sz="1800" dirty="0" smtClean="0"/>
              <a:t>Podle </a:t>
            </a:r>
            <a:r>
              <a:rPr lang="cs-CZ" altLang="cs-CZ" sz="1800" dirty="0"/>
              <a:t>příslušného schéma provedeme zapojení cívek, nejdříve pouze smotáním konců.</a:t>
            </a:r>
          </a:p>
          <a:p>
            <a:r>
              <a:rPr lang="cs-CZ" altLang="cs-CZ" sz="1800" dirty="0"/>
              <a:t>Pokud zapojení odpovídá, vytvoříme vlastní spojky. </a:t>
            </a:r>
            <a:r>
              <a:rPr lang="cs-CZ" altLang="cs-CZ" sz="1800" dirty="0" smtClean="0"/>
              <a:t>V opačném </a:t>
            </a:r>
            <a:r>
              <a:rPr lang="cs-CZ" altLang="cs-CZ" sz="1800" dirty="0"/>
              <a:t>případě konce rozmotáme a zapojení opakujeme.</a:t>
            </a:r>
          </a:p>
          <a:p>
            <a:r>
              <a:rPr lang="cs-CZ" altLang="cs-CZ" sz="1800" dirty="0"/>
              <a:t>Vlastní spojku provedeme následujícím způsobem:</a:t>
            </a:r>
          </a:p>
          <a:p>
            <a:pPr>
              <a:buSzPct val="100000"/>
              <a:buFont typeface="Arial"/>
              <a:buChar char="•"/>
            </a:pPr>
            <a:r>
              <a:rPr lang="cs-CZ" altLang="cs-CZ" sz="1800" dirty="0"/>
              <a:t>Na obě strany spojky navlečeme izolační trubičku o málo silnější než je průměr vodiče</a:t>
            </a:r>
            <a:r>
              <a:rPr lang="cs-CZ" altLang="cs-CZ" sz="1800" dirty="0" smtClean="0"/>
              <a:t>.</a:t>
            </a:r>
            <a:endParaRPr lang="cs-CZ" altLang="cs-CZ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</a:t>
            </a:r>
            <a:r>
              <a:rPr lang="cs-CZ" altLang="cs-CZ" dirty="0"/>
              <a:t> 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43491" y="5495360"/>
            <a:ext cx="4412429" cy="976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Font typeface="Arial"/>
              <a:buChar char="•"/>
            </a:pPr>
            <a:r>
              <a:rPr lang="cs-CZ" altLang="cs-CZ" sz="1800" dirty="0" smtClean="0"/>
              <a:t>Na jednu stranu spojky navlékneme trubičku silnější pro přetažení spojky.  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257719009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build="p"/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01266" y="2065021"/>
            <a:ext cx="2990234" cy="424641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90500" dist="381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687666"/>
              </p:ext>
            </p:extLst>
          </p:nvPr>
        </p:nvGraphicFramePr>
        <p:xfrm>
          <a:off x="5252067" y="2128521"/>
          <a:ext cx="2943373" cy="420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Dokument" r:id="rId3" imgW="5174590" imgH="7392314" progId="Word.Document.8">
                  <p:embed/>
                </p:oleObj>
              </mc:Choice>
              <mc:Fallback>
                <p:oleObj name="Dokument" r:id="rId3" imgW="5174590" imgH="739231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2067" y="2128521"/>
                        <a:ext cx="2943373" cy="4204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1114403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Zapojování cívek </a:t>
            </a:r>
            <a:r>
              <a:rPr lang="cs-CZ" altLang="cs-CZ" sz="3200" dirty="0" smtClean="0"/>
              <a:t/>
            </a:r>
            <a:br>
              <a:rPr lang="cs-CZ" altLang="cs-CZ" sz="3200" dirty="0" smtClean="0"/>
            </a:br>
            <a:r>
              <a:rPr lang="cs-CZ" altLang="cs-CZ" sz="3200" dirty="0" smtClean="0"/>
              <a:t>asynchronního </a:t>
            </a:r>
            <a:r>
              <a:rPr lang="cs-CZ" altLang="cs-CZ" sz="3200" dirty="0"/>
              <a:t>elektromotoru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980000"/>
            <a:ext cx="3996703" cy="4337760"/>
          </a:xfrm>
        </p:spPr>
        <p:txBody>
          <a:bodyPr>
            <a:noAutofit/>
          </a:bodyPr>
          <a:lstStyle/>
          <a:p>
            <a:r>
              <a:rPr lang="cs-CZ" altLang="cs-CZ" sz="1800" dirty="0" smtClean="0"/>
              <a:t>Očistíme </a:t>
            </a:r>
            <a:r>
              <a:rPr lang="cs-CZ" altLang="cs-CZ" sz="1800" dirty="0"/>
              <a:t>konce od laku – nožem nebo nůžkami a konce stočíme.</a:t>
            </a:r>
          </a:p>
          <a:p>
            <a:r>
              <a:rPr lang="cs-CZ" altLang="cs-CZ" sz="1800" dirty="0"/>
              <a:t>Spojka by měla být stočená </a:t>
            </a:r>
            <a:r>
              <a:rPr lang="cs-CZ" altLang="cs-CZ" sz="1800" dirty="0" smtClean="0"/>
              <a:t>v délce </a:t>
            </a:r>
            <a:r>
              <a:rPr lang="cs-CZ" altLang="cs-CZ" sz="1800" dirty="0"/>
              <a:t>dvou až tří centimetrů. Přebytečný vodič ustřihneme.</a:t>
            </a:r>
          </a:p>
          <a:p>
            <a:r>
              <a:rPr lang="cs-CZ" altLang="cs-CZ" sz="1800" dirty="0"/>
              <a:t>Spojky svaříme uhlíkovou svářečkou nebo spájíme cínem</a:t>
            </a:r>
            <a:r>
              <a:rPr lang="cs-CZ" altLang="cs-CZ" sz="1800" dirty="0" smtClean="0"/>
              <a:t>. V obou </a:t>
            </a:r>
            <a:r>
              <a:rPr lang="cs-CZ" altLang="cs-CZ" sz="1800" dirty="0"/>
              <a:t>případech dbáme na správné spojení všech vodičů.</a:t>
            </a:r>
          </a:p>
          <a:p>
            <a:r>
              <a:rPr lang="cs-CZ" altLang="cs-CZ" sz="1800" dirty="0"/>
              <a:t>Po spojení spojek přetáhneme izolační trubičku a spojky uložíme na věnec.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</a:t>
            </a:r>
            <a:r>
              <a:rPr lang="cs-CZ" altLang="cs-CZ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38199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P10409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4551" y="2068400"/>
            <a:ext cx="2551113" cy="2185988"/>
          </a:xfrm>
          <a:prstGeom prst="rect">
            <a:avLst/>
          </a:prstGeom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8" descr="P1050018"/>
          <p:cNvPicPr>
            <a:picLocks noChangeAspect="1" noChangeArrowheads="1"/>
          </p:cNvPicPr>
          <p:nvPr/>
        </p:nvPicPr>
        <p:blipFill>
          <a:blip r:embed="rId3" cstate="print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2" t="9651" r="15228"/>
          <a:stretch>
            <a:fillRect/>
          </a:stretch>
        </p:blipFill>
        <p:spPr>
          <a:xfrm>
            <a:off x="5557564" y="4383065"/>
            <a:ext cx="2592387" cy="1976438"/>
          </a:xfrm>
          <a:prstGeom prst="rect">
            <a:avLst/>
          </a:prstGeom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1228703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Zapojování cívek </a:t>
            </a:r>
            <a:r>
              <a:rPr lang="cs-CZ" altLang="cs-CZ" sz="3200" dirty="0" smtClean="0"/>
              <a:t/>
            </a:r>
            <a:br>
              <a:rPr lang="cs-CZ" altLang="cs-CZ" sz="3200" dirty="0" smtClean="0"/>
            </a:br>
            <a:r>
              <a:rPr lang="cs-CZ" altLang="cs-CZ" sz="3200" dirty="0" smtClean="0"/>
              <a:t>asynchronního </a:t>
            </a:r>
            <a:r>
              <a:rPr lang="cs-CZ" altLang="cs-CZ" sz="3200" dirty="0"/>
              <a:t>elektromotoru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980000"/>
            <a:ext cx="3996703" cy="4337760"/>
          </a:xfrm>
        </p:spPr>
        <p:txBody>
          <a:bodyPr>
            <a:noAutofit/>
          </a:bodyPr>
          <a:lstStyle/>
          <a:p>
            <a:r>
              <a:rPr lang="cs-CZ" altLang="cs-CZ" sz="1800" dirty="0" smtClean="0"/>
              <a:t>Začátky </a:t>
            </a:r>
            <a:r>
              <a:rPr lang="cs-CZ" altLang="cs-CZ" sz="1800" dirty="0"/>
              <a:t>a konce vinutí připojíme </a:t>
            </a:r>
            <a:r>
              <a:rPr lang="cs-CZ" altLang="cs-CZ" sz="1800" dirty="0" smtClean="0"/>
              <a:t>k</a:t>
            </a:r>
            <a:r>
              <a:rPr lang="cs-CZ" altLang="cs-CZ" sz="1800" dirty="0"/>
              <a:t> </a:t>
            </a:r>
            <a:r>
              <a:rPr lang="cs-CZ" altLang="cs-CZ" sz="1800" dirty="0" smtClean="0"/>
              <a:t>vývodům </a:t>
            </a:r>
            <a:r>
              <a:rPr lang="cs-CZ" altLang="cs-CZ" sz="1800" dirty="0"/>
              <a:t>na svorkovnici.</a:t>
            </a:r>
          </a:p>
          <a:p>
            <a:r>
              <a:rPr lang="cs-CZ" altLang="cs-CZ" sz="1800" dirty="0"/>
              <a:t>Začátky fází jsou barevně odlišeny od konců.</a:t>
            </a:r>
          </a:p>
          <a:p>
            <a:r>
              <a:rPr lang="cs-CZ" altLang="cs-CZ" sz="1800" dirty="0"/>
              <a:t>Napojení lanka a vodiče pro vinutí provedeme následovně:   Ovineme od smaltu očištěný  vodič kolem zdrhnutého lanka směrem od izolace nahoru </a:t>
            </a:r>
            <a:r>
              <a:rPr lang="cs-CZ" altLang="cs-CZ" sz="1800" dirty="0" smtClean="0"/>
              <a:t>a spojku </a:t>
            </a:r>
            <a:r>
              <a:rPr lang="cs-CZ" altLang="cs-CZ" sz="1800" dirty="0"/>
              <a:t>zavaříme nebo spájíme.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</a:t>
            </a:r>
            <a:r>
              <a:rPr lang="cs-CZ" altLang="cs-CZ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8062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1040916"/>
          <p:cNvPicPr>
            <a:picLocks noChangeAspect="1" noChangeArrowheads="1"/>
          </p:cNvPicPr>
          <p:nvPr/>
        </p:nvPicPr>
        <p:blipFill>
          <a:blip r:embed="rId2" cstate="print">
            <a:lum bright="18000" contras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1351" y="2489497"/>
            <a:ext cx="4038600" cy="3762375"/>
          </a:xfrm>
          <a:prstGeom prst="rect">
            <a:avLst/>
          </a:prstGeom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1216003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Zapojování cívek </a:t>
            </a:r>
            <a:r>
              <a:rPr lang="cs-CZ" altLang="cs-CZ" sz="3200" dirty="0" smtClean="0"/>
              <a:t/>
            </a:r>
            <a:br>
              <a:rPr lang="cs-CZ" altLang="cs-CZ" sz="3200" dirty="0" smtClean="0"/>
            </a:br>
            <a:r>
              <a:rPr lang="cs-CZ" altLang="cs-CZ" sz="3200" dirty="0" smtClean="0"/>
              <a:t>asynchronního </a:t>
            </a:r>
            <a:r>
              <a:rPr lang="cs-CZ" altLang="cs-CZ" sz="3200" dirty="0"/>
              <a:t>elektromotoru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980000"/>
            <a:ext cx="2893509" cy="3023800"/>
          </a:xfrm>
        </p:spPr>
        <p:txBody>
          <a:bodyPr>
            <a:noAutofit/>
          </a:bodyPr>
          <a:lstStyle/>
          <a:p>
            <a:r>
              <a:rPr lang="cs-CZ" altLang="cs-CZ" sz="1800" dirty="0" smtClean="0"/>
              <a:t>Po </a:t>
            </a:r>
            <a:r>
              <a:rPr lang="cs-CZ" altLang="cs-CZ" sz="1800" dirty="0"/>
              <a:t>zapojení cívek věnec </a:t>
            </a:r>
            <a:r>
              <a:rPr lang="cs-CZ" altLang="cs-CZ" sz="1800" dirty="0" smtClean="0"/>
              <a:t>zabandážujeme.</a:t>
            </a:r>
            <a:endParaRPr lang="cs-CZ" altLang="cs-CZ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</a:t>
            </a:r>
            <a:r>
              <a:rPr lang="cs-CZ" altLang="cs-CZ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34651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P1050021"/>
          <p:cNvPicPr>
            <a:picLocks noChangeAspect="1" noChangeArrowheads="1"/>
          </p:cNvPicPr>
          <p:nvPr/>
        </p:nvPicPr>
        <p:blipFill rotWithShape="1">
          <a:blip r:embed="rId2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3"/>
          <a:stretch/>
        </p:blipFill>
        <p:spPr>
          <a:xfrm>
            <a:off x="5019675" y="4216400"/>
            <a:ext cx="3294063" cy="2073539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9" descr="P1050022"/>
          <p:cNvPicPr>
            <a:picLocks noChangeAspect="1" noChangeArrowheads="1"/>
          </p:cNvPicPr>
          <p:nvPr/>
        </p:nvPicPr>
        <p:blipFill rotWithShape="1">
          <a:blip r:embed="rId3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" b="272"/>
          <a:stretch/>
        </p:blipFill>
        <p:spPr>
          <a:xfrm>
            <a:off x="5021263" y="1790700"/>
            <a:ext cx="3292475" cy="2184400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/>
              <a:t>Konečné úpravy, odzkoušení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3976184" cy="4337760"/>
          </a:xfrm>
        </p:spPr>
        <p:txBody>
          <a:bodyPr>
            <a:noAutofit/>
          </a:bodyPr>
          <a:lstStyle/>
          <a:p>
            <a:r>
              <a:rPr lang="cs-CZ" altLang="cs-CZ" sz="1800" dirty="0" smtClean="0"/>
              <a:t>Po </a:t>
            </a:r>
            <a:r>
              <a:rPr lang="cs-CZ" altLang="cs-CZ" sz="1800" dirty="0"/>
              <a:t>zabandážování motoru upravíme věnce.</a:t>
            </a:r>
          </a:p>
          <a:p>
            <a:r>
              <a:rPr lang="cs-CZ" altLang="cs-CZ" sz="1800" dirty="0"/>
              <a:t>Věnce vytvarujeme tak, </a:t>
            </a:r>
            <a:r>
              <a:rPr lang="cs-CZ" altLang="cs-CZ" sz="1800" dirty="0" smtClean="0"/>
              <a:t/>
            </a:r>
            <a:br>
              <a:rPr lang="cs-CZ" altLang="cs-CZ" sz="1800" dirty="0" smtClean="0"/>
            </a:br>
            <a:r>
              <a:rPr lang="cs-CZ" altLang="cs-CZ" sz="1800" dirty="0" smtClean="0"/>
              <a:t>aby </a:t>
            </a:r>
            <a:r>
              <a:rPr lang="cs-CZ" altLang="cs-CZ" sz="1800" dirty="0"/>
              <a:t>šel do statoru vložit rotor bez toho aby se dotýkal vinutí.</a:t>
            </a:r>
          </a:p>
          <a:p>
            <a:r>
              <a:rPr lang="cs-CZ" altLang="cs-CZ" sz="1800" dirty="0"/>
              <a:t>Rovněž musí jít nasadit víka </a:t>
            </a:r>
            <a:r>
              <a:rPr lang="cs-CZ" altLang="cs-CZ" sz="1800" dirty="0" smtClean="0"/>
              <a:t>motoru a nesmí </a:t>
            </a:r>
            <a:r>
              <a:rPr lang="cs-CZ" altLang="cs-CZ" sz="1800" dirty="0"/>
              <a:t>se dotýkat vinutí.</a:t>
            </a:r>
          </a:p>
          <a:p>
            <a:r>
              <a:rPr lang="cs-CZ" altLang="cs-CZ" sz="1800" dirty="0"/>
              <a:t>Tvarování provádíme za pomocí gumové paličky, dřevěných přípravků a dřevěných klínů.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</a:t>
            </a:r>
            <a:r>
              <a:rPr lang="cs-CZ" altLang="cs-CZ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25002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1050023"/>
          <p:cNvPicPr>
            <a:picLocks noChangeAspect="1" noChangeArrowheads="1"/>
          </p:cNvPicPr>
          <p:nvPr/>
        </p:nvPicPr>
        <p:blipFill>
          <a:blip r:embed="rId3" cstate="print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9503" y="1777624"/>
            <a:ext cx="3292475" cy="2185988"/>
          </a:xfrm>
          <a:prstGeom prst="rect">
            <a:avLst/>
          </a:prstGeom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8" descr="P1050024"/>
          <p:cNvPicPr>
            <a:picLocks noChangeAspect="1" noChangeArrowheads="1"/>
          </p:cNvPicPr>
          <p:nvPr/>
        </p:nvPicPr>
        <p:blipFill rotWithShape="1">
          <a:blip r:embed="rId4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372"/>
          <a:stretch/>
        </p:blipFill>
        <p:spPr>
          <a:xfrm>
            <a:off x="5087915" y="4209042"/>
            <a:ext cx="3294063" cy="2004433"/>
          </a:xfrm>
          <a:prstGeom prst="rect">
            <a:avLst/>
          </a:prstGeom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/>
              <a:t>Konečné úpravy, odzkoušení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3996703" cy="3337000"/>
          </a:xfrm>
        </p:spPr>
        <p:txBody>
          <a:bodyPr>
            <a:noAutofit/>
          </a:bodyPr>
          <a:lstStyle/>
          <a:p>
            <a:r>
              <a:rPr lang="cs-CZ" altLang="cs-CZ" sz="1800" dirty="0" smtClean="0"/>
              <a:t>Po </a:t>
            </a:r>
            <a:r>
              <a:rPr lang="cs-CZ" altLang="cs-CZ" sz="1800" dirty="0"/>
              <a:t>vytvarování vynutí odzkoušíme.</a:t>
            </a:r>
          </a:p>
          <a:p>
            <a:r>
              <a:rPr lang="cs-CZ" altLang="cs-CZ" sz="1800" dirty="0"/>
              <a:t>Provedeme zkoušku izolačního stavu. Můžeme měřit </a:t>
            </a:r>
            <a:r>
              <a:rPr lang="cs-CZ" altLang="cs-CZ" sz="1800" dirty="0" err="1"/>
              <a:t>megmetem</a:t>
            </a:r>
            <a:r>
              <a:rPr lang="cs-CZ" altLang="cs-CZ" sz="1800" dirty="0"/>
              <a:t> – fáze mezi sebou a mezi fázemi a kostrou.</a:t>
            </a:r>
          </a:p>
          <a:p>
            <a:r>
              <a:rPr lang="cs-CZ" altLang="cs-CZ" sz="1800" dirty="0"/>
              <a:t>Vhodnější je provést zkoušku zvýšeným napětím.</a:t>
            </a:r>
          </a:p>
          <a:p>
            <a:r>
              <a:rPr lang="cs-CZ" altLang="cs-CZ" sz="1800" dirty="0"/>
              <a:t>Zvýšené napětí počítáme podle </a:t>
            </a:r>
            <a:r>
              <a:rPr lang="cs-CZ" altLang="cs-CZ" sz="1800" dirty="0" smtClean="0"/>
              <a:t>vzorce:</a:t>
            </a:r>
            <a:endParaRPr lang="cs-CZ" altLang="cs-CZ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</a:t>
            </a:r>
            <a:r>
              <a:rPr lang="cs-CZ" altLang="cs-CZ" dirty="0"/>
              <a:t> 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141493"/>
              </p:ext>
            </p:extLst>
          </p:nvPr>
        </p:nvGraphicFramePr>
        <p:xfrm>
          <a:off x="1866900" y="4775200"/>
          <a:ext cx="2362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5" imgW="1181100" imgH="228600" progId="Equation.3">
                  <p:embed/>
                </p:oleObj>
              </mc:Choice>
              <mc:Fallback>
                <p:oleObj name="Equation" r:id="rId5" imgW="1181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66900" y="4775200"/>
                        <a:ext cx="2362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1043491" y="5328407"/>
            <a:ext cx="3996703" cy="8850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800" dirty="0" smtClean="0"/>
              <a:t>Případná poruch se projeví jiskřením v místě průrazu.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29094141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10407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9" t="6927" r="19850"/>
          <a:stretch>
            <a:fillRect/>
          </a:stretch>
        </p:blipFill>
        <p:spPr>
          <a:xfrm>
            <a:off x="4506871" y="2806700"/>
            <a:ext cx="3706580" cy="3512261"/>
          </a:xfrm>
          <a:prstGeom prst="rect">
            <a:avLst/>
          </a:prstGeom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/>
              <a:t>Konečné úpravy, odzkoušení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6449509" cy="1813000"/>
          </a:xfrm>
        </p:spPr>
        <p:txBody>
          <a:bodyPr>
            <a:noAutofit/>
          </a:bodyPr>
          <a:lstStyle/>
          <a:p>
            <a:r>
              <a:rPr lang="cs-CZ" altLang="cs-CZ" sz="1800" dirty="0" smtClean="0"/>
              <a:t>Po </a:t>
            </a:r>
            <a:r>
              <a:rPr lang="cs-CZ" altLang="cs-CZ" sz="1800" dirty="0"/>
              <a:t>odzkoušení zvýšeným napětím motor složíme </a:t>
            </a:r>
            <a:r>
              <a:rPr lang="cs-CZ" altLang="cs-CZ" sz="1800" dirty="0" smtClean="0"/>
              <a:t>a připojíme </a:t>
            </a:r>
            <a:r>
              <a:rPr lang="cs-CZ" altLang="cs-CZ" sz="1800" dirty="0"/>
              <a:t>na síť přes autotransformátor.</a:t>
            </a:r>
          </a:p>
          <a:p>
            <a:r>
              <a:rPr lang="cs-CZ" altLang="cs-CZ" sz="1800" dirty="0"/>
              <a:t>Najíždíme až na jmenovité </a:t>
            </a:r>
            <a:r>
              <a:rPr lang="cs-CZ" altLang="cs-CZ" sz="1800" dirty="0" smtClean="0"/>
              <a:t>napětí a měříme </a:t>
            </a:r>
            <a:r>
              <a:rPr lang="cs-CZ" altLang="cs-CZ" sz="1800" dirty="0"/>
              <a:t>proudy </a:t>
            </a:r>
            <a:r>
              <a:rPr lang="cs-CZ" altLang="cs-CZ" sz="1800" dirty="0" smtClean="0"/>
              <a:t>ve třech fázích.</a:t>
            </a:r>
            <a:endParaRPr lang="cs-CZ" altLang="cs-CZ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</a:t>
            </a:r>
            <a:r>
              <a:rPr lang="cs-CZ" altLang="cs-CZ" dirty="0"/>
              <a:t> 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43491" y="2865399"/>
            <a:ext cx="3211009" cy="3402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800" dirty="0" smtClean="0"/>
              <a:t>Pokud jsou proudy souměrné a odpovídají jmenovité hodnotě na štítku motoru, je motor v pořádku.</a:t>
            </a:r>
          </a:p>
          <a:p>
            <a:r>
              <a:rPr lang="cs-CZ" altLang="cs-CZ" sz="1800" dirty="0" smtClean="0"/>
              <a:t>V opačném případě musíme najít a odstranit závadu.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272848187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5" b="7713"/>
          <a:stretch/>
        </p:blipFill>
        <p:spPr>
          <a:xfrm>
            <a:off x="4229101" y="3283310"/>
            <a:ext cx="4140200" cy="2949850"/>
          </a:xfrm>
          <a:prstGeom prst="rect">
            <a:avLst/>
          </a:prstGeom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/>
              <a:t>Konečné úpravy, odzkoušení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66800"/>
            <a:ext cx="5852608" cy="218130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cs-CZ" altLang="cs-CZ" sz="1800" b="1" dirty="0" smtClean="0"/>
              <a:t>Možné </a:t>
            </a:r>
            <a:r>
              <a:rPr lang="cs-CZ" altLang="cs-CZ" sz="1800" b="1" dirty="0"/>
              <a:t>vady při nesouměrných proudech </a:t>
            </a:r>
            <a:r>
              <a:rPr lang="cs-CZ" altLang="cs-CZ" sz="1800" b="1" dirty="0" smtClean="0"/>
              <a:t>v jednotlivých </a:t>
            </a:r>
            <a:r>
              <a:rPr lang="cs-CZ" altLang="cs-CZ" sz="1800" b="1" dirty="0"/>
              <a:t>fázích:</a:t>
            </a:r>
          </a:p>
          <a:p>
            <a:r>
              <a:rPr lang="cs-CZ" altLang="cs-CZ" sz="1800" dirty="0"/>
              <a:t>Chyba při zapojování cívek </a:t>
            </a:r>
            <a:r>
              <a:rPr lang="cs-CZ" altLang="cs-CZ" sz="1800" dirty="0" smtClean="0"/>
              <a:t>– </a:t>
            </a:r>
            <a:r>
              <a:rPr lang="cs-CZ" altLang="cs-CZ" sz="1800" dirty="0"/>
              <a:t>špatně vybrané schéma zapojení, špatně provedené zapojení, špatně svařené nebo spájené cívky</a:t>
            </a:r>
            <a:r>
              <a:rPr lang="cs-CZ" altLang="cs-CZ" sz="1800" dirty="0" smtClean="0"/>
              <a:t>.</a:t>
            </a:r>
            <a:endParaRPr lang="cs-CZ" altLang="cs-CZ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</a:t>
            </a:r>
            <a:r>
              <a:rPr lang="cs-CZ" altLang="cs-CZ" dirty="0"/>
              <a:t> 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43492" y="3149880"/>
            <a:ext cx="2995108" cy="3083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800" dirty="0" smtClean="0"/>
              <a:t>Chyba při zapojování svorkovnice motoru – zaměněn začátek za konec v jedné fázi.</a:t>
            </a:r>
          </a:p>
          <a:p>
            <a:r>
              <a:rPr lang="cs-CZ" altLang="cs-CZ" sz="1800" dirty="0" smtClean="0"/>
              <a:t>Přerušená jedna fáze.</a:t>
            </a:r>
          </a:p>
          <a:p>
            <a:pPr marL="68580" indent="0">
              <a:spcBef>
                <a:spcPts val="1632"/>
              </a:spcBef>
              <a:buNone/>
            </a:pPr>
            <a:r>
              <a:rPr lang="cs-CZ" altLang="cs-CZ" sz="1800" dirty="0" smtClean="0"/>
              <a:t>Po odstranění všech závad motor demontujeme a naimpregnujeme.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423555156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P1050026"/>
          <p:cNvPicPr>
            <a:picLocks noChangeAspect="1" noChangeArrowheads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8714" y="1785916"/>
            <a:ext cx="3141237" cy="2085576"/>
          </a:xfrm>
          <a:prstGeom prst="rect">
            <a:avLst/>
          </a:prstGeom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13" descr="P1050025"/>
          <p:cNvPicPr>
            <a:picLocks noChangeAspect="1" noChangeArrowheads="1"/>
          </p:cNvPicPr>
          <p:nvPr/>
        </p:nvPicPr>
        <p:blipFill>
          <a:blip r:embed="rId3" cstate="print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7199" y="4175553"/>
            <a:ext cx="3142752" cy="2087090"/>
          </a:xfrm>
          <a:prstGeom prst="rect">
            <a:avLst/>
          </a:prstGeom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/>
              <a:t>Konečné úpravy, odzkoušení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66800"/>
            <a:ext cx="3465008" cy="4337760"/>
          </a:xfrm>
        </p:spPr>
        <p:txBody>
          <a:bodyPr>
            <a:noAutofit/>
          </a:bodyPr>
          <a:lstStyle/>
          <a:p>
            <a:r>
              <a:rPr lang="cs-CZ" altLang="cs-CZ" sz="1800" dirty="0" smtClean="0"/>
              <a:t>Před </a:t>
            </a:r>
            <a:r>
              <a:rPr lang="cs-CZ" altLang="cs-CZ" sz="1800" dirty="0"/>
              <a:t>vlastní impregnací motor odzkoušíme </a:t>
            </a:r>
            <a:r>
              <a:rPr lang="cs-CZ" altLang="cs-CZ" sz="1800" dirty="0" smtClean="0"/>
              <a:t>a odstraníme </a:t>
            </a:r>
            <a:r>
              <a:rPr lang="cs-CZ" altLang="cs-CZ" sz="1800" dirty="0"/>
              <a:t>možné nedostatky.</a:t>
            </a:r>
          </a:p>
          <a:p>
            <a:r>
              <a:rPr lang="cs-CZ" altLang="cs-CZ" sz="1800" dirty="0"/>
              <a:t>Zkontrolujeme vytvarování věnců </a:t>
            </a:r>
            <a:r>
              <a:rPr lang="cs-CZ" altLang="cs-CZ" sz="1800" dirty="0" smtClean="0"/>
              <a:t>a</a:t>
            </a:r>
            <a:r>
              <a:rPr lang="cs-CZ" altLang="cs-CZ" sz="1800" dirty="0"/>
              <a:t> </a:t>
            </a:r>
            <a:r>
              <a:rPr lang="cs-CZ" altLang="cs-CZ" sz="1800" dirty="0" smtClean="0"/>
              <a:t>uzávěry </a:t>
            </a:r>
            <a:r>
              <a:rPr lang="cs-CZ" altLang="cs-CZ" sz="1800" dirty="0"/>
              <a:t>drážek.</a:t>
            </a:r>
          </a:p>
          <a:p>
            <a:r>
              <a:rPr lang="cs-CZ" altLang="cs-CZ" sz="1800" dirty="0"/>
              <a:t>Uzávěry drážek nesmí vystupovat do prostoru </a:t>
            </a:r>
            <a:r>
              <a:rPr lang="cs-CZ" altLang="cs-CZ" sz="1800" dirty="0" smtClean="0"/>
              <a:t>pro rotor</a:t>
            </a:r>
            <a:r>
              <a:rPr lang="cs-CZ" altLang="cs-CZ" sz="1800" dirty="0"/>
              <a:t>. Pokud tak </a:t>
            </a:r>
            <a:r>
              <a:rPr lang="cs-CZ" altLang="cs-CZ" sz="1800" dirty="0" smtClean="0"/>
              <a:t>činí, je třeba </a:t>
            </a:r>
            <a:r>
              <a:rPr lang="cs-CZ" altLang="cs-CZ" sz="1800" dirty="0"/>
              <a:t>je zatlačit přípravkem, případně drážky zaklínovat klíny </a:t>
            </a:r>
            <a:r>
              <a:rPr lang="cs-CZ" altLang="cs-CZ" sz="1800" dirty="0" smtClean="0"/>
              <a:t>ze dřeva </a:t>
            </a:r>
            <a:r>
              <a:rPr lang="cs-CZ" altLang="cs-CZ" sz="1800" dirty="0"/>
              <a:t>nebo jiného izolačního materiálu.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</a:t>
            </a:r>
            <a:r>
              <a:rPr lang="cs-CZ" altLang="cs-CZ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82086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P104084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" r="2705"/>
          <a:stretch/>
        </p:blipFill>
        <p:spPr>
          <a:xfrm>
            <a:off x="4171262" y="3251200"/>
            <a:ext cx="4180257" cy="3061701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1050903"/>
          </a:xfrm>
        </p:spPr>
        <p:txBody>
          <a:bodyPr>
            <a:noAutofit/>
          </a:bodyPr>
          <a:lstStyle/>
          <a:p>
            <a:r>
              <a:rPr lang="cs-CZ" sz="2900" dirty="0"/>
              <a:t>Navíjení asynchronního elektromotoru v</a:t>
            </a:r>
            <a:r>
              <a:rPr lang="cs-CZ" altLang="cs-CZ" sz="2900" dirty="0"/>
              <a:t>yhotovení drážkové izolace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980000"/>
            <a:ext cx="7633149" cy="2449760"/>
          </a:xfrm>
        </p:spPr>
        <p:txBody>
          <a:bodyPr>
            <a:noAutofit/>
          </a:bodyPr>
          <a:lstStyle/>
          <a:p>
            <a:r>
              <a:rPr lang="cs-CZ" altLang="cs-CZ" sz="1800" dirty="0" smtClean="0"/>
              <a:t>Vyměřím </a:t>
            </a:r>
            <a:r>
              <a:rPr lang="cs-CZ" altLang="cs-CZ" sz="1800" dirty="0"/>
              <a:t>drážkovou izolaci.</a:t>
            </a:r>
          </a:p>
          <a:p>
            <a:r>
              <a:rPr lang="cs-CZ" altLang="cs-CZ" sz="1800" dirty="0"/>
              <a:t>Při použití starších izolačních materiálů provádíme </a:t>
            </a:r>
            <a:r>
              <a:rPr lang="cs-CZ" altLang="cs-CZ" sz="1800" dirty="0" smtClean="0"/>
              <a:t>izolaci s límečky</a:t>
            </a:r>
            <a:r>
              <a:rPr lang="cs-CZ" altLang="cs-CZ" sz="1800" dirty="0"/>
              <a:t>.</a:t>
            </a:r>
          </a:p>
          <a:p>
            <a:r>
              <a:rPr lang="cs-CZ" altLang="cs-CZ" sz="1800" dirty="0"/>
              <a:t>Při použití nových izolačních materiálů provádíme izolaci </a:t>
            </a:r>
            <a:r>
              <a:rPr lang="cs-CZ" altLang="cs-CZ" sz="1800" dirty="0" smtClean="0"/>
              <a:t>s přesahy.</a:t>
            </a:r>
            <a:endParaRPr lang="cs-CZ" altLang="cs-CZ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</a:t>
            </a:r>
            <a:endParaRPr lang="cs-CZ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59932" y="2777067"/>
            <a:ext cx="4081334" cy="248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43491" y="2965520"/>
            <a:ext cx="2929069" cy="360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800" dirty="0" smtClean="0"/>
              <a:t>Přesah i límeček jsou dlouhé cca 8 mm, podle velikosti statoru.</a:t>
            </a:r>
          </a:p>
          <a:p>
            <a:r>
              <a:rPr lang="cs-CZ" altLang="cs-CZ" sz="1800" dirty="0" smtClean="0"/>
              <a:t>Nejdříve vytvoříme vzor, který musí přesně kopírovat drážku statoru.</a:t>
            </a:r>
          </a:p>
          <a:p>
            <a:r>
              <a:rPr lang="cs-CZ" altLang="cs-CZ" sz="1800" dirty="0" smtClean="0"/>
              <a:t>Vzor vytvoříme z pruhu izolačního materiálu za pomocí nůžek na papír.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20260141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Impregnace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6259009" cy="4337760"/>
          </a:xfrm>
        </p:spPr>
        <p:txBody>
          <a:bodyPr>
            <a:noAutofit/>
          </a:bodyPr>
          <a:lstStyle/>
          <a:p>
            <a:r>
              <a:rPr lang="cs-CZ" altLang="cs-CZ" sz="1800" dirty="0"/>
              <a:t>Vlastní impregnaci provádíme napuštěním vinutí impregnačním lakem.</a:t>
            </a:r>
          </a:p>
          <a:p>
            <a:r>
              <a:rPr lang="cs-CZ" altLang="cs-CZ" sz="1800" dirty="0"/>
              <a:t>To lze provést </a:t>
            </a:r>
            <a:r>
              <a:rPr lang="cs-CZ" altLang="cs-CZ" sz="1800" b="1" dirty="0"/>
              <a:t>máčením</a:t>
            </a:r>
            <a:r>
              <a:rPr lang="cs-CZ" altLang="cs-CZ" sz="1800" dirty="0"/>
              <a:t> v nádobě s impregnačním lakem, </a:t>
            </a:r>
            <a:r>
              <a:rPr lang="cs-CZ" altLang="cs-CZ" sz="1800" b="1" dirty="0"/>
              <a:t>zakapáváním</a:t>
            </a:r>
            <a:r>
              <a:rPr lang="cs-CZ" altLang="cs-CZ" sz="1800" dirty="0"/>
              <a:t> impregnačního laku do vinutí </a:t>
            </a:r>
            <a:r>
              <a:rPr lang="cs-CZ" altLang="cs-CZ" sz="1800" dirty="0" smtClean="0"/>
              <a:t/>
            </a:r>
            <a:br>
              <a:rPr lang="cs-CZ" altLang="cs-CZ" sz="1800" dirty="0" smtClean="0"/>
            </a:br>
            <a:r>
              <a:rPr lang="cs-CZ" altLang="cs-CZ" sz="1800" dirty="0" smtClean="0"/>
              <a:t>– </a:t>
            </a:r>
            <a:r>
              <a:rPr lang="cs-CZ" altLang="cs-CZ" sz="1800" dirty="0"/>
              <a:t>pokud z nějakého důvodu nelze máčet, nebo </a:t>
            </a:r>
            <a:r>
              <a:rPr lang="cs-CZ" altLang="cs-CZ" sz="1800" b="1" dirty="0"/>
              <a:t>vakuovou impregnací.</a:t>
            </a:r>
          </a:p>
          <a:p>
            <a:r>
              <a:rPr lang="cs-CZ" altLang="cs-CZ" sz="1800" dirty="0"/>
              <a:t>Vakuová impregnace probíhá v několika operacích:</a:t>
            </a:r>
          </a:p>
          <a:p>
            <a:r>
              <a:rPr lang="cs-CZ" altLang="cs-CZ" sz="1800" dirty="0"/>
              <a:t>Naskladnění impregnovaných výrobků do vakuové pece.</a:t>
            </a:r>
          </a:p>
          <a:p>
            <a:r>
              <a:rPr lang="cs-CZ" altLang="cs-CZ" sz="1800" dirty="0"/>
              <a:t>Uzavření pece, vysušení výrobků a vyčerpání vzduchu.</a:t>
            </a:r>
          </a:p>
          <a:p>
            <a:r>
              <a:rPr lang="cs-CZ" altLang="cs-CZ" sz="1800" dirty="0"/>
              <a:t>Napuštění impregnačního laku – zaplavení vinutí.</a:t>
            </a:r>
          </a:p>
          <a:p>
            <a:r>
              <a:rPr lang="cs-CZ" altLang="cs-CZ" sz="1800" dirty="0"/>
              <a:t>Zrušení vakua a vytvoření přetlaku nad hladinou laku </a:t>
            </a:r>
            <a:r>
              <a:rPr lang="cs-CZ" altLang="cs-CZ" sz="1800" dirty="0" smtClean="0"/>
              <a:t/>
            </a:r>
            <a:br>
              <a:rPr lang="cs-CZ" altLang="cs-CZ" sz="1800" dirty="0" smtClean="0"/>
            </a:br>
            <a:r>
              <a:rPr lang="cs-CZ" altLang="cs-CZ" sz="1800" dirty="0" smtClean="0"/>
              <a:t>– </a:t>
            </a:r>
            <a:r>
              <a:rPr lang="cs-CZ" altLang="cs-CZ" sz="1800" dirty="0"/>
              <a:t>tím docílíme dokonalého prolakování.</a:t>
            </a:r>
          </a:p>
          <a:p>
            <a:r>
              <a:rPr lang="cs-CZ" altLang="cs-CZ" sz="1800" dirty="0"/>
              <a:t>Vypuštění laku a vysušení impregnovaného vinutí.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8203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Impregnace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5992309" cy="4337760"/>
          </a:xfrm>
        </p:spPr>
        <p:txBody>
          <a:bodyPr>
            <a:noAutofit/>
          </a:bodyPr>
          <a:lstStyle/>
          <a:p>
            <a:pPr marL="68580" indent="0">
              <a:spcAft>
                <a:spcPts val="1200"/>
              </a:spcAft>
              <a:buNone/>
            </a:pPr>
            <a:r>
              <a:rPr lang="cs-CZ" altLang="cs-CZ" sz="2200" b="1" dirty="0"/>
              <a:t>Proč impregnujeme:</a:t>
            </a:r>
          </a:p>
          <a:p>
            <a:r>
              <a:rPr lang="cs-CZ" altLang="cs-CZ" sz="1800" dirty="0"/>
              <a:t>Zlepšíme izolační vlastnosti vinutí – lak tvoří další vrstvu izolace</a:t>
            </a:r>
          </a:p>
          <a:p>
            <a:r>
              <a:rPr lang="cs-CZ" altLang="cs-CZ" sz="1800" dirty="0"/>
              <a:t>Zlepšíme mechanickou pevnost – lak zpevní vinutí, zamezí pohybu vlivem elektrodynamických sil.</a:t>
            </a:r>
          </a:p>
          <a:p>
            <a:r>
              <a:rPr lang="cs-CZ" altLang="cs-CZ" sz="1800" dirty="0"/>
              <a:t>Zlepšíme odvod tepla – kompaktní vinutí vykazuje lepší chlazení.</a:t>
            </a:r>
          </a:p>
          <a:p>
            <a:r>
              <a:rPr lang="cs-CZ" altLang="cs-CZ" sz="1800" dirty="0" smtClean="0"/>
              <a:t>Po </a:t>
            </a:r>
            <a:r>
              <a:rPr lang="cs-CZ" altLang="cs-CZ" sz="1800" dirty="0"/>
              <a:t>vlastní impregnaci očistíme opracované části </a:t>
            </a:r>
            <a:r>
              <a:rPr lang="cs-CZ" altLang="cs-CZ" sz="1800" dirty="0" smtClean="0"/>
              <a:t>od zaschlých </a:t>
            </a:r>
            <a:r>
              <a:rPr lang="cs-CZ" altLang="cs-CZ" sz="1800" dirty="0"/>
              <a:t>kapek laku, otvory se závity protočíme závitníkem a motor složíme.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56587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65"/>
          <a:stretch/>
        </p:blipFill>
        <p:spPr bwMode="auto">
          <a:xfrm>
            <a:off x="4127500" y="2322481"/>
            <a:ext cx="4533901" cy="416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/>
              <a:t>Konečné úpravy, odzkoušení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66800"/>
            <a:ext cx="4227008" cy="1787600"/>
          </a:xfrm>
        </p:spPr>
        <p:txBody>
          <a:bodyPr>
            <a:noAutofit/>
          </a:bodyPr>
          <a:lstStyle/>
          <a:p>
            <a:r>
              <a:rPr lang="cs-CZ" altLang="cs-CZ" sz="1800" dirty="0" smtClean="0"/>
              <a:t>Při </a:t>
            </a:r>
            <a:r>
              <a:rPr lang="cs-CZ" altLang="cs-CZ" sz="1800" dirty="0"/>
              <a:t>skládání motoru postupujeme velice opatrně.</a:t>
            </a:r>
          </a:p>
          <a:p>
            <a:r>
              <a:rPr lang="cs-CZ" altLang="cs-CZ" sz="1800" dirty="0"/>
              <a:t>Nesmíme používat při vkládání rotoru hrubé násilí, jinak hrozí poškození vinutí</a:t>
            </a:r>
            <a:r>
              <a:rPr lang="cs-CZ" altLang="cs-CZ" sz="1800" dirty="0" smtClean="0"/>
              <a:t>.</a:t>
            </a:r>
            <a:endParaRPr lang="cs-CZ" altLang="cs-CZ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</a:t>
            </a:r>
            <a:r>
              <a:rPr lang="cs-CZ" altLang="cs-CZ" dirty="0"/>
              <a:t> 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43492" y="3165400"/>
            <a:ext cx="3477709" cy="2181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800" dirty="0" smtClean="0"/>
              <a:t>Pokud rotor do statoru nelze vsunout, je třeba stator nahřát, lak změkne a lze ho opatrně vytvarovat.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68834067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KNOTEK ROUBÍČEK, Ota</a:t>
            </a:r>
            <a:r>
              <a:rPr lang="cs-CZ" dirty="0" smtClean="0"/>
              <a:t>.: </a:t>
            </a:r>
            <a:r>
              <a:rPr lang="cs-CZ" i="1" dirty="0"/>
              <a:t>Elektrické motory a pohony</a:t>
            </a:r>
            <a:r>
              <a:rPr lang="cs-CZ" dirty="0"/>
              <a:t>. Praha: BEN, 2008, ISBN 978-80-7300-092-9.</a:t>
            </a:r>
          </a:p>
          <a:p>
            <a:r>
              <a:rPr lang="cs-CZ" dirty="0" smtClean="0"/>
              <a:t>Jaroslav</a:t>
            </a:r>
            <a:r>
              <a:rPr lang="cs-CZ" dirty="0"/>
              <a:t>; KNOTEK, </a:t>
            </a:r>
            <a:r>
              <a:rPr lang="cs-CZ" dirty="0" smtClean="0"/>
              <a:t>Jaroslav: </a:t>
            </a:r>
            <a:r>
              <a:rPr lang="cs-CZ" i="1" dirty="0"/>
              <a:t>Navíjení a převíjení malých elektrických strojů točivých</a:t>
            </a:r>
            <a:r>
              <a:rPr lang="cs-CZ" dirty="0"/>
              <a:t>. Praha: SNTL, 1990, ISBN 80-03-00323-7.</a:t>
            </a:r>
          </a:p>
          <a:p>
            <a:r>
              <a:rPr lang="cs-CZ" dirty="0"/>
              <a:t>VOŽENÍLEK, </a:t>
            </a:r>
            <a:r>
              <a:rPr lang="cs-CZ" dirty="0" smtClean="0"/>
              <a:t>L.; </a:t>
            </a:r>
            <a:r>
              <a:rPr lang="cs-CZ" dirty="0"/>
              <a:t>LSTIBŮREK, </a:t>
            </a:r>
            <a:r>
              <a:rPr lang="cs-CZ" dirty="0" smtClean="0"/>
              <a:t>F.: </a:t>
            </a:r>
            <a:r>
              <a:rPr lang="cs-CZ" i="1" dirty="0"/>
              <a:t>Základy elektrotechniky</a:t>
            </a:r>
            <a:r>
              <a:rPr lang="cs-CZ" dirty="0"/>
              <a:t>. Praha: SNTL, 1985, ISBN 04-522-85.</a:t>
            </a:r>
          </a:p>
          <a:p>
            <a:r>
              <a:rPr lang="cs-CZ" dirty="0"/>
              <a:t>ŠÍPAL, J. </a:t>
            </a:r>
            <a:r>
              <a:rPr lang="cs-CZ" i="1" dirty="0"/>
              <a:t>Elektrické stroje 2</a:t>
            </a:r>
            <a:r>
              <a:rPr lang="cs-CZ" dirty="0"/>
              <a:t> [online]. [cit. 20.3.2013].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Dostupný </a:t>
            </a:r>
            <a:r>
              <a:rPr lang="cs-CZ" dirty="0"/>
              <a:t>na WWW: http://sipal.fvtm.ujep.cz/ElEl/ElEl_10.</a:t>
            </a:r>
            <a:r>
              <a:rPr lang="cs-CZ" dirty="0" smtClean="0"/>
              <a:t>pdf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46555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96221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104084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" r="2657"/>
          <a:stretch/>
        </p:blipFill>
        <p:spPr>
          <a:xfrm>
            <a:off x="5273040" y="2046206"/>
            <a:ext cx="2976880" cy="2094829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P104084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" r="2693"/>
          <a:stretch/>
        </p:blipFill>
        <p:spPr>
          <a:xfrm>
            <a:off x="5273039" y="4275173"/>
            <a:ext cx="2976881" cy="2096350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949303"/>
          </a:xfrm>
        </p:spPr>
        <p:txBody>
          <a:bodyPr>
            <a:normAutofit fontScale="90000"/>
          </a:bodyPr>
          <a:lstStyle/>
          <a:p>
            <a:r>
              <a:rPr lang="cs-CZ" sz="3200" dirty="0"/>
              <a:t>Navíjení asynchronního elektromotoru v</a:t>
            </a:r>
            <a:r>
              <a:rPr lang="cs-CZ" altLang="cs-CZ" sz="3200" dirty="0"/>
              <a:t>yhotovení drážkové izolace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80000"/>
            <a:ext cx="3934908" cy="4497000"/>
          </a:xfrm>
        </p:spPr>
        <p:txBody>
          <a:bodyPr>
            <a:noAutofit/>
          </a:bodyPr>
          <a:lstStyle/>
          <a:p>
            <a:r>
              <a:rPr lang="cs-CZ" altLang="cs-CZ" sz="1800" dirty="0" smtClean="0"/>
              <a:t>Podle </a:t>
            </a:r>
            <a:r>
              <a:rPr lang="cs-CZ" altLang="cs-CZ" sz="1800" dirty="0"/>
              <a:t>vytvořeného vzoru nastříháme na tabulových nůžkách příslušný počet obdélníků z izolačního materiálu.</a:t>
            </a:r>
          </a:p>
          <a:p>
            <a:r>
              <a:rPr lang="cs-CZ" altLang="cs-CZ" sz="1800" dirty="0"/>
              <a:t>Nejdříve ustřihneme delší rozměr, nastavíme doraz na kratší stranu a z pruhu izolačního materiálu nastříháme obdélníky, přesně odpovídající naměřenému vzoru. </a:t>
            </a:r>
          </a:p>
          <a:p>
            <a:r>
              <a:rPr lang="cs-CZ" altLang="cs-CZ" sz="1800" dirty="0"/>
              <a:t>Podle vzoru provedeme všechny ohyby přes plech nebo </a:t>
            </a:r>
            <a:r>
              <a:rPr lang="cs-CZ" altLang="cs-CZ" sz="1800" dirty="0" err="1"/>
              <a:t>sklotextit</a:t>
            </a:r>
            <a:r>
              <a:rPr lang="cs-CZ" altLang="cs-CZ" sz="1800" dirty="0"/>
              <a:t>, přesně nastavený </a:t>
            </a:r>
            <a:r>
              <a:rPr lang="cs-CZ" altLang="cs-CZ" sz="1800" dirty="0" smtClean="0"/>
              <a:t>ve svěráku</a:t>
            </a:r>
            <a:r>
              <a:rPr lang="cs-CZ" altLang="cs-CZ" sz="1800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338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P104085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7" b="249"/>
          <a:stretch/>
        </p:blipFill>
        <p:spPr>
          <a:xfrm>
            <a:off x="5141692" y="1841500"/>
            <a:ext cx="2990961" cy="2092953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8" descr="P104085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1"/>
          <a:stretch/>
        </p:blipFill>
        <p:spPr>
          <a:xfrm>
            <a:off x="5141692" y="4203631"/>
            <a:ext cx="2975387" cy="2092953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P104085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0"/>
          <a:stretch/>
        </p:blipFill>
        <p:spPr bwMode="auto">
          <a:xfrm>
            <a:off x="1453612" y="4203631"/>
            <a:ext cx="3381592" cy="2092953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1000103"/>
          </a:xfrm>
        </p:spPr>
        <p:txBody>
          <a:bodyPr>
            <a:normAutofit fontScale="90000"/>
          </a:bodyPr>
          <a:lstStyle/>
          <a:p>
            <a:r>
              <a:rPr lang="cs-CZ" sz="3200" dirty="0"/>
              <a:t>Navíjení asynchronního elektromotoru v</a:t>
            </a:r>
            <a:r>
              <a:rPr lang="cs-CZ" altLang="cs-CZ" sz="3200" dirty="0"/>
              <a:t>yhotovení drážkové izolace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80000"/>
            <a:ext cx="3604308" cy="1449000"/>
          </a:xfrm>
        </p:spPr>
        <p:txBody>
          <a:bodyPr>
            <a:noAutofit/>
          </a:bodyPr>
          <a:lstStyle/>
          <a:p>
            <a:r>
              <a:rPr lang="cs-CZ" altLang="cs-CZ" sz="1800" dirty="0" err="1" smtClean="0"/>
              <a:t>Naohýbané</a:t>
            </a:r>
            <a:r>
              <a:rPr lang="cs-CZ" altLang="cs-CZ" sz="1800" dirty="0" smtClean="0"/>
              <a:t> </a:t>
            </a:r>
            <a:r>
              <a:rPr lang="cs-CZ" altLang="cs-CZ" sz="1800" dirty="0"/>
              <a:t>drážkové izolace vkládám do statoru.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52263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P104085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16"/>
          <a:stretch/>
        </p:blipFill>
        <p:spPr>
          <a:xfrm>
            <a:off x="3901352" y="3027680"/>
            <a:ext cx="4166882" cy="3290080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1076303"/>
          </a:xfrm>
        </p:spPr>
        <p:txBody>
          <a:bodyPr>
            <a:normAutofit fontScale="90000"/>
          </a:bodyPr>
          <a:lstStyle/>
          <a:p>
            <a:r>
              <a:rPr lang="cs-CZ" sz="3200" dirty="0"/>
              <a:t>Navíjení asynchronního elektromotoru v</a:t>
            </a:r>
            <a:r>
              <a:rPr lang="cs-CZ" altLang="cs-CZ" sz="3200" dirty="0"/>
              <a:t>yhotovení drážkové izolace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80000"/>
            <a:ext cx="6667948" cy="1423600"/>
          </a:xfrm>
        </p:spPr>
        <p:txBody>
          <a:bodyPr>
            <a:noAutofit/>
          </a:bodyPr>
          <a:lstStyle/>
          <a:p>
            <a:r>
              <a:rPr lang="cs-CZ" altLang="cs-CZ" sz="1600" dirty="0" smtClean="0"/>
              <a:t>Po </a:t>
            </a:r>
            <a:r>
              <a:rPr lang="cs-CZ" altLang="cs-CZ" sz="1600" dirty="0"/>
              <a:t>vložení všech izolací do statoru, nastříháme uzávěry drážek.</a:t>
            </a:r>
          </a:p>
          <a:p>
            <a:r>
              <a:rPr lang="cs-CZ" altLang="cs-CZ" sz="1600" dirty="0"/>
              <a:t>Délka uzávěru je shodná jako délka drážkové izolace, šířka uzávěru </a:t>
            </a:r>
            <a:r>
              <a:rPr lang="cs-CZ" altLang="cs-CZ" sz="1600" dirty="0" smtClean="0"/>
              <a:t>je 5–15 </a:t>
            </a:r>
            <a:r>
              <a:rPr lang="cs-CZ" altLang="cs-CZ" sz="1600" dirty="0"/>
              <a:t>mm, podle velikosti statoru</a:t>
            </a:r>
            <a:r>
              <a:rPr lang="cs-CZ" altLang="cs-CZ" sz="1600" dirty="0" smtClean="0"/>
              <a:t>.</a:t>
            </a:r>
            <a:endParaRPr lang="cs-CZ" altLang="cs-CZ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43492" y="2803560"/>
            <a:ext cx="2399466" cy="320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600" dirty="0" smtClean="0"/>
              <a:t>Izolace stříhám na tabulových nůžkách.</a:t>
            </a: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265553142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P10408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9208" y="1771280"/>
            <a:ext cx="3195826" cy="2121819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667" y="4125940"/>
            <a:ext cx="3197367" cy="2122749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/>
              <a:t>Vyměření cívek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66800"/>
            <a:ext cx="3604308" cy="4873700"/>
          </a:xfrm>
        </p:spPr>
        <p:txBody>
          <a:bodyPr>
            <a:noAutofit/>
          </a:bodyPr>
          <a:lstStyle/>
          <a:p>
            <a:r>
              <a:rPr lang="cs-CZ" altLang="cs-CZ" sz="1800" dirty="0" smtClean="0"/>
              <a:t>Po </a:t>
            </a:r>
            <a:r>
              <a:rPr lang="cs-CZ" altLang="cs-CZ" sz="1800" dirty="0"/>
              <a:t>vyhotovení drážkové izolace přistoupíme </a:t>
            </a:r>
            <a:r>
              <a:rPr lang="cs-CZ" altLang="cs-CZ" sz="1800" dirty="0" smtClean="0"/>
              <a:t>k vyměření </a:t>
            </a:r>
            <a:r>
              <a:rPr lang="cs-CZ" altLang="cs-CZ" sz="1800" dirty="0"/>
              <a:t>cívek.</a:t>
            </a:r>
          </a:p>
          <a:p>
            <a:r>
              <a:rPr lang="cs-CZ" altLang="cs-CZ" sz="1800" dirty="0"/>
              <a:t>Zjistíme </a:t>
            </a:r>
            <a:r>
              <a:rPr lang="cs-CZ" altLang="cs-CZ" sz="1800" b="1" dirty="0"/>
              <a:t>krok vinutí </a:t>
            </a:r>
            <a:r>
              <a:rPr lang="cs-CZ" altLang="cs-CZ" sz="1800" dirty="0"/>
              <a:t>– spočítáním kroku starého vinutí před demontáží, nebo výpočtem podle </a:t>
            </a:r>
            <a:r>
              <a:rPr lang="cs-CZ" altLang="cs-CZ" sz="1800" dirty="0" smtClean="0"/>
              <a:t>vzorce: </a:t>
            </a:r>
            <a:br>
              <a:rPr lang="cs-CZ" altLang="cs-CZ" sz="1800" dirty="0" smtClean="0"/>
            </a:br>
            <a:r>
              <a:rPr lang="cs-CZ" altLang="cs-CZ" sz="1800" dirty="0"/>
              <a:t>	</a:t>
            </a:r>
            <a:r>
              <a:rPr lang="cs-CZ" altLang="cs-CZ" sz="2000" b="1" dirty="0" err="1" smtClean="0">
                <a:solidFill>
                  <a:schemeClr val="accent1"/>
                </a:solidFill>
              </a:rPr>
              <a:t>y</a:t>
            </a:r>
            <a:r>
              <a:rPr lang="cs-CZ" altLang="cs-CZ" sz="2000" b="1" dirty="0" smtClean="0">
                <a:solidFill>
                  <a:schemeClr val="accent1"/>
                </a:solidFill>
              </a:rPr>
              <a:t> </a:t>
            </a:r>
            <a:r>
              <a:rPr lang="cs-CZ" altLang="cs-CZ" sz="2000" b="1" dirty="0">
                <a:solidFill>
                  <a:schemeClr val="accent1"/>
                </a:solidFill>
              </a:rPr>
              <a:t>= </a:t>
            </a:r>
            <a:r>
              <a:rPr lang="cs-CZ" altLang="cs-CZ" sz="2000" b="1" dirty="0" err="1">
                <a:solidFill>
                  <a:schemeClr val="accent1"/>
                </a:solidFill>
              </a:rPr>
              <a:t>N</a:t>
            </a:r>
            <a:r>
              <a:rPr lang="cs-CZ" altLang="cs-CZ" sz="2000" b="1" baseline="-25000" dirty="0" err="1">
                <a:solidFill>
                  <a:schemeClr val="accent1"/>
                </a:solidFill>
              </a:rPr>
              <a:t>d</a:t>
            </a:r>
            <a:r>
              <a:rPr lang="cs-CZ" altLang="cs-CZ" sz="2000" b="1" dirty="0">
                <a:solidFill>
                  <a:schemeClr val="accent1"/>
                </a:solidFill>
              </a:rPr>
              <a:t> / 2p</a:t>
            </a:r>
            <a:r>
              <a:rPr lang="cs-CZ" altLang="cs-CZ" sz="2000" dirty="0">
                <a:solidFill>
                  <a:schemeClr val="accent1"/>
                </a:solidFill>
              </a:rPr>
              <a:t> </a:t>
            </a:r>
            <a:r>
              <a:rPr lang="cs-CZ" altLang="cs-CZ" sz="1800" dirty="0"/>
              <a:t/>
            </a:r>
            <a:br>
              <a:rPr lang="cs-CZ" altLang="cs-CZ" sz="1800" dirty="0"/>
            </a:br>
            <a:r>
              <a:rPr lang="cs-CZ" altLang="cs-CZ" sz="1400" dirty="0" smtClean="0"/>
              <a:t>	</a:t>
            </a:r>
            <a:r>
              <a:rPr lang="cs-CZ" altLang="cs-CZ" sz="1400" i="1" dirty="0" smtClean="0"/>
              <a:t>kde: </a:t>
            </a:r>
            <a:r>
              <a:rPr lang="cs-CZ" altLang="cs-CZ" sz="1400" i="1" dirty="0" err="1" smtClean="0"/>
              <a:t>y</a:t>
            </a:r>
            <a:r>
              <a:rPr lang="cs-CZ" altLang="cs-CZ" sz="1400" i="1" dirty="0" smtClean="0"/>
              <a:t> </a:t>
            </a:r>
            <a:r>
              <a:rPr lang="cs-CZ" altLang="cs-CZ" sz="1400" i="1" dirty="0"/>
              <a:t>– krok </a:t>
            </a:r>
            <a:r>
              <a:rPr lang="cs-CZ" altLang="cs-CZ" sz="1400" i="1" dirty="0" smtClean="0"/>
              <a:t>vinutí</a:t>
            </a:r>
            <a:br>
              <a:rPr lang="cs-CZ" altLang="cs-CZ" sz="1400" i="1" dirty="0" smtClean="0"/>
            </a:br>
            <a:r>
              <a:rPr lang="cs-CZ" altLang="cs-CZ" sz="1400" i="1" dirty="0" smtClean="0"/>
              <a:t>	</a:t>
            </a:r>
            <a:r>
              <a:rPr lang="cs-CZ" altLang="cs-CZ" sz="1400" i="1" dirty="0" err="1" smtClean="0"/>
              <a:t>N</a:t>
            </a:r>
            <a:r>
              <a:rPr lang="cs-CZ" altLang="cs-CZ" sz="1400" i="1" baseline="-25000" dirty="0" err="1" smtClean="0"/>
              <a:t>d</a:t>
            </a:r>
            <a:r>
              <a:rPr lang="cs-CZ" altLang="cs-CZ" sz="1400" i="1" dirty="0" smtClean="0"/>
              <a:t> </a:t>
            </a:r>
            <a:r>
              <a:rPr lang="cs-CZ" altLang="cs-CZ" sz="1400" i="1" dirty="0"/>
              <a:t>– počet </a:t>
            </a:r>
            <a:r>
              <a:rPr lang="cs-CZ" altLang="cs-CZ" sz="1400" i="1" dirty="0" smtClean="0"/>
              <a:t>drážek </a:t>
            </a:r>
            <a:br>
              <a:rPr lang="cs-CZ" altLang="cs-CZ" sz="1400" i="1" dirty="0" smtClean="0"/>
            </a:br>
            <a:r>
              <a:rPr lang="cs-CZ" altLang="cs-CZ" sz="1400" i="1" dirty="0" smtClean="0"/>
              <a:t>	2p</a:t>
            </a:r>
            <a:r>
              <a:rPr lang="cs-CZ" altLang="cs-CZ" sz="1400" i="1" dirty="0"/>
              <a:t> </a:t>
            </a:r>
            <a:r>
              <a:rPr lang="cs-CZ" altLang="cs-CZ" sz="1400" i="1" dirty="0" smtClean="0"/>
              <a:t>-počet pólů</a:t>
            </a:r>
            <a:endParaRPr lang="cs-CZ" altLang="cs-CZ" sz="1400" i="1" dirty="0"/>
          </a:p>
          <a:p>
            <a:r>
              <a:rPr lang="cs-CZ" altLang="cs-CZ" sz="1800" dirty="0"/>
              <a:t>Čela cívky vyměříme drátem, délku ocelovým měřítkem. Čela každé cívky, v případě dvou </a:t>
            </a:r>
            <a:r>
              <a:rPr lang="cs-CZ" altLang="cs-CZ" sz="1800" dirty="0" smtClean="0"/>
              <a:t>a</a:t>
            </a:r>
            <a:r>
              <a:rPr lang="cs-CZ" altLang="cs-CZ" sz="1800" dirty="0"/>
              <a:t> </a:t>
            </a:r>
            <a:r>
              <a:rPr lang="cs-CZ" altLang="cs-CZ" sz="1800" dirty="0" err="1" smtClean="0"/>
              <a:t>trojcívek</a:t>
            </a:r>
            <a:r>
              <a:rPr lang="cs-CZ" altLang="cs-CZ" sz="1800" dirty="0"/>
              <a:t>, měříme zvlášť.</a:t>
            </a:r>
          </a:p>
          <a:p>
            <a:endParaRPr lang="cs-CZ" altLang="cs-CZ" sz="1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72539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P10408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6368" y="1794180"/>
            <a:ext cx="3257882" cy="2163020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6" descr="P10408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4799" y="4134610"/>
            <a:ext cx="3259452" cy="2164590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/>
              <a:t>Vyměření cívek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66800"/>
            <a:ext cx="3604308" cy="4337760"/>
          </a:xfrm>
        </p:spPr>
        <p:txBody>
          <a:bodyPr>
            <a:noAutofit/>
          </a:bodyPr>
          <a:lstStyle/>
          <a:p>
            <a:r>
              <a:rPr lang="cs-CZ" altLang="cs-CZ" sz="1800" dirty="0" smtClean="0"/>
              <a:t>Délku </a:t>
            </a:r>
            <a:r>
              <a:rPr lang="cs-CZ" altLang="cs-CZ" sz="1800" dirty="0"/>
              <a:t>naměřeného čela cívky přeneseme na šablonu.</a:t>
            </a:r>
          </a:p>
          <a:p>
            <a:r>
              <a:rPr lang="cs-CZ" altLang="cs-CZ" sz="1800" dirty="0"/>
              <a:t>Křídou označíme příslušné otvory na straně šablony, kolmé </a:t>
            </a:r>
            <a:r>
              <a:rPr lang="cs-CZ" altLang="cs-CZ" sz="1800" dirty="0" smtClean="0"/>
              <a:t>k</a:t>
            </a:r>
            <a:r>
              <a:rPr lang="cs-CZ" altLang="cs-CZ" sz="1800" dirty="0"/>
              <a:t> </a:t>
            </a:r>
            <a:r>
              <a:rPr lang="cs-CZ" altLang="cs-CZ" sz="1800" dirty="0" smtClean="0"/>
              <a:t>středové drážce.</a:t>
            </a:r>
            <a:endParaRPr lang="cs-CZ" altLang="cs-CZ" sz="1800" dirty="0"/>
          </a:p>
          <a:p>
            <a:r>
              <a:rPr lang="cs-CZ" altLang="cs-CZ" sz="1800" dirty="0"/>
              <a:t>Pravítkem naměříme délku cívky a křídou opět označíme příslušné otvory na straně šablony, rovnoběžné se středovou drážkou.</a:t>
            </a:r>
          </a:p>
          <a:p>
            <a:endParaRPr lang="cs-CZ" altLang="cs-CZ" sz="1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2772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P104086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5" r="11099"/>
          <a:stretch/>
        </p:blipFill>
        <p:spPr>
          <a:xfrm>
            <a:off x="4022666" y="2844800"/>
            <a:ext cx="4208128" cy="3430273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/>
              <a:t>Vyměření cívek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66800"/>
            <a:ext cx="4727388" cy="1086560"/>
          </a:xfrm>
        </p:spPr>
        <p:txBody>
          <a:bodyPr>
            <a:noAutofit/>
          </a:bodyPr>
          <a:lstStyle/>
          <a:p>
            <a:r>
              <a:rPr lang="cs-CZ" altLang="cs-CZ" sz="1800" dirty="0" smtClean="0"/>
              <a:t>Označíme </a:t>
            </a:r>
            <a:r>
              <a:rPr lang="cs-CZ" altLang="cs-CZ" sz="1800" dirty="0"/>
              <a:t>křídou otvory, </a:t>
            </a:r>
            <a:r>
              <a:rPr lang="cs-CZ" altLang="cs-CZ" sz="1800" dirty="0" smtClean="0"/>
              <a:t>kde se </a:t>
            </a:r>
            <a:r>
              <a:rPr lang="cs-CZ" altLang="cs-CZ" sz="1800" dirty="0"/>
              <a:t>protnou jednotlivé naměřené délky</a:t>
            </a:r>
            <a:r>
              <a:rPr lang="cs-CZ" altLang="cs-CZ" sz="1800" dirty="0" smtClean="0"/>
              <a:t>.</a:t>
            </a:r>
            <a:endParaRPr lang="cs-CZ" altLang="cs-CZ" sz="1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43492" y="2271321"/>
            <a:ext cx="2949388" cy="37332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800" dirty="0" smtClean="0"/>
              <a:t>Do těchto otvorů později vložíme kolíky, na která budeme jednotlivé cívky navíjet.</a:t>
            </a:r>
          </a:p>
          <a:p>
            <a:endParaRPr lang="cs-CZ" alt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177824304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ustom 5">
      <a:dk1>
        <a:sysClr val="windowText" lastClr="000000"/>
      </a:dk1>
      <a:lt1>
        <a:sysClr val="window" lastClr="FFFFFF"/>
      </a:lt1>
      <a:dk2>
        <a:srgbClr val="3E3D2D"/>
      </a:dk2>
      <a:lt2>
        <a:srgbClr val="3382FF"/>
      </a:lt2>
      <a:accent1>
        <a:srgbClr val="1154B5"/>
      </a:accent1>
      <a:accent2>
        <a:srgbClr val="FFD400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1725</TotalTime>
  <Words>1043</Words>
  <Application>Microsoft Macintosh PowerPoint</Application>
  <PresentationFormat>On-screen Show (4:3)</PresentationFormat>
  <Paragraphs>177</Paragraphs>
  <Slides>34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Austin</vt:lpstr>
      <vt:lpstr>Dokument</vt:lpstr>
      <vt:lpstr>Equation</vt:lpstr>
      <vt:lpstr>Elektrické stroje a přístroje</vt:lpstr>
      <vt:lpstr>Navíjení asynchronního elektromotoru vyhotovení drážkové izolace</vt:lpstr>
      <vt:lpstr>Navíjení asynchronního elektromotoru vyhotovení drážkové izolace</vt:lpstr>
      <vt:lpstr>Navíjení asynchronního elektromotoru vyhotovení drážkové izolace</vt:lpstr>
      <vt:lpstr>Navíjení asynchronního elektromotoru vyhotovení drážkové izolace</vt:lpstr>
      <vt:lpstr>Navíjení asynchronního elektromotoru vyhotovení drážkové izolace</vt:lpstr>
      <vt:lpstr>Vyměření cívek</vt:lpstr>
      <vt:lpstr>Vyměření cívek</vt:lpstr>
      <vt:lpstr>Vyměření cívek</vt:lpstr>
      <vt:lpstr>Navíjení cívek</vt:lpstr>
      <vt:lpstr>Navíjení cívek</vt:lpstr>
      <vt:lpstr>Navíjení cívek</vt:lpstr>
      <vt:lpstr>Navíjení cívek</vt:lpstr>
      <vt:lpstr>Vkládání cívek do statoru</vt:lpstr>
      <vt:lpstr>Vkládání cívek do statoru</vt:lpstr>
      <vt:lpstr>Vkládání cívek do statoru</vt:lpstr>
      <vt:lpstr>Vkládání cívek do statoru</vt:lpstr>
      <vt:lpstr>Vkládání cívek do statoru</vt:lpstr>
      <vt:lpstr>Vkládání cívek do statoru</vt:lpstr>
      <vt:lpstr>Zapojování cívek  asynchronního elektromotoru</vt:lpstr>
      <vt:lpstr>Zapojování cívek  asynchronního elektromotoru</vt:lpstr>
      <vt:lpstr>Zapojování cívek  asynchronního elektromotoru</vt:lpstr>
      <vt:lpstr>Zapojování cívek  asynchronního elektromotoru</vt:lpstr>
      <vt:lpstr>Zapojování cívek  asynchronního elektromotoru</vt:lpstr>
      <vt:lpstr>Konečné úpravy, odzkoušení</vt:lpstr>
      <vt:lpstr>Konečné úpravy, odzkoušení</vt:lpstr>
      <vt:lpstr>Konečné úpravy, odzkoušení</vt:lpstr>
      <vt:lpstr>Konečné úpravy, odzkoušení</vt:lpstr>
      <vt:lpstr>Konečné úpravy, odzkoušení</vt:lpstr>
      <vt:lpstr>Impregnace</vt:lpstr>
      <vt:lpstr>Impregnace</vt:lpstr>
      <vt:lpstr>Konečné úpravy, odzkoušení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E-learningové prezentace</dc:title>
  <dc:subject/>
  <dc:creator>ISŠ Sokolnice</dc:creator>
  <cp:keywords/>
  <dc:description/>
  <cp:lastModifiedBy>Gracefi</cp:lastModifiedBy>
  <cp:revision>128</cp:revision>
  <dcterms:created xsi:type="dcterms:W3CDTF">2014-02-01T19:38:59Z</dcterms:created>
  <dcterms:modified xsi:type="dcterms:W3CDTF">2014-06-17T16:17:51Z</dcterms:modified>
  <cp:category/>
</cp:coreProperties>
</file>