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22"/>
  </p:handoutMasterIdLst>
  <p:sldIdLst>
    <p:sldId id="258" r:id="rId2"/>
    <p:sldId id="290" r:id="rId3"/>
    <p:sldId id="308" r:id="rId4"/>
    <p:sldId id="291" r:id="rId5"/>
    <p:sldId id="307" r:id="rId6"/>
    <p:sldId id="293" r:id="rId7"/>
    <p:sldId id="294" r:id="rId8"/>
    <p:sldId id="295" r:id="rId9"/>
    <p:sldId id="309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896" autoAdjust="0"/>
  </p:normalViewPr>
  <p:slideViewPr>
    <p:cSldViewPr snapToGrid="0" snapToObjects="1">
      <p:cViewPr>
        <p:scale>
          <a:sx n="150" d="100"/>
          <a:sy n="150" d="100"/>
        </p:scale>
        <p:origin x="5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7.6.14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hyperlink" Target="http://www.emotor.cz/i/Flash/obr8.swf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6" Type="http://schemas.openxmlformats.org/officeDocument/2006/relationships/hyperlink" Target="http://www.emotor.cz/i/Flash/obr12.swf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Elektrické stroje a přístroje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38603"/>
          </a:xfrm>
        </p:spPr>
        <p:txBody>
          <a:bodyPr>
            <a:noAutofit/>
          </a:bodyPr>
          <a:lstStyle/>
          <a:p>
            <a:r>
              <a:rPr lang="cs-CZ" sz="3200" dirty="0"/>
              <a:t>Spouštění asynchronního 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6559576" cy="43377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b="1" dirty="0"/>
              <a:t>Při spouštěni asynchronního motoru je záběrový proud až 7krát vyšší než hodnota nominálního </a:t>
            </a:r>
            <a:r>
              <a:rPr lang="cs-CZ" b="1" dirty="0" smtClean="0"/>
              <a:t>proudu.</a:t>
            </a:r>
          </a:p>
          <a:p>
            <a:pPr marL="68580" indent="0">
              <a:buNone/>
            </a:pPr>
            <a:r>
              <a:rPr lang="cs-CZ" dirty="0" smtClean="0"/>
              <a:t>Tím </a:t>
            </a:r>
            <a:r>
              <a:rPr lang="cs-CZ" dirty="0"/>
              <a:t>vznikají v síti velké proudové rázy i při poměrně malém záběrovém momentu. Proto je přímé spouštění povoleno pouze pro motory </a:t>
            </a:r>
            <a:r>
              <a:rPr lang="cs-CZ" dirty="0" smtClean="0"/>
              <a:t>s výkonem </a:t>
            </a:r>
            <a:r>
              <a:rPr lang="cs-CZ" dirty="0"/>
              <a:t>přibližně do 3 </a:t>
            </a:r>
            <a:r>
              <a:rPr lang="cs-CZ" dirty="0" smtClean="0"/>
              <a:t>kW.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221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r="15442"/>
          <a:stretch/>
        </p:blipFill>
        <p:spPr>
          <a:xfrm>
            <a:off x="6079067" y="2829560"/>
            <a:ext cx="2223284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Omezení proudového nárazu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3066067"/>
          </a:xfrm>
        </p:spPr>
        <p:txBody>
          <a:bodyPr>
            <a:noAutofit/>
          </a:bodyPr>
          <a:lstStyle/>
          <a:p>
            <a:r>
              <a:rPr lang="cs-CZ" b="1" dirty="0" smtClean="0"/>
              <a:t>Přepínač </a:t>
            </a:r>
            <a:r>
              <a:rPr lang="cs-CZ" b="1" dirty="0"/>
              <a:t>hvězda – trojúhelník</a:t>
            </a:r>
          </a:p>
          <a:p>
            <a:r>
              <a:rPr lang="cs-CZ" b="1" dirty="0"/>
              <a:t>Polovodičový regulátor napětí </a:t>
            </a:r>
            <a:r>
              <a:rPr lang="cs-CZ" b="1" dirty="0" smtClean="0"/>
              <a:t>– </a:t>
            </a:r>
            <a:r>
              <a:rPr lang="cs-CZ" b="1" dirty="0" err="1"/>
              <a:t>softstartér</a:t>
            </a:r>
            <a:endParaRPr lang="cs-CZ" b="1" dirty="0"/>
          </a:p>
          <a:p>
            <a:r>
              <a:rPr lang="cs-CZ" b="1" dirty="0"/>
              <a:t>Rozběhové transformátory</a:t>
            </a:r>
          </a:p>
          <a:p>
            <a:r>
              <a:rPr lang="cs-CZ" b="1" dirty="0"/>
              <a:t>Speciální úprava </a:t>
            </a:r>
            <a:r>
              <a:rPr lang="cs-CZ" b="1" dirty="0" smtClean="0"/>
              <a:t>klece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odporová</a:t>
            </a:r>
            <a:r>
              <a:rPr lang="cs-CZ" dirty="0"/>
              <a:t>, vírová</a:t>
            </a:r>
          </a:p>
          <a:p>
            <a:r>
              <a:rPr lang="cs-CZ" b="1" dirty="0"/>
              <a:t>Motor s kroužkovou kotvou</a:t>
            </a:r>
            <a:r>
              <a:rPr lang="cs-CZ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8898" y="6078009"/>
            <a:ext cx="1917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 smtClean="0"/>
              <a:t>Softstartér</a:t>
            </a:r>
            <a:r>
              <a:rPr lang="cs-CZ" sz="1200" dirty="0" smtClean="0"/>
              <a:t> </a:t>
            </a:r>
            <a:r>
              <a:rPr lang="cs-CZ" sz="1200" dirty="0"/>
              <a:t>Siemens </a:t>
            </a:r>
            <a:endParaRPr lang="cs-CZ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4577968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25" y="4277359"/>
            <a:ext cx="1452563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6634" y="5726233"/>
            <a:ext cx="191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Polovodičový měnič kmitočtu </a:t>
            </a:r>
            <a:endParaRPr lang="cs-CZ" sz="12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Řízení rychlosti otáčení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462223"/>
              </p:ext>
            </p:extLst>
          </p:nvPr>
        </p:nvGraphicFramePr>
        <p:xfrm>
          <a:off x="2895600" y="1919528"/>
          <a:ext cx="274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1919528"/>
                        <a:ext cx="2743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125208" y="3183466"/>
            <a:ext cx="7024743" cy="185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Regulace změnou skluzu</a:t>
            </a:r>
          </a:p>
          <a:p>
            <a:r>
              <a:rPr lang="cs-CZ" b="1" dirty="0"/>
              <a:t>Regulace změnou </a:t>
            </a:r>
            <a:r>
              <a:rPr lang="cs-CZ" b="1" dirty="0" smtClean="0"/>
              <a:t>kmitočtu</a:t>
            </a:r>
          </a:p>
          <a:p>
            <a:r>
              <a:rPr lang="cs-CZ" b="1" dirty="0"/>
              <a:t>Regulace změnou </a:t>
            </a:r>
            <a:r>
              <a:rPr lang="cs-CZ" b="1" dirty="0" smtClean="0"/>
              <a:t>počtu pólů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7236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Brždění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sz="2200" b="1" dirty="0"/>
              <a:t>Brzdění protiproudem</a:t>
            </a:r>
            <a:r>
              <a:rPr lang="cs-CZ" sz="2200" dirty="0"/>
              <a:t> - </a:t>
            </a:r>
            <a:r>
              <a:rPr lang="cs-CZ" sz="2200" dirty="0" smtClean="0"/>
              <a:t>změněním </a:t>
            </a:r>
            <a:r>
              <a:rPr lang="cs-CZ" sz="2200" dirty="0"/>
              <a:t>smyslu otáčení magnetického pole statoru se vytváří brzdný moment, působící proti směru otáčení rotoru.</a:t>
            </a:r>
          </a:p>
          <a:p>
            <a:r>
              <a:rPr lang="cs-CZ" sz="2200" b="1" dirty="0"/>
              <a:t>Brzdění </a:t>
            </a:r>
            <a:r>
              <a:rPr lang="cs-CZ" sz="2200" b="1" dirty="0" err="1"/>
              <a:t>generátorické</a:t>
            </a:r>
            <a:r>
              <a:rPr lang="cs-CZ" sz="2200" dirty="0"/>
              <a:t> - </a:t>
            </a:r>
            <a:r>
              <a:rPr lang="cs-CZ" sz="2200" dirty="0" smtClean="0"/>
              <a:t>nastává </a:t>
            </a:r>
            <a:r>
              <a:rPr lang="cs-CZ" sz="2200" dirty="0"/>
              <a:t>při práci motoru jako generátoru.</a:t>
            </a:r>
          </a:p>
          <a:p>
            <a:r>
              <a:rPr lang="cs-CZ" sz="2200" b="1" dirty="0"/>
              <a:t>Dynamické brzdění</a:t>
            </a:r>
            <a:r>
              <a:rPr lang="cs-CZ" sz="2200" dirty="0"/>
              <a:t> - </a:t>
            </a:r>
            <a:r>
              <a:rPr lang="cs-CZ" sz="2200" dirty="0" smtClean="0"/>
              <a:t>statorové </a:t>
            </a:r>
            <a:r>
              <a:rPr lang="cs-CZ" sz="2200" dirty="0"/>
              <a:t>vinutí se odpojí od sítě a připojí se na zdroj stejnosměrného napětí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88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5" b="19293"/>
          <a:stretch/>
        </p:blipFill>
        <p:spPr>
          <a:xfrm>
            <a:off x="6552936" y="4495804"/>
            <a:ext cx="1733550" cy="149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Reverzace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3210000"/>
          </a:xfrm>
        </p:spPr>
        <p:txBody>
          <a:bodyPr>
            <a:noAutofit/>
          </a:bodyPr>
          <a:lstStyle/>
          <a:p>
            <a:r>
              <a:rPr lang="cs-CZ" sz="2200" dirty="0"/>
              <a:t>Změna směru otáčení. Provádí se záměnou dvou libovolných fází v přívodu třífázového elektromotoru. </a:t>
            </a:r>
          </a:p>
          <a:p>
            <a:r>
              <a:rPr lang="cs-CZ" sz="2200" dirty="0"/>
              <a:t>V praxi používáme reverzační přepínače nebo stykačové kombinace. </a:t>
            </a:r>
          </a:p>
          <a:p>
            <a:r>
              <a:rPr lang="cs-CZ" sz="2200" dirty="0"/>
              <a:t>U jednofázových elektromotorů zaměníme začátek za konec, buď v hlavní, nebo v pomocné fázi, vývody z motoru na svorkovnici.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6634" y="6018740"/>
            <a:ext cx="1917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Reverzační přepínač </a:t>
            </a:r>
            <a:endParaRPr lang="cs-CZ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022585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vorkovnice_3f_motoru-YD_400-230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53" y="1930402"/>
            <a:ext cx="1936242" cy="2208276"/>
          </a:xfrm>
          <a:prstGeom prst="rect">
            <a:avLst/>
          </a:prstGeom>
        </p:spPr>
      </p:pic>
      <p:pic>
        <p:nvPicPr>
          <p:cNvPr id="13" name="Picture 12" descr="pripojeni_3f_motoru-YD_400-230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53" y="4725235"/>
            <a:ext cx="1936242" cy="1392174"/>
          </a:xfrm>
          <a:prstGeom prst="rect">
            <a:avLst/>
          </a:prstGeom>
        </p:spPr>
      </p:pic>
      <p:pic>
        <p:nvPicPr>
          <p:cNvPr id="14" name="Picture 13" descr="svorkovnice_3f_motoru-YD_690-400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97" y="1930402"/>
            <a:ext cx="1936242" cy="2208276"/>
          </a:xfrm>
          <a:prstGeom prst="rect">
            <a:avLst/>
          </a:prstGeom>
        </p:spPr>
      </p:pic>
      <p:pic>
        <p:nvPicPr>
          <p:cNvPr id="15" name="Picture 14" descr="pripojeni_3f_motoru-YD_690-400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97" y="4725235"/>
            <a:ext cx="1936242" cy="139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Připojování </a:t>
            </a:r>
            <a:r>
              <a:rPr lang="cs-CZ" sz="3200" dirty="0"/>
              <a:t>elektromotorů na síť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19731" y="1566512"/>
            <a:ext cx="2911487" cy="51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cs-CZ" sz="1600" b="1" dirty="0" err="1" smtClean="0"/>
              <a:t>Y</a:t>
            </a:r>
            <a:r>
              <a:rPr lang="cs-CZ" sz="1600" b="1" dirty="0" smtClean="0"/>
              <a:t>/D 400/230 V (380/220 V)</a:t>
            </a:r>
            <a:endParaRPr lang="cs-CZ" sz="1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39741" y="1566512"/>
            <a:ext cx="2996155" cy="51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cs-CZ" sz="1600" b="1" dirty="0" err="1" smtClean="0"/>
              <a:t>Y</a:t>
            </a:r>
            <a:r>
              <a:rPr lang="cs-CZ" sz="1600" b="1" dirty="0" smtClean="0"/>
              <a:t>/D 690/400 V (660/380 V)</a:t>
            </a:r>
            <a:endParaRPr lang="cs-CZ" sz="1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72641" y="4352039"/>
            <a:ext cx="3005666" cy="51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cs-CZ" sz="1400" dirty="0" smtClean="0"/>
              <a:t>Připojení svorkovnice na síť</a:t>
            </a:r>
            <a:endParaRPr lang="cs-CZ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62251" y="4352039"/>
            <a:ext cx="3751134" cy="51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cs-CZ" sz="1400" dirty="0" smtClean="0"/>
              <a:t>Připojení 3F svorkovnice na 1F síť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26365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995870"/>
          </a:xfrm>
        </p:spPr>
        <p:txBody>
          <a:bodyPr>
            <a:noAutofit/>
          </a:bodyPr>
          <a:lstStyle/>
          <a:p>
            <a:r>
              <a:rPr lang="cs-CZ" sz="3200" dirty="0"/>
              <a:t>Použití asynchronních elektromotorů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7024743" cy="4337760"/>
          </a:xfrm>
        </p:spPr>
        <p:txBody>
          <a:bodyPr>
            <a:noAutofit/>
          </a:bodyPr>
          <a:lstStyle/>
          <a:p>
            <a:r>
              <a:rPr lang="cs-CZ" sz="2200" b="1" dirty="0"/>
              <a:t>Třífázové asynchronní elektromotory</a:t>
            </a:r>
            <a:r>
              <a:rPr lang="cs-CZ" sz="2200" dirty="0"/>
              <a:t> – patří v současnosti vzhledem ke své jednoduchosti </a:t>
            </a:r>
            <a:r>
              <a:rPr lang="cs-CZ" sz="2200" dirty="0" smtClean="0"/>
              <a:t>a spolehlivosti </a:t>
            </a:r>
            <a:r>
              <a:rPr lang="cs-CZ" sz="2200" dirty="0"/>
              <a:t>k nejpoužívanějším elektromotorům vůbec.</a:t>
            </a:r>
          </a:p>
          <a:p>
            <a:r>
              <a:rPr lang="cs-CZ" sz="2200" dirty="0"/>
              <a:t> </a:t>
            </a:r>
            <a:r>
              <a:rPr lang="cs-CZ" sz="2200" b="1" dirty="0"/>
              <a:t>Jednofázové asynchronní elektromotory</a:t>
            </a:r>
            <a:r>
              <a:rPr lang="cs-CZ" sz="2200" dirty="0"/>
              <a:t> – nacházejí uplatnění v řadě případů používaných v jednofázových soustavách např. v domácnostech. Používají se všude tam, kde si vystačíme s jejich maximálními otáčkami 2800 </a:t>
            </a:r>
            <a:r>
              <a:rPr lang="cs-CZ" sz="2200" dirty="0" err="1"/>
              <a:t>ot</a:t>
            </a:r>
            <a:r>
              <a:rPr lang="cs-CZ" sz="2200" dirty="0"/>
              <a:t>/min.</a:t>
            </a:r>
          </a:p>
          <a:p>
            <a:r>
              <a:rPr lang="cs-CZ" sz="2200" dirty="0"/>
              <a:t> </a:t>
            </a:r>
            <a:r>
              <a:rPr lang="cs-CZ" sz="2200" b="1" dirty="0"/>
              <a:t>Asynchronní generátory</a:t>
            </a:r>
            <a:r>
              <a:rPr lang="cs-CZ" sz="2200" dirty="0"/>
              <a:t> – nacházejí v poslední době široké uplatnění hlavně s rozvojem alternativních zdrojů elektrické energie.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935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Měření a zkoušení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1084867"/>
          </a:xfrm>
        </p:spPr>
        <p:txBody>
          <a:bodyPr>
            <a:noAutofit/>
          </a:bodyPr>
          <a:lstStyle/>
          <a:p>
            <a:r>
              <a:rPr lang="cs-CZ" sz="2200" b="1" dirty="0"/>
              <a:t>Měření izolačního stavu – </a:t>
            </a:r>
            <a:r>
              <a:rPr lang="cs-CZ" sz="2200" dirty="0" err="1" smtClean="0"/>
              <a:t>megmet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b="1" dirty="0" smtClean="0"/>
              <a:t>Zkoušení </a:t>
            </a:r>
            <a:r>
              <a:rPr lang="cs-CZ" sz="2200" b="1" dirty="0"/>
              <a:t>izolačního stavu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3491" y="3581674"/>
            <a:ext cx="7024743" cy="1464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 smtClean="0"/>
              <a:t>Měření naprázdno – </a:t>
            </a:r>
            <a:r>
              <a:rPr lang="cs-CZ" sz="2200" dirty="0" smtClean="0"/>
              <a:t>ztráty v magnetickém obvodu + mechanické ztráty.</a:t>
            </a:r>
          </a:p>
          <a:p>
            <a:r>
              <a:rPr lang="cs-CZ" sz="2200" b="1" dirty="0" smtClean="0"/>
              <a:t> Měření nakrátko – </a:t>
            </a:r>
            <a:r>
              <a:rPr lang="cs-CZ" sz="2200" dirty="0" smtClean="0"/>
              <a:t>ztráty ve vinutí.</a:t>
            </a:r>
            <a:endParaRPr lang="cs-CZ" sz="2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36895"/>
              </p:ext>
            </p:extLst>
          </p:nvPr>
        </p:nvGraphicFramePr>
        <p:xfrm>
          <a:off x="3086100" y="2725738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1181100" imgH="228600" progId="Equation.3">
                  <p:embed/>
                </p:oleObj>
              </mc:Choice>
              <mc:Fallback>
                <p:oleObj name="Equation" r:id="rId3" imgW="1181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6100" y="2725738"/>
                        <a:ext cx="236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0352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Zjišťování závad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pPr lvl="0"/>
            <a:r>
              <a:rPr lang="cs-CZ" sz="2200" dirty="0"/>
              <a:t>Zjistíme, zda se motor volně otáčí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nedře rotor </a:t>
            </a:r>
            <a:r>
              <a:rPr lang="cs-CZ" sz="2200" dirty="0" smtClean="0"/>
              <a:t>o</a:t>
            </a:r>
            <a:r>
              <a:rPr lang="cs-CZ" sz="2200" dirty="0"/>
              <a:t> </a:t>
            </a:r>
            <a:r>
              <a:rPr lang="cs-CZ" sz="2200" dirty="0" smtClean="0"/>
              <a:t>stator</a:t>
            </a:r>
            <a:r>
              <a:rPr lang="cs-CZ" sz="2200" dirty="0"/>
              <a:t>.</a:t>
            </a:r>
          </a:p>
          <a:p>
            <a:r>
              <a:rPr lang="cs-CZ" sz="2200" dirty="0"/>
              <a:t>Odstraníme spojky ze svorkovnice a proměříme, zda není některá fáze přerušena. </a:t>
            </a:r>
          </a:p>
          <a:p>
            <a:r>
              <a:rPr lang="cs-CZ" sz="2200" dirty="0"/>
              <a:t>Změříme izolační stav </a:t>
            </a:r>
            <a:r>
              <a:rPr lang="cs-CZ" sz="2200" dirty="0" err="1"/>
              <a:t>megmetem</a:t>
            </a:r>
            <a:r>
              <a:rPr lang="cs-CZ" sz="2200" dirty="0"/>
              <a:t>.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Měříme </a:t>
            </a:r>
            <a:r>
              <a:rPr lang="cs-CZ" sz="2200" dirty="0"/>
              <a:t>mezi začátky fází (1 s 2; 2 s 3; 1 s </a:t>
            </a:r>
            <a:r>
              <a:rPr lang="cs-CZ" sz="2200" dirty="0" smtClean="0"/>
              <a:t>3)</a:t>
            </a:r>
            <a:r>
              <a:rPr lang="cs-CZ" sz="2200" dirty="0"/>
              <a:t>. </a:t>
            </a:r>
          </a:p>
          <a:p>
            <a:pPr lvl="0"/>
            <a:r>
              <a:rPr lang="cs-CZ" sz="2200" dirty="0"/>
              <a:t>Pokud motor dále vyhovuje, připojíme ho na síť přes autotransformátor, postupně zvyšujeme napětí až na </a:t>
            </a:r>
            <a:r>
              <a:rPr lang="cs-CZ" sz="2200" dirty="0" err="1"/>
              <a:t>U</a:t>
            </a:r>
            <a:r>
              <a:rPr lang="cs-CZ" sz="2200" baseline="-25000" dirty="0" err="1"/>
              <a:t>jm</a:t>
            </a:r>
            <a:r>
              <a:rPr lang="cs-CZ" sz="2200" dirty="0"/>
              <a:t> a měříme proudy v jednotlivých fázích. Nestejné proudy ukazují na závitový zkrat. Pokud jsou proudy ve fázích stejné a odpovídají štítkovým údajům, je motor v pořádku.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20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KNOTEK, Jaroslav; KNOTEK, Jaroslav. </a:t>
            </a:r>
            <a:r>
              <a:rPr lang="cs-CZ" i="1" dirty="0"/>
              <a:t>Navíjení a převíjení malých elektrických strojů točivých</a:t>
            </a:r>
            <a:r>
              <a:rPr lang="cs-CZ" dirty="0"/>
              <a:t>. Praha: SNTL, 1990, ISBN 80-03-00323-7.</a:t>
            </a:r>
          </a:p>
          <a:p>
            <a:r>
              <a:rPr lang="cs-CZ" dirty="0"/>
              <a:t>VOŽENÍLEK, L; LSTIBŮREK, F.. </a:t>
            </a:r>
            <a:r>
              <a:rPr lang="cs-CZ" i="1" dirty="0"/>
              <a:t>Základy elektrotechniky</a:t>
            </a:r>
            <a:r>
              <a:rPr lang="cs-CZ" dirty="0"/>
              <a:t>. Praha: SNTL, 1985, ISBN 04-522-85.</a:t>
            </a:r>
          </a:p>
          <a:p>
            <a:r>
              <a:rPr lang="cs-CZ" dirty="0"/>
              <a:t>ŠÍPAL, J. </a:t>
            </a:r>
            <a:r>
              <a:rPr lang="cs-CZ" i="1" dirty="0" smtClean="0"/>
              <a:t>Elektrické </a:t>
            </a:r>
            <a:r>
              <a:rPr lang="cs-CZ" i="1" dirty="0"/>
              <a:t>stroje 2</a:t>
            </a:r>
            <a:r>
              <a:rPr lang="cs-CZ" dirty="0"/>
              <a:t> [online]. [cit. 20.3.2013].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Dostupný </a:t>
            </a:r>
            <a:r>
              <a:rPr lang="cs-CZ" dirty="0"/>
              <a:t>na WWW: </a:t>
            </a:r>
            <a:r>
              <a:rPr lang="cs-CZ" dirty="0" smtClean="0"/>
              <a:t>http</a:t>
            </a:r>
            <a:r>
              <a:rPr lang="cs-CZ" dirty="0"/>
              <a:t>://sipal.fvtm.ujep.cz/ElEl/ElEl_10.pdf</a:t>
            </a:r>
          </a:p>
          <a:p>
            <a:r>
              <a:rPr lang="cs-CZ" dirty="0"/>
              <a:t>AUTOR NEUVEDEN. </a:t>
            </a:r>
            <a:r>
              <a:rPr lang="cs-CZ" i="1" dirty="0"/>
              <a:t>Asynchronní motor</a:t>
            </a:r>
            <a:r>
              <a:rPr lang="cs-CZ" dirty="0"/>
              <a:t> [online]. [cit. 20.3.2013].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Dostupný </a:t>
            </a:r>
            <a:r>
              <a:rPr lang="cs-CZ" dirty="0"/>
              <a:t>na WWW: http://referaty-seminarky.cz/asynchronni-motor/</a:t>
            </a:r>
          </a:p>
          <a:p>
            <a:r>
              <a:rPr lang="cs-CZ" dirty="0"/>
              <a:t>KOCMAN, Stanislav. </a:t>
            </a:r>
            <a:r>
              <a:rPr lang="cs-CZ" i="1" dirty="0" smtClean="0"/>
              <a:t>Asynchronní elektromotory </a:t>
            </a:r>
            <a:r>
              <a:rPr lang="cs-CZ" dirty="0" smtClean="0"/>
              <a:t> </a:t>
            </a:r>
            <a:r>
              <a:rPr lang="cs-CZ" dirty="0"/>
              <a:t>[online]. [cit. 20.3.2013].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Dostupný </a:t>
            </a:r>
            <a:r>
              <a:rPr lang="cs-CZ" dirty="0"/>
              <a:t>na WWW: http://p.kobrle.sweb.cz/stroje/as-skriptum.pdf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3193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Rozdělení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Elektrické stroje </a:t>
            </a:r>
            <a:r>
              <a:rPr lang="cs-CZ" dirty="0" smtClean="0"/>
              <a:t>– rozdělení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67544" y="4732884"/>
            <a:ext cx="8208912" cy="1320800"/>
          </a:xfrm>
          <a:prstGeom prst="rect">
            <a:avLst/>
          </a:prstGeom>
          <a:solidFill>
            <a:schemeClr val="bg2">
              <a:alpha val="1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Elbow Connector 7"/>
          <p:cNvCxnSpPr>
            <a:stCxn id="15" idx="2"/>
            <a:endCxn id="18" idx="0"/>
          </p:cNvCxnSpPr>
          <p:nvPr/>
        </p:nvCxnSpPr>
        <p:spPr>
          <a:xfrm rot="5400000">
            <a:off x="4234193" y="2116904"/>
            <a:ext cx="503392" cy="1821736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5" idx="2"/>
            <a:endCxn id="30" idx="0"/>
          </p:cNvCxnSpPr>
          <p:nvPr/>
        </p:nvCxnSpPr>
        <p:spPr>
          <a:xfrm rot="16200000" flipH="1">
            <a:off x="6166756" y="2006077"/>
            <a:ext cx="503392" cy="2043390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8" idx="2"/>
            <a:endCxn id="21" idx="0"/>
          </p:cNvCxnSpPr>
          <p:nvPr/>
        </p:nvCxnSpPr>
        <p:spPr>
          <a:xfrm rot="5400000">
            <a:off x="2415875" y="3692162"/>
            <a:ext cx="478710" cy="1839583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8" idx="2"/>
            <a:endCxn id="27" idx="0"/>
          </p:cNvCxnSpPr>
          <p:nvPr/>
        </p:nvCxnSpPr>
        <p:spPr>
          <a:xfrm rot="16200000" flipH="1">
            <a:off x="4246534" y="3701085"/>
            <a:ext cx="478710" cy="1821736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8" idx="2"/>
            <a:endCxn id="24" idx="0"/>
          </p:cNvCxnSpPr>
          <p:nvPr/>
        </p:nvCxnSpPr>
        <p:spPr>
          <a:xfrm>
            <a:off x="3575021" y="4372598"/>
            <a:ext cx="0" cy="47871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0" idx="2"/>
            <a:endCxn id="33" idx="0"/>
          </p:cNvCxnSpPr>
          <p:nvPr/>
        </p:nvCxnSpPr>
        <p:spPr>
          <a:xfrm>
            <a:off x="7440147" y="4372598"/>
            <a:ext cx="0" cy="47871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Skupina 12"/>
          <p:cNvGrpSpPr/>
          <p:nvPr/>
        </p:nvGrpSpPr>
        <p:grpSpPr>
          <a:xfrm>
            <a:off x="4536024" y="1682946"/>
            <a:ext cx="1721465" cy="1093130"/>
            <a:chOff x="4335333" y="792083"/>
            <a:chExt cx="1721465" cy="1093130"/>
          </a:xfrm>
        </p:grpSpPr>
        <p:sp>
          <p:nvSpPr>
            <p:cNvPr id="15" name="Zaoblený obdélník 36"/>
            <p:cNvSpPr/>
            <p:nvPr/>
          </p:nvSpPr>
          <p:spPr>
            <a:xfrm>
              <a:off x="4335333" y="792083"/>
              <a:ext cx="1721465" cy="1093130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bg2">
                    <a:alpha val="90000"/>
                  </a:schemeClr>
                </a:gs>
                <a:gs pos="100000">
                  <a:schemeClr val="accent1">
                    <a:alpha val="9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2225">
              <a:noFill/>
            </a:ln>
            <a:effectLst>
              <a:outerShdw blurRad="101600" dir="2700000" algn="tl" rotWithShape="0">
                <a:srgbClr val="000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Zaoblený obdélník 11"/>
            <p:cNvSpPr/>
            <p:nvPr/>
          </p:nvSpPr>
          <p:spPr>
            <a:xfrm>
              <a:off x="4364832" y="824100"/>
              <a:ext cx="1657431" cy="1029096"/>
            </a:xfrm>
            <a:prstGeom prst="rect">
              <a:avLst/>
            </a:prstGeom>
            <a:noFill/>
            <a:ln w="22225">
              <a:noFill/>
            </a:ln>
            <a:effectLst/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 smtClean="0">
                  <a:solidFill>
                    <a:srgbClr val="FFFFFF"/>
                  </a:solidFill>
                </a:rPr>
                <a:t>ELEKTRICKÉ STROJE</a:t>
              </a:r>
              <a:endParaRPr lang="cs-CZ" sz="2000" b="1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Skupina 14"/>
          <p:cNvGrpSpPr/>
          <p:nvPr/>
        </p:nvGrpSpPr>
        <p:grpSpPr>
          <a:xfrm>
            <a:off x="2714288" y="3279468"/>
            <a:ext cx="1721465" cy="1093130"/>
            <a:chOff x="2297697" y="2388605"/>
            <a:chExt cx="1721465" cy="1093130"/>
          </a:xfrm>
        </p:grpSpPr>
        <p:sp>
          <p:nvSpPr>
            <p:cNvPr id="18" name="Zaoblený obdélník 34"/>
            <p:cNvSpPr/>
            <p:nvPr/>
          </p:nvSpPr>
          <p:spPr>
            <a:xfrm>
              <a:off x="2297697" y="2388605"/>
              <a:ext cx="1721465" cy="1093130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bg2">
                    <a:alpha val="90000"/>
                  </a:schemeClr>
                </a:gs>
                <a:gs pos="100000">
                  <a:schemeClr val="accent1">
                    <a:alpha val="9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2225">
              <a:noFill/>
            </a:ln>
            <a:effectLst>
              <a:outerShdw blurRad="101600" dir="2700000" algn="tl" rotWithShape="0">
                <a:srgbClr val="000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Zaoblený obdélník 14"/>
            <p:cNvSpPr/>
            <p:nvPr/>
          </p:nvSpPr>
          <p:spPr>
            <a:xfrm>
              <a:off x="2329714" y="2420622"/>
              <a:ext cx="1657431" cy="1029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 smtClean="0">
                  <a:solidFill>
                    <a:srgbClr val="FFFFFF"/>
                  </a:solidFill>
                </a:rPr>
                <a:t>TOČIVÉ</a:t>
              </a:r>
              <a:endParaRPr lang="cs-CZ" sz="22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Skupina 15"/>
          <p:cNvGrpSpPr/>
          <p:nvPr/>
        </p:nvGrpSpPr>
        <p:grpSpPr>
          <a:xfrm>
            <a:off x="874705" y="4851308"/>
            <a:ext cx="1721465" cy="1093130"/>
            <a:chOff x="339734" y="3982395"/>
            <a:chExt cx="1721465" cy="1093130"/>
          </a:xfrm>
        </p:grpSpPr>
        <p:sp>
          <p:nvSpPr>
            <p:cNvPr id="21" name="Zaoblený obdélník 32"/>
            <p:cNvSpPr/>
            <p:nvPr/>
          </p:nvSpPr>
          <p:spPr>
            <a:xfrm>
              <a:off x="339734" y="3982395"/>
              <a:ext cx="1721465" cy="109313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r="2700000" algn="tl" rotWithShape="0">
                <a:srgbClr val="000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Zaoblený obdélník 16"/>
            <p:cNvSpPr/>
            <p:nvPr/>
          </p:nvSpPr>
          <p:spPr>
            <a:xfrm>
              <a:off x="371751" y="4014412"/>
              <a:ext cx="1657431" cy="1029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smtClean="0"/>
                <a:t>Synchronní</a:t>
              </a:r>
              <a:endParaRPr lang="cs-CZ" sz="1600" kern="1200" dirty="0"/>
            </a:p>
          </p:txBody>
        </p:sp>
      </p:grpSp>
      <p:grpSp>
        <p:nvGrpSpPr>
          <p:cNvPr id="23" name="Skupina 17"/>
          <p:cNvGrpSpPr/>
          <p:nvPr/>
        </p:nvGrpSpPr>
        <p:grpSpPr>
          <a:xfrm>
            <a:off x="2714288" y="4851308"/>
            <a:ext cx="1721465" cy="1093130"/>
            <a:chOff x="2297697" y="3982395"/>
            <a:chExt cx="1721465" cy="1093130"/>
          </a:xfrm>
        </p:grpSpPr>
        <p:sp>
          <p:nvSpPr>
            <p:cNvPr id="24" name="Zaoblený obdélník 30"/>
            <p:cNvSpPr/>
            <p:nvPr/>
          </p:nvSpPr>
          <p:spPr>
            <a:xfrm>
              <a:off x="2297697" y="3982395"/>
              <a:ext cx="1721465" cy="109313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r="2700000" algn="tl" rotWithShape="0">
                <a:srgbClr val="000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Zaoblený obdélník 19"/>
            <p:cNvSpPr/>
            <p:nvPr/>
          </p:nvSpPr>
          <p:spPr>
            <a:xfrm>
              <a:off x="2329714" y="4014412"/>
              <a:ext cx="1657431" cy="10290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smtClean="0"/>
                <a:t>Asynchronní</a:t>
              </a:r>
              <a:endParaRPr lang="cs-CZ" sz="1600" kern="1200" dirty="0"/>
            </a:p>
          </p:txBody>
        </p:sp>
      </p:grpSp>
      <p:grpSp>
        <p:nvGrpSpPr>
          <p:cNvPr id="26" name="Skupina 19"/>
          <p:cNvGrpSpPr/>
          <p:nvPr/>
        </p:nvGrpSpPr>
        <p:grpSpPr>
          <a:xfrm>
            <a:off x="4536024" y="4851308"/>
            <a:ext cx="1721465" cy="1093130"/>
            <a:chOff x="4392483" y="3960445"/>
            <a:chExt cx="1721465" cy="1093130"/>
          </a:xfrm>
        </p:grpSpPr>
        <p:sp>
          <p:nvSpPr>
            <p:cNvPr id="27" name="Zaoblený obdélník 28"/>
            <p:cNvSpPr/>
            <p:nvPr/>
          </p:nvSpPr>
          <p:spPr>
            <a:xfrm>
              <a:off x="4392483" y="3960445"/>
              <a:ext cx="1721465" cy="109313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r="2700000" algn="tl" rotWithShape="0">
                <a:srgbClr val="000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Zaoblený obdélník 22"/>
            <p:cNvSpPr/>
            <p:nvPr/>
          </p:nvSpPr>
          <p:spPr>
            <a:xfrm>
              <a:off x="4424500" y="3992462"/>
              <a:ext cx="1657431" cy="10290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smtClean="0"/>
                <a:t>Komutátorové</a:t>
              </a:r>
              <a:endParaRPr lang="cs-CZ" sz="1600" kern="1200" dirty="0"/>
            </a:p>
          </p:txBody>
        </p:sp>
      </p:grpSp>
      <p:grpSp>
        <p:nvGrpSpPr>
          <p:cNvPr id="29" name="Skupina 21"/>
          <p:cNvGrpSpPr/>
          <p:nvPr/>
        </p:nvGrpSpPr>
        <p:grpSpPr>
          <a:xfrm>
            <a:off x="6579414" y="3279468"/>
            <a:ext cx="1721465" cy="1093130"/>
            <a:chOff x="6505723" y="2388605"/>
            <a:chExt cx="1721465" cy="1093130"/>
          </a:xfrm>
        </p:grpSpPr>
        <p:sp>
          <p:nvSpPr>
            <p:cNvPr id="30" name="Zaoblený obdélník 26"/>
            <p:cNvSpPr/>
            <p:nvPr/>
          </p:nvSpPr>
          <p:spPr>
            <a:xfrm>
              <a:off x="6505723" y="2388605"/>
              <a:ext cx="1721465" cy="1093130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0">
                  <a:schemeClr val="bg2">
                    <a:alpha val="90000"/>
                  </a:schemeClr>
                </a:gs>
                <a:gs pos="100000">
                  <a:schemeClr val="accent1">
                    <a:alpha val="9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2225">
              <a:noFill/>
            </a:ln>
            <a:effectLst>
              <a:outerShdw blurRad="101600" dir="2700000" algn="tl" rotWithShape="0">
                <a:srgbClr val="000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Zaoblený obdélník 25"/>
            <p:cNvSpPr/>
            <p:nvPr/>
          </p:nvSpPr>
          <p:spPr>
            <a:xfrm>
              <a:off x="6537740" y="2420622"/>
              <a:ext cx="1657431" cy="1029096"/>
            </a:xfrm>
            <a:prstGeom prst="rect">
              <a:avLst/>
            </a:prstGeom>
            <a:noFill/>
            <a:ln w="22225">
              <a:noFill/>
            </a:ln>
            <a:effectLst/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kern="1200" dirty="0" smtClean="0">
                  <a:solidFill>
                    <a:srgbClr val="FFFFFF"/>
                  </a:solidFill>
                </a:rPr>
                <a:t>NETOČIVÉ</a:t>
              </a:r>
              <a:endParaRPr lang="cs-CZ" sz="22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Skupina 23"/>
          <p:cNvGrpSpPr/>
          <p:nvPr/>
        </p:nvGrpSpPr>
        <p:grpSpPr>
          <a:xfrm>
            <a:off x="6579414" y="4851308"/>
            <a:ext cx="1721465" cy="1093130"/>
            <a:chOff x="6505723" y="3982395"/>
            <a:chExt cx="1721465" cy="1093130"/>
          </a:xfrm>
        </p:grpSpPr>
        <p:sp>
          <p:nvSpPr>
            <p:cNvPr id="33" name="Zaoblený obdélník 24"/>
            <p:cNvSpPr/>
            <p:nvPr/>
          </p:nvSpPr>
          <p:spPr>
            <a:xfrm>
              <a:off x="6505723" y="3982395"/>
              <a:ext cx="1721465" cy="109313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r="2700000" algn="tl" rotWithShape="0">
                <a:srgbClr val="000000">
                  <a:alpha val="50000"/>
                </a:srgb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Zaoblený obdélník 28"/>
            <p:cNvSpPr/>
            <p:nvPr/>
          </p:nvSpPr>
          <p:spPr>
            <a:xfrm>
              <a:off x="6537740" y="4014412"/>
              <a:ext cx="1657431" cy="10290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kern="1200" smtClean="0"/>
                <a:t>Transformátory</a:t>
              </a:r>
              <a:endParaRPr lang="cs-CZ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202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Asynchronní elektromotory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21" y="1666800"/>
            <a:ext cx="7609442" cy="4337760"/>
          </a:xfrm>
        </p:spPr>
        <p:txBody>
          <a:bodyPr>
            <a:noAutofit/>
          </a:bodyPr>
          <a:lstStyle/>
          <a:p>
            <a:pPr marL="68580" indent="0">
              <a:spcAft>
                <a:spcPts val="1800"/>
              </a:spcAft>
              <a:buNone/>
            </a:pPr>
            <a:r>
              <a:rPr lang="cs-CZ" b="1" dirty="0"/>
              <a:t>Konstrukce</a:t>
            </a:r>
            <a:r>
              <a:rPr lang="cs-CZ" b="1" dirty="0" smtClean="0"/>
              <a:t>:</a:t>
            </a:r>
            <a:endParaRPr lang="cs-CZ" b="1" dirty="0"/>
          </a:p>
          <a:p>
            <a:r>
              <a:rPr lang="cs-CZ" b="1" dirty="0" smtClean="0">
                <a:solidFill>
                  <a:schemeClr val="accent1"/>
                </a:solidFill>
              </a:rPr>
              <a:t>Stator</a:t>
            </a:r>
            <a:r>
              <a:rPr lang="cs-CZ" dirty="0">
                <a:solidFill>
                  <a:schemeClr val="accent1"/>
                </a:solidFill>
              </a:rPr>
              <a:t>:</a:t>
            </a:r>
            <a:r>
              <a:rPr lang="cs-CZ" dirty="0" smtClean="0"/>
              <a:t> statorová </a:t>
            </a:r>
            <a:r>
              <a:rPr lang="cs-CZ" dirty="0"/>
              <a:t>kostra – motor patkový, přírubový</a:t>
            </a:r>
          </a:p>
          <a:p>
            <a:r>
              <a:rPr lang="cs-CZ" b="1" dirty="0" smtClean="0">
                <a:solidFill>
                  <a:srgbClr val="1154B5"/>
                </a:solidFill>
              </a:rPr>
              <a:t>Rotor</a:t>
            </a:r>
            <a:r>
              <a:rPr lang="cs-CZ" dirty="0">
                <a:solidFill>
                  <a:srgbClr val="1154B5"/>
                </a:solidFill>
              </a:rPr>
              <a:t>:</a:t>
            </a:r>
            <a:r>
              <a:rPr lang="cs-CZ" dirty="0" smtClean="0"/>
              <a:t> s </a:t>
            </a:r>
            <a:r>
              <a:rPr lang="cs-CZ" dirty="0"/>
              <a:t>kotvou nakrátko – s kotvou kroužkovou</a:t>
            </a:r>
          </a:p>
          <a:p>
            <a:r>
              <a:rPr lang="cs-CZ" b="1" dirty="0">
                <a:solidFill>
                  <a:srgbClr val="1154B5"/>
                </a:solidFill>
              </a:rPr>
              <a:t>Víka</a:t>
            </a:r>
          </a:p>
          <a:p>
            <a:r>
              <a:rPr lang="cs-CZ" b="1" dirty="0">
                <a:solidFill>
                  <a:srgbClr val="1154B5"/>
                </a:solidFill>
              </a:rPr>
              <a:t>Ložní </a:t>
            </a:r>
            <a:r>
              <a:rPr lang="cs-CZ" b="1" dirty="0" smtClean="0">
                <a:solidFill>
                  <a:srgbClr val="1154B5"/>
                </a:solidFill>
              </a:rPr>
              <a:t>víčka:</a:t>
            </a:r>
            <a:r>
              <a:rPr lang="cs-CZ" dirty="0" smtClean="0"/>
              <a:t> </a:t>
            </a:r>
            <a:r>
              <a:rPr lang="cs-CZ" dirty="0"/>
              <a:t>pevná </a:t>
            </a:r>
            <a:r>
              <a:rPr lang="cs-CZ" dirty="0" smtClean="0"/>
              <a:t>– </a:t>
            </a:r>
            <a:r>
              <a:rPr lang="cs-CZ" dirty="0" err="1"/>
              <a:t>montovatelná</a:t>
            </a:r>
            <a:endParaRPr lang="cs-CZ" dirty="0"/>
          </a:p>
          <a:p>
            <a:r>
              <a:rPr lang="cs-CZ" b="1" dirty="0" smtClean="0">
                <a:solidFill>
                  <a:srgbClr val="1154B5"/>
                </a:solidFill>
              </a:rPr>
              <a:t>Ložiska</a:t>
            </a:r>
            <a:r>
              <a:rPr lang="cs-CZ" dirty="0">
                <a:solidFill>
                  <a:srgbClr val="1154B5"/>
                </a:solidFill>
              </a:rPr>
              <a:t>:</a:t>
            </a:r>
            <a:r>
              <a:rPr lang="cs-CZ" dirty="0" smtClean="0"/>
              <a:t> </a:t>
            </a:r>
            <a:r>
              <a:rPr lang="cs-CZ" dirty="0"/>
              <a:t>valivá </a:t>
            </a:r>
            <a:r>
              <a:rPr lang="cs-CZ" dirty="0" smtClean="0"/>
              <a:t>– </a:t>
            </a:r>
            <a:r>
              <a:rPr lang="cs-CZ" dirty="0"/>
              <a:t>kluzná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93330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1" y="892362"/>
            <a:ext cx="7283095" cy="5184576"/>
          </a:xfrm>
          <a:prstGeom prst="rect">
            <a:avLst/>
          </a:prstGeom>
          <a:ln w="28575">
            <a:noFill/>
          </a:ln>
          <a:effectLst/>
        </p:spPr>
      </p:pic>
      <p:sp>
        <p:nvSpPr>
          <p:cNvPr id="5" name="TextovéPole 2"/>
          <p:cNvSpPr txBox="1"/>
          <p:nvPr/>
        </p:nvSpPr>
        <p:spPr>
          <a:xfrm>
            <a:off x="4327492" y="1444077"/>
            <a:ext cx="149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Stator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6" name="Přímá spojnice se šipkou 6"/>
          <p:cNvCxnSpPr/>
          <p:nvPr/>
        </p:nvCxnSpPr>
        <p:spPr>
          <a:xfrm flipH="1">
            <a:off x="6619008" y="1710267"/>
            <a:ext cx="686212" cy="453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7"/>
          <p:cNvSpPr txBox="1"/>
          <p:nvPr/>
        </p:nvSpPr>
        <p:spPr>
          <a:xfrm>
            <a:off x="7271352" y="14864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Rotor</a:t>
            </a:r>
            <a:endParaRPr lang="cs-CZ" b="1" dirty="0"/>
          </a:p>
        </p:txBody>
      </p:sp>
      <p:sp>
        <p:nvSpPr>
          <p:cNvPr id="8" name="TextovéPole 8"/>
          <p:cNvSpPr txBox="1"/>
          <p:nvPr/>
        </p:nvSpPr>
        <p:spPr>
          <a:xfrm>
            <a:off x="7690584" y="4078777"/>
            <a:ext cx="6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Víko</a:t>
            </a:r>
            <a:endParaRPr lang="cs-CZ" b="1" dirty="0"/>
          </a:p>
        </p:txBody>
      </p:sp>
      <p:cxnSp>
        <p:nvCxnSpPr>
          <p:cNvPr id="9" name="Přímá spojnice se šipkou 10"/>
          <p:cNvCxnSpPr>
            <a:stCxn id="8" idx="1"/>
          </p:cNvCxnSpPr>
          <p:nvPr/>
        </p:nvCxnSpPr>
        <p:spPr>
          <a:xfrm flipH="1" flipV="1">
            <a:off x="7258536" y="4078777"/>
            <a:ext cx="432048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1015123" y="32442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Ložisko</a:t>
            </a:r>
            <a:endParaRPr lang="cs-CZ" b="1" dirty="0"/>
          </a:p>
        </p:txBody>
      </p:sp>
      <p:cxnSp>
        <p:nvCxnSpPr>
          <p:cNvPr id="11" name="Přímá spojnice se šipkou 13"/>
          <p:cNvCxnSpPr/>
          <p:nvPr/>
        </p:nvCxnSpPr>
        <p:spPr>
          <a:xfrm flipV="1">
            <a:off x="1981200" y="2991080"/>
            <a:ext cx="1317054" cy="4722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3"/>
          <p:cNvSpPr txBox="1"/>
          <p:nvPr/>
        </p:nvSpPr>
        <p:spPr>
          <a:xfrm>
            <a:off x="1121079" y="4861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Pevné ložní víčko</a:t>
            </a:r>
            <a:endParaRPr lang="cs-CZ" b="1" dirty="0"/>
          </a:p>
        </p:txBody>
      </p:sp>
      <p:cxnSp>
        <p:nvCxnSpPr>
          <p:cNvPr id="13" name="Přímá spojnice se šipkou 5"/>
          <p:cNvCxnSpPr/>
          <p:nvPr/>
        </p:nvCxnSpPr>
        <p:spPr>
          <a:xfrm flipV="1">
            <a:off x="2489231" y="3763162"/>
            <a:ext cx="576064" cy="11699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2"/>
          <p:cNvSpPr txBox="1"/>
          <p:nvPr/>
        </p:nvSpPr>
        <p:spPr>
          <a:xfrm>
            <a:off x="6902768" y="527023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Statorová kostra</a:t>
            </a:r>
            <a:endParaRPr lang="cs-CZ" b="1" dirty="0"/>
          </a:p>
        </p:txBody>
      </p:sp>
      <p:cxnSp>
        <p:nvCxnSpPr>
          <p:cNvPr id="15" name="Přímá spojnice se šipkou 15"/>
          <p:cNvCxnSpPr/>
          <p:nvPr/>
        </p:nvCxnSpPr>
        <p:spPr>
          <a:xfrm flipH="1" flipV="1">
            <a:off x="5822650" y="4524313"/>
            <a:ext cx="1080118" cy="826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6"/>
          <p:cNvSpPr txBox="1"/>
          <p:nvPr/>
        </p:nvSpPr>
        <p:spPr>
          <a:xfrm>
            <a:off x="4778533" y="5916564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Patkový motor</a:t>
            </a:r>
            <a:endParaRPr lang="cs-CZ" b="1" dirty="0"/>
          </a:p>
        </p:txBody>
      </p:sp>
      <p:cxnSp>
        <p:nvCxnSpPr>
          <p:cNvPr id="17" name="Přímá spojnice se šipkou 18"/>
          <p:cNvCxnSpPr>
            <a:stCxn id="16" idx="1"/>
          </p:cNvCxnSpPr>
          <p:nvPr/>
        </p:nvCxnSpPr>
        <p:spPr>
          <a:xfrm flipH="1" flipV="1">
            <a:off x="4327492" y="5618801"/>
            <a:ext cx="451041" cy="4824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990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" y="3181137"/>
            <a:ext cx="5334000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03427"/>
          </a:xfrm>
        </p:spPr>
        <p:txBody>
          <a:bodyPr>
            <a:noAutofit/>
          </a:bodyPr>
          <a:lstStyle/>
          <a:p>
            <a:r>
              <a:rPr lang="cs-CZ" sz="3200" dirty="0"/>
              <a:t>Princip třífázového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7024743" cy="9449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dirty="0" smtClean="0"/>
              <a:t>Průchodem </a:t>
            </a:r>
            <a:r>
              <a:rPr lang="cs-CZ" dirty="0"/>
              <a:t>třífázového proudu přes statorové vinutí se vytvoří točivé magnetické pole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6091926"/>
            <a:ext cx="360430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 2" pitchFamily="18" charset="2"/>
              <a:buNone/>
            </a:pPr>
            <a:r>
              <a:rPr lang="cs-CZ" sz="1000" dirty="0" smtClean="0">
                <a:solidFill>
                  <a:prstClr val="black"/>
                </a:solidFill>
              </a:rPr>
              <a:t>Odkaz: </a:t>
            </a:r>
            <a:r>
              <a:rPr lang="cs-CZ" sz="1000" dirty="0" smtClean="0">
                <a:solidFill>
                  <a:prstClr val="black"/>
                </a:solidFill>
                <a:hlinkClick r:id="rId4"/>
              </a:rPr>
              <a:t>http://www.emotor.cz/i/Flash/obr8.swf</a:t>
            </a:r>
            <a:endParaRPr lang="cs-CZ" sz="1000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346623"/>
              </p:ext>
            </p:extLst>
          </p:nvPr>
        </p:nvGraphicFramePr>
        <p:xfrm>
          <a:off x="6708080" y="4077072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1092200" imgH="431800" progId="Equation.3">
                  <p:embed/>
                </p:oleObj>
              </mc:Choice>
              <mc:Fallback>
                <p:oleObj name="Equation" r:id="rId5" imgW="1092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8080" y="4077072"/>
                        <a:ext cx="2184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0467" y="2964819"/>
            <a:ext cx="39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U</a:t>
            </a:r>
            <a:r>
              <a:rPr lang="cs-CZ" sz="1200" baseline="-25000" dirty="0" smtClean="0"/>
              <a:t>1</a:t>
            </a:r>
            <a:endParaRPr lang="cs-CZ" sz="1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028699" y="3570186"/>
            <a:ext cx="39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V</a:t>
            </a:r>
            <a:r>
              <a:rPr lang="cs-CZ" sz="1200" baseline="-25000" dirty="0" smtClean="0"/>
              <a:t>2</a:t>
            </a:r>
            <a:endParaRPr lang="cs-CZ" sz="1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74431" y="3595814"/>
            <a:ext cx="39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W</a:t>
            </a:r>
            <a:r>
              <a:rPr lang="cs-CZ" sz="1200" baseline="-25000" dirty="0" smtClean="0"/>
              <a:t>2</a:t>
            </a:r>
            <a:endParaRPr lang="cs-CZ" sz="1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75262" y="4920617"/>
            <a:ext cx="39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W</a:t>
            </a:r>
            <a:r>
              <a:rPr lang="cs-CZ" sz="1200" baseline="-25000" dirty="0" smtClean="0"/>
              <a:t>1</a:t>
            </a:r>
            <a:endParaRPr lang="cs-CZ" sz="1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3166" y="5314321"/>
            <a:ext cx="39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U</a:t>
            </a:r>
            <a:r>
              <a:rPr lang="cs-CZ" sz="1200" baseline="-25000" dirty="0" smtClean="0"/>
              <a:t>2</a:t>
            </a:r>
            <a:endParaRPr lang="cs-CZ" sz="1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2" y="4851975"/>
            <a:ext cx="39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V</a:t>
            </a:r>
            <a:r>
              <a:rPr lang="cs-CZ" sz="1200" baseline="-25000" dirty="0" smtClean="0"/>
              <a:t>1</a:t>
            </a:r>
            <a:endParaRPr lang="cs-CZ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7258546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r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4" y="3466477"/>
            <a:ext cx="2159240" cy="2578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38603"/>
          </a:xfrm>
        </p:spPr>
        <p:txBody>
          <a:bodyPr>
            <a:normAutofit/>
          </a:bodyPr>
          <a:lstStyle/>
          <a:p>
            <a:r>
              <a:rPr lang="cs-CZ" sz="3200" dirty="0"/>
              <a:t>Princip třífázového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980000"/>
            <a:ext cx="7106458" cy="2515800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prstClr val="black"/>
                </a:solidFill>
              </a:rPr>
              <a:t>Točivé </a:t>
            </a:r>
            <a:r>
              <a:rPr lang="cs-CZ" sz="1800" dirty="0">
                <a:solidFill>
                  <a:prstClr val="black"/>
                </a:solidFill>
              </a:rPr>
              <a:t>magnetické pole statoru indukuje </a:t>
            </a:r>
            <a:r>
              <a:rPr lang="cs-CZ" sz="1800" dirty="0" smtClean="0">
                <a:solidFill>
                  <a:prstClr val="black"/>
                </a:solidFill>
              </a:rPr>
              <a:t>v rotoru </a:t>
            </a:r>
            <a:r>
              <a:rPr lang="cs-CZ" sz="1800" dirty="0">
                <a:solidFill>
                  <a:prstClr val="black"/>
                </a:solidFill>
              </a:rPr>
              <a:t>elektromotorické napětí, které vytvoří magnetické pole rotoru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cs-CZ" sz="1800" dirty="0">
                <a:solidFill>
                  <a:prstClr val="black"/>
                </a:solidFill>
              </a:rPr>
              <a:t>Točivý moment vznikne skládáním těchto dvou polí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cs-CZ" sz="1800" dirty="0">
                <a:solidFill>
                  <a:prstClr val="black"/>
                </a:solidFill>
              </a:rPr>
              <a:t>Rotor se otáčí stejným směrem jako točivé magnetické pole statoru, avšak rychlostí nižší o skluz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2" y="4568496"/>
            <a:ext cx="3744408" cy="1908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>
                <a:solidFill>
                  <a:prstClr val="black"/>
                </a:solidFill>
              </a:rPr>
              <a:t>Pokud by se rotor otáčel stejně rychle jako točivé magnetické pole statoru, nedocházelo by k protínání magnetických siločar přes vinutí rotoru, v rotoru by se nic neindukovalo.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96548"/>
              </p:ext>
            </p:extLst>
          </p:nvPr>
        </p:nvGraphicFramePr>
        <p:xfrm>
          <a:off x="1472799" y="3655848"/>
          <a:ext cx="297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1485900" imgH="431800" progId="Equation.3">
                  <p:embed/>
                </p:oleObj>
              </mc:Choice>
              <mc:Fallback>
                <p:oleObj name="Equation" r:id="rId4" imgW="1485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2799" y="3655848"/>
                        <a:ext cx="2971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5450632" y="6091926"/>
            <a:ext cx="3105719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 2" pitchFamily="18" charset="2"/>
              <a:buNone/>
            </a:pPr>
            <a:r>
              <a:rPr lang="cs-CZ" sz="1000" dirty="0" smtClean="0">
                <a:solidFill>
                  <a:prstClr val="black"/>
                </a:solidFill>
              </a:rPr>
              <a:t>Odkaz: </a:t>
            </a:r>
            <a:r>
              <a:rPr lang="cs-CZ" sz="1000" dirty="0" smtClean="0">
                <a:solidFill>
                  <a:prstClr val="black"/>
                </a:solidFill>
                <a:hlinkClick r:id="rId6"/>
              </a:rPr>
              <a:t>http://www.emotor.cz/i/Flash/obr12.swf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69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15" y="4064000"/>
            <a:ext cx="2569197" cy="2319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65203"/>
          </a:xfrm>
        </p:spPr>
        <p:txBody>
          <a:bodyPr>
            <a:noAutofit/>
          </a:bodyPr>
          <a:lstStyle/>
          <a:p>
            <a:r>
              <a:rPr lang="cs-CZ" sz="3200" dirty="0"/>
              <a:t>Princip jednofázového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7024743" cy="1618333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Je </a:t>
            </a:r>
            <a:r>
              <a:rPr lang="cs-CZ" sz="2000" dirty="0">
                <a:solidFill>
                  <a:schemeClr val="tx1"/>
                </a:solidFill>
              </a:rPr>
              <a:t>v podstatě shodný s třífázovým,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liší </a:t>
            </a:r>
            <a:r>
              <a:rPr lang="cs-CZ" sz="2000" dirty="0">
                <a:solidFill>
                  <a:schemeClr val="tx1"/>
                </a:solidFill>
              </a:rPr>
              <a:t>se pouze vznikem točivého pole ve statoru.</a:t>
            </a:r>
          </a:p>
          <a:p>
            <a:r>
              <a:rPr lang="cs-CZ" sz="2000" dirty="0">
                <a:solidFill>
                  <a:schemeClr val="tx1"/>
                </a:solidFill>
              </a:rPr>
              <a:t>U třífázového elektromotoru vzniká točivé magnetické pole průchodem třífázového proudu statorovým vinutím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3491" y="3309265"/>
            <a:ext cx="4984776" cy="3176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U jednofázového elektromotoru máme ve statoru dvě vinutí. Fázového posunu proudů v jednotlivých vinutích, a tím vzniku točivého magnetického pole, dosahujeme nejčastěji zapojením kondenzátoru mezi začátek hlavního a pomocného vinutí.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Další možnosti: odporové vinutí, bifilární vinutí, stíněný pól.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517258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Asynchronní generátor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6800"/>
            <a:ext cx="6737376" cy="4337760"/>
          </a:xfrm>
        </p:spPr>
        <p:txBody>
          <a:bodyPr>
            <a:noAutofit/>
          </a:bodyPr>
          <a:lstStyle/>
          <a:p>
            <a:pPr marL="68580" indent="0">
              <a:spcAft>
                <a:spcPts val="1800"/>
              </a:spcAft>
              <a:buNone/>
            </a:pPr>
            <a:r>
              <a:rPr lang="cs-CZ" sz="2000" b="1" dirty="0"/>
              <a:t>Každý asynchronní motor může pracovat jako generátor za splnění určitých podmínek:</a:t>
            </a:r>
          </a:p>
          <a:p>
            <a:r>
              <a:rPr lang="cs-CZ" sz="2000" dirty="0"/>
              <a:t>Motor připojíme k síti.</a:t>
            </a:r>
          </a:p>
          <a:p>
            <a:r>
              <a:rPr lang="cs-CZ" sz="2000" dirty="0"/>
              <a:t>Vhodným zařízením zvýšíme otáčky nad synchronní otáčky, odpovídající vinutí příslušného motoru.</a:t>
            </a:r>
          </a:p>
          <a:p>
            <a:pPr lvl="0"/>
            <a:r>
              <a:rPr lang="cs-CZ" sz="2000" dirty="0"/>
              <a:t>Elektromotor ve funkci asynchronního generátoru za běžných okolností nelze použít v místech, kde není veřejná síť. </a:t>
            </a:r>
          </a:p>
          <a:p>
            <a:pPr lvl="0"/>
            <a:r>
              <a:rPr lang="cs-CZ" sz="2000" dirty="0"/>
              <a:t>Generátor není nutné k síti složitě fázovat. </a:t>
            </a:r>
          </a:p>
          <a:p>
            <a:r>
              <a:rPr lang="cs-CZ" sz="2000" dirty="0"/>
              <a:t>Generátor nevyžaduje žádnou regulaci napětí </a:t>
            </a:r>
            <a:r>
              <a:rPr lang="cs-CZ" sz="2000" dirty="0" smtClean="0"/>
              <a:t>a frekvence.</a:t>
            </a:r>
            <a:endParaRPr lang="cs-CZ" sz="2000" dirty="0"/>
          </a:p>
          <a:p>
            <a:endParaRPr lang="cs-CZ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13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26" y="1591732"/>
            <a:ext cx="4931545" cy="4726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Asynchronní generátor</a:t>
            </a:r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149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1907</TotalTime>
  <Words>524</Words>
  <Application>Microsoft Macintosh PowerPoint</Application>
  <PresentationFormat>On-screen Show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Austin</vt:lpstr>
      <vt:lpstr>Equation</vt:lpstr>
      <vt:lpstr>Elektrické stroje a přístroje</vt:lpstr>
      <vt:lpstr>Rozdělení</vt:lpstr>
      <vt:lpstr>Asynchronní elektromotory </vt:lpstr>
      <vt:lpstr>PowerPoint Presentation</vt:lpstr>
      <vt:lpstr>Princip třífázového  asynchronního elektromotoru</vt:lpstr>
      <vt:lpstr>Princip třífázového  asynchronního elektromotoru</vt:lpstr>
      <vt:lpstr>Princip jednofázového  asynchronního elektromotoru</vt:lpstr>
      <vt:lpstr>Asynchronní generátor</vt:lpstr>
      <vt:lpstr>Asynchronní generátor</vt:lpstr>
      <vt:lpstr>Spouštění asynchronního elektromotoru</vt:lpstr>
      <vt:lpstr>Omezení proudového nárazu</vt:lpstr>
      <vt:lpstr>Řízení rychlosti otáčení</vt:lpstr>
      <vt:lpstr>Brždění</vt:lpstr>
      <vt:lpstr>Reverzace</vt:lpstr>
      <vt:lpstr>Připojování elektromotorů na síť</vt:lpstr>
      <vt:lpstr>Použití asynchronních elektromotorů</vt:lpstr>
      <vt:lpstr>Měření a zkoušení</vt:lpstr>
      <vt:lpstr>Zjišťování závad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132</cp:revision>
  <dcterms:created xsi:type="dcterms:W3CDTF">2014-02-01T19:38:59Z</dcterms:created>
  <dcterms:modified xsi:type="dcterms:W3CDTF">2014-06-07T15:55:25Z</dcterms:modified>
  <cp:category/>
</cp:coreProperties>
</file>