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1CE0-DB6F-4B26-9C48-92052F71ADED}" type="datetimeFigureOut">
              <a:rPr lang="cs-CZ" smtClean="0"/>
              <a:pPr/>
              <a:t>5.12.2011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93DA-DBF2-4765-9B34-5FDC68C587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1CE0-DB6F-4B26-9C48-92052F71ADED}" type="datetimeFigureOut">
              <a:rPr lang="cs-CZ" smtClean="0"/>
              <a:pPr/>
              <a:t>5.12.2011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93DA-DBF2-4765-9B34-5FDC68C587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1CE0-DB6F-4B26-9C48-92052F71ADED}" type="datetimeFigureOut">
              <a:rPr lang="cs-CZ" smtClean="0"/>
              <a:pPr/>
              <a:t>5.12.2011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93DA-DBF2-4765-9B34-5FDC68C587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1CE0-DB6F-4B26-9C48-92052F71ADED}" type="datetimeFigureOut">
              <a:rPr lang="cs-CZ" smtClean="0"/>
              <a:pPr/>
              <a:t>5.12.2011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93DA-DBF2-4765-9B34-5FDC68C587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1CE0-DB6F-4B26-9C48-92052F71ADED}" type="datetimeFigureOut">
              <a:rPr lang="cs-CZ" smtClean="0"/>
              <a:pPr/>
              <a:t>5.12.2011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93DA-DBF2-4765-9B34-5FDC68C587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1CE0-DB6F-4B26-9C48-92052F71ADED}" type="datetimeFigureOut">
              <a:rPr lang="cs-CZ" smtClean="0"/>
              <a:pPr/>
              <a:t>5.12.2011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93DA-DBF2-4765-9B34-5FDC68C587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1CE0-DB6F-4B26-9C48-92052F71ADED}" type="datetimeFigureOut">
              <a:rPr lang="cs-CZ" smtClean="0"/>
              <a:pPr/>
              <a:t>5.12.2011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93DA-DBF2-4765-9B34-5FDC68C587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1CE0-DB6F-4B26-9C48-92052F71ADED}" type="datetimeFigureOut">
              <a:rPr lang="cs-CZ" smtClean="0"/>
              <a:pPr/>
              <a:t>5.12.2011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93DA-DBF2-4765-9B34-5FDC68C587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1CE0-DB6F-4B26-9C48-92052F71ADED}" type="datetimeFigureOut">
              <a:rPr lang="cs-CZ" smtClean="0"/>
              <a:pPr/>
              <a:t>5.12.2011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93DA-DBF2-4765-9B34-5FDC68C587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1CE0-DB6F-4B26-9C48-92052F71ADED}" type="datetimeFigureOut">
              <a:rPr lang="cs-CZ" smtClean="0"/>
              <a:pPr/>
              <a:t>5.12.2011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93DA-DBF2-4765-9B34-5FDC68C587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1CE0-DB6F-4B26-9C48-92052F71ADED}" type="datetimeFigureOut">
              <a:rPr lang="cs-CZ" smtClean="0"/>
              <a:pPr/>
              <a:t>5.12.2011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93DA-DBF2-4765-9B34-5FDC68C587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E1CE0-DB6F-4B26-9C48-92052F71ADED}" type="datetimeFigureOut">
              <a:rPr lang="cs-CZ" smtClean="0"/>
              <a:pPr/>
              <a:t>5.12.2011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193DA-DBF2-4765-9B34-5FDC68C5879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200200" y="1412776"/>
            <a:ext cx="6692280" cy="1470025"/>
          </a:xfrm>
        </p:spPr>
        <p:txBody>
          <a:bodyPr/>
          <a:lstStyle/>
          <a:p>
            <a:pPr algn="l"/>
            <a:r>
              <a:rPr lang="cs-CZ" dirty="0" smtClean="0"/>
              <a:t>Využití </a:t>
            </a:r>
            <a:r>
              <a:rPr lang="cs-CZ" dirty="0" err="1" smtClean="0"/>
              <a:t>vizualizeru</a:t>
            </a:r>
            <a:r>
              <a:rPr lang="cs-CZ" dirty="0" smtClean="0"/>
              <a:t> </a:t>
            </a:r>
            <a:r>
              <a:rPr lang="cs-CZ" dirty="0" smtClean="0"/>
              <a:t>ve výuce</a:t>
            </a: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2200200" y="3501008"/>
            <a:ext cx="5511289" cy="1752600"/>
          </a:xfrm>
        </p:spPr>
        <p:txBody>
          <a:bodyPr/>
          <a:lstStyle/>
          <a:p>
            <a:pPr algn="l"/>
            <a:r>
              <a:rPr lang="cs-CZ" sz="2800" dirty="0" smtClean="0">
                <a:solidFill>
                  <a:schemeClr val="tx1"/>
                </a:solidFill>
              </a:rPr>
              <a:t>Základní škola </a:t>
            </a:r>
            <a:r>
              <a:rPr lang="cs-CZ" sz="2800" dirty="0" err="1" smtClean="0">
                <a:solidFill>
                  <a:schemeClr val="tx1"/>
                </a:solidFill>
              </a:rPr>
              <a:t>Ostrava</a:t>
            </a:r>
            <a:r>
              <a:rPr lang="cs-CZ" sz="2800" dirty="0" smtClean="0">
                <a:solidFill>
                  <a:schemeClr val="tx1"/>
                </a:solidFill>
              </a:rPr>
              <a:t>-Stará Bělá</a:t>
            </a:r>
          </a:p>
          <a:p>
            <a:pPr algn="l"/>
            <a:r>
              <a:rPr lang="cs-CZ" sz="2800" dirty="0" smtClean="0">
                <a:solidFill>
                  <a:schemeClr val="tx1"/>
                </a:solidFill>
              </a:rPr>
              <a:t>Ing. Radim Krejčíček</a:t>
            </a:r>
          </a:p>
          <a:p>
            <a:pPr algn="l"/>
            <a:r>
              <a:rPr lang="cs-CZ" sz="2800" dirty="0" smtClean="0">
                <a:solidFill>
                  <a:schemeClr val="tx1"/>
                </a:solidFill>
              </a:rPr>
              <a:t>Ing. Zdeňka </a:t>
            </a:r>
            <a:r>
              <a:rPr lang="cs-CZ" sz="2800" dirty="0" err="1" smtClean="0">
                <a:solidFill>
                  <a:schemeClr val="tx1"/>
                </a:solidFill>
              </a:rPr>
              <a:t>Javorková</a:t>
            </a:r>
            <a:endParaRPr lang="cs-CZ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Image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404664"/>
            <a:ext cx="6408712" cy="4806534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2051720" y="5301208"/>
            <a:ext cx="66967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Snímek pořízený </a:t>
            </a:r>
            <a:r>
              <a:rPr lang="cs-CZ" sz="2800" dirty="0" err="1" smtClean="0"/>
              <a:t>vizualizerem</a:t>
            </a:r>
            <a:r>
              <a:rPr lang="cs-CZ" sz="2800" dirty="0" smtClean="0"/>
              <a:t> spojeným </a:t>
            </a:r>
            <a:br>
              <a:rPr lang="cs-CZ" sz="2800" dirty="0" smtClean="0"/>
            </a:br>
            <a:r>
              <a:rPr lang="cs-CZ" sz="2800" dirty="0" smtClean="0"/>
              <a:t>s mikroskopem (dešťovka – příčný řez středem těla) </a:t>
            </a:r>
            <a:endParaRPr lang="cs-CZ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185392" y="404664"/>
            <a:ext cx="6707088" cy="2232248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Technická data </a:t>
            </a:r>
            <a:r>
              <a:rPr lang="cs-CZ" dirty="0" err="1" smtClean="0"/>
              <a:t>vizualizeru</a:t>
            </a:r>
            <a:r>
              <a:rPr lang="cs-CZ" dirty="0" smtClean="0"/>
              <a:t> </a:t>
            </a:r>
            <a:r>
              <a:rPr lang="cs-CZ" dirty="0" smtClean="0"/>
              <a:t>EPSON ELPDC11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185392" y="1772816"/>
            <a:ext cx="6408712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358775">
              <a:buFont typeface="Arial" pitchFamily="34" charset="0"/>
              <a:buChar char="•"/>
            </a:pPr>
            <a:r>
              <a:rPr lang="cs-CZ" sz="2700" dirty="0" smtClean="0"/>
              <a:t>Snímač: CMOS 5 </a:t>
            </a:r>
            <a:r>
              <a:rPr lang="cs-CZ" sz="2700" dirty="0" err="1" smtClean="0"/>
              <a:t>Mpixel</a:t>
            </a:r>
            <a:endParaRPr lang="cs-CZ" sz="2700" dirty="0" smtClean="0"/>
          </a:p>
          <a:p>
            <a:pPr marL="358775" indent="-358775">
              <a:buFont typeface="Arial" pitchFamily="34" charset="0"/>
              <a:buChar char="•"/>
            </a:pPr>
            <a:r>
              <a:rPr lang="cs-CZ" sz="2700" dirty="0" smtClean="0"/>
              <a:t>Objektiv: F = 2,8</a:t>
            </a:r>
          </a:p>
          <a:p>
            <a:pPr marL="358775" indent="-358775">
              <a:buFont typeface="Arial" pitchFamily="34" charset="0"/>
              <a:buChar char="•"/>
            </a:pPr>
            <a:r>
              <a:rPr lang="cs-CZ" sz="2700" dirty="0" smtClean="0"/>
              <a:t>Zobrazovací plocha: 29,7 x 41,9 cm</a:t>
            </a:r>
          </a:p>
          <a:p>
            <a:pPr marL="358775" indent="-358775">
              <a:buFont typeface="Arial" pitchFamily="34" charset="0"/>
              <a:buChar char="•"/>
            </a:pPr>
            <a:r>
              <a:rPr lang="cs-CZ" sz="2700" dirty="0" smtClean="0"/>
              <a:t>Zoom: 10x digitální</a:t>
            </a:r>
          </a:p>
          <a:p>
            <a:pPr marL="358775" indent="-358775">
              <a:buFont typeface="Arial" pitchFamily="34" charset="0"/>
              <a:buChar char="•"/>
            </a:pPr>
            <a:r>
              <a:rPr lang="cs-CZ" sz="2700" dirty="0" smtClean="0"/>
              <a:t>Výstup: analogový (SXGA, WXGA, XGA), USB: QVGA/VGA/SVGA/XGA/UXGA, kompozitní: NTSC/PAL</a:t>
            </a:r>
          </a:p>
          <a:p>
            <a:pPr marL="358775" indent="-358775">
              <a:buFont typeface="Arial" pitchFamily="34" charset="0"/>
              <a:buChar char="•"/>
            </a:pPr>
            <a:r>
              <a:rPr lang="cs-CZ" sz="2700" dirty="0" smtClean="0"/>
              <a:t>Frekvence snímků: až 30/s</a:t>
            </a:r>
          </a:p>
          <a:p>
            <a:pPr marL="358775" indent="-358775">
              <a:buFont typeface="Arial" pitchFamily="34" charset="0"/>
              <a:buChar char="•"/>
            </a:pPr>
            <a:r>
              <a:rPr lang="cs-CZ" sz="2700" dirty="0" smtClean="0"/>
              <a:t>Vnitřní paměť: 1 GB</a:t>
            </a:r>
          </a:p>
          <a:p>
            <a:pPr marL="358775" indent="-358775">
              <a:buFont typeface="Arial" pitchFamily="34" charset="0"/>
              <a:buChar char="•"/>
            </a:pPr>
            <a:r>
              <a:rPr lang="cs-CZ" sz="2700" dirty="0" smtClean="0"/>
              <a:t>Typ paměťové karty: SD</a:t>
            </a:r>
          </a:p>
          <a:p>
            <a:pPr marL="358775" indent="-358775">
              <a:buFont typeface="Arial" pitchFamily="34" charset="0"/>
              <a:buChar char="•"/>
            </a:pPr>
            <a:r>
              <a:rPr lang="cs-CZ" sz="2700" dirty="0" smtClean="0"/>
              <a:t>Příkon: 14,5 </a:t>
            </a:r>
            <a:r>
              <a:rPr lang="cs-CZ" sz="2700" dirty="0" smtClean="0"/>
              <a:t>W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85392" y="274638"/>
            <a:ext cx="6707088" cy="1143000"/>
          </a:xfrm>
        </p:spPr>
        <p:txBody>
          <a:bodyPr/>
          <a:lstStyle/>
          <a:p>
            <a:pPr algn="l"/>
            <a:r>
              <a:rPr lang="cs-CZ" dirty="0" smtClean="0"/>
              <a:t>Možnosti využití ve výuce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57400" y="1600200"/>
            <a:ext cx="6635080" cy="4493095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Náhrada zpětného projektoru</a:t>
            </a:r>
          </a:p>
          <a:p>
            <a:r>
              <a:rPr lang="cs-CZ" dirty="0" smtClean="0"/>
              <a:t>Možnost snímání jakéhokoliv objektu nebo materiálu</a:t>
            </a:r>
            <a:r>
              <a:rPr lang="cs-CZ" dirty="0" smtClean="0"/>
              <a:t>.</a:t>
            </a:r>
          </a:p>
          <a:p>
            <a:r>
              <a:rPr lang="cs-CZ" dirty="0" smtClean="0"/>
              <a:t>Možnost připojení k běžnému mikroskopu pomocí dodávaného nástavce.</a:t>
            </a:r>
            <a:endParaRPr lang="cs-CZ" dirty="0" smtClean="0"/>
          </a:p>
          <a:p>
            <a:r>
              <a:rPr lang="cs-CZ" dirty="0" smtClean="0"/>
              <a:t>Využití </a:t>
            </a:r>
            <a:r>
              <a:rPr lang="cs-CZ" dirty="0" smtClean="0"/>
              <a:t>jako digitálního fotoaparátu, případně skeneru s možností okamžité projekce přes USB port, počítač a projektor i na interaktivní tabuli.</a:t>
            </a:r>
          </a:p>
          <a:p>
            <a:r>
              <a:rPr lang="cs-CZ" dirty="0" err="1" smtClean="0"/>
              <a:t>Vizualizer</a:t>
            </a:r>
            <a:r>
              <a:rPr lang="cs-CZ" dirty="0" smtClean="0"/>
              <a:t> </a:t>
            </a:r>
            <a:r>
              <a:rPr lang="cs-CZ" dirty="0" smtClean="0"/>
              <a:t>umožňuje nahrávání videa.</a:t>
            </a:r>
          </a:p>
          <a:p>
            <a:r>
              <a:rPr lang="cs-CZ" dirty="0" smtClean="0"/>
              <a:t>Snímky a videa je možno ukládat na vlastní SD kartu (není součástí balení).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85392" y="917848"/>
            <a:ext cx="648072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Využití </a:t>
            </a:r>
            <a:r>
              <a:rPr lang="cs-CZ" dirty="0" err="1" smtClean="0"/>
              <a:t>vizualizéru</a:t>
            </a:r>
            <a:r>
              <a:rPr lang="cs-CZ" dirty="0" smtClean="0"/>
              <a:t> ve spojení </a:t>
            </a:r>
            <a:br>
              <a:rPr lang="cs-CZ" dirty="0" smtClean="0"/>
            </a:br>
            <a:r>
              <a:rPr lang="cs-CZ" dirty="0" smtClean="0"/>
              <a:t>s interaktivní tabulí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85392" y="2824336"/>
            <a:ext cx="6347048" cy="1972816"/>
          </a:xfrm>
        </p:spPr>
        <p:txBody>
          <a:bodyPr>
            <a:normAutofit/>
          </a:bodyPr>
          <a:lstStyle/>
          <a:p>
            <a:r>
              <a:rPr lang="cs-CZ" sz="2800" dirty="0" smtClean="0"/>
              <a:t>Možnost okamžité úpravy snímaného obrázku, vkládání popisků.</a:t>
            </a:r>
          </a:p>
          <a:p>
            <a:r>
              <a:rPr lang="cs-CZ" sz="2800" dirty="0" smtClean="0"/>
              <a:t>Ukládání snímků </a:t>
            </a:r>
            <a:r>
              <a:rPr lang="cs-CZ" sz="2800" dirty="0" smtClean="0"/>
              <a:t>a videí </a:t>
            </a:r>
            <a:r>
              <a:rPr lang="cs-CZ" sz="2800" dirty="0" smtClean="0"/>
              <a:t>z </a:t>
            </a:r>
            <a:r>
              <a:rPr lang="cs-CZ" sz="2800" dirty="0" err="1" smtClean="0"/>
              <a:t>vizualizeru</a:t>
            </a:r>
            <a:r>
              <a:rPr lang="cs-CZ" sz="2800" dirty="0" smtClean="0"/>
              <a:t> přímo do výukového materiálu.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11760" y="485800"/>
            <a:ext cx="6203032" cy="1143000"/>
          </a:xfrm>
        </p:spPr>
        <p:txBody>
          <a:bodyPr/>
          <a:lstStyle/>
          <a:p>
            <a:pPr algn="l"/>
            <a:r>
              <a:rPr lang="cs-CZ" dirty="0" smtClean="0"/>
              <a:t>Využití videa z </a:t>
            </a:r>
            <a:r>
              <a:rPr lang="cs-CZ" dirty="0" err="1" smtClean="0"/>
              <a:t>vizualizeru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11760" y="2204864"/>
            <a:ext cx="6275040" cy="2808312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Vizualizer</a:t>
            </a:r>
            <a:r>
              <a:rPr lang="cs-CZ" sz="2800" dirty="0" smtClean="0"/>
              <a:t> ukládá video ve formátu </a:t>
            </a:r>
            <a:r>
              <a:rPr lang="cs-CZ" sz="2800" dirty="0" err="1" smtClean="0"/>
              <a:t>mpg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 Soubory je možno používat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v </a:t>
            </a:r>
            <a:r>
              <a:rPr lang="cs-CZ" sz="2800" dirty="0" smtClean="0"/>
              <a:t>původní podobě, případně je zpracovávat pomocí SW pro střih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a </a:t>
            </a:r>
            <a:r>
              <a:rPr lang="cs-CZ" sz="2800" dirty="0" smtClean="0"/>
              <a:t>úpravu videa.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49106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Příklad využití – harmonické kmity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67744" y="1600200"/>
            <a:ext cx="6419056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Pro zkoumání harmonických kmitů jsme využili sestavu pro mechaniku -  stativovou desku, stojanovou tyč, svorky, čepy, páku s nalepeným papírovým milimetrovým měřítkem, hranol s háčky a pružinu s praporkem.</a:t>
            </a:r>
          </a:p>
          <a:p>
            <a:pPr marL="0" indent="0">
              <a:buNone/>
            </a:pPr>
            <a:r>
              <a:rPr lang="cs-CZ" dirty="0" smtClean="0"/>
              <a:t>Při samotném pokusu není možné pouhým okem přečíst hodnoty amplitudy výchylky.</a:t>
            </a:r>
          </a:p>
          <a:p>
            <a:pPr marL="0" indent="0">
              <a:buNone/>
            </a:pPr>
            <a:r>
              <a:rPr lang="cs-CZ" dirty="0" smtClean="0"/>
              <a:t>Zachycené video tuto možnost nabízí.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/>
          <p:nvPr/>
        </p:nvPicPr>
        <p:blipFill>
          <a:blip r:embed="rId2" cstate="print"/>
          <a:srcRect l="23037" t="4199" r="43759" b="4199"/>
          <a:stretch>
            <a:fillRect/>
          </a:stretch>
        </p:blipFill>
        <p:spPr bwMode="auto">
          <a:xfrm>
            <a:off x="2195736" y="764704"/>
            <a:ext cx="2952328" cy="508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7"/>
          <p:cNvPicPr/>
          <p:nvPr/>
        </p:nvPicPr>
        <p:blipFill>
          <a:blip r:embed="rId3" cstate="print"/>
          <a:srcRect l="23037" t="4199" r="44569" b="4199"/>
          <a:stretch>
            <a:fillRect/>
          </a:stretch>
        </p:blipFill>
        <p:spPr bwMode="auto">
          <a:xfrm>
            <a:off x="5796136" y="764704"/>
            <a:ext cx="2880320" cy="508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/>
        </p:nvSpPr>
        <p:spPr>
          <a:xfrm>
            <a:off x="2339752" y="5877272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Zachycení horní a dolní amplitudy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7744" y="485800"/>
            <a:ext cx="6419056" cy="1143000"/>
          </a:xfrm>
        </p:spPr>
        <p:txBody>
          <a:bodyPr/>
          <a:lstStyle/>
          <a:p>
            <a:pPr algn="l"/>
            <a:r>
              <a:rPr lang="cs-CZ" dirty="0" smtClean="0"/>
              <a:t>Zpracování videa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339752" y="2176264"/>
            <a:ext cx="6347048" cy="3268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Pokud chceme záznam kmitů použít pouze pro stanovení amplitudy výchylky, je možno soubor spustit v programu </a:t>
            </a:r>
            <a:r>
              <a:rPr lang="cs-CZ" sz="2800" i="1" dirty="0" smtClean="0"/>
              <a:t>Tiny </a:t>
            </a:r>
            <a:r>
              <a:rPr lang="cs-CZ" sz="2800" i="1" dirty="0" err="1" smtClean="0"/>
              <a:t>Player</a:t>
            </a:r>
            <a:r>
              <a:rPr lang="cs-CZ" sz="2800" dirty="0" smtClean="0"/>
              <a:t>, který umožňuje krokování snímků a je volně stažitelný.</a:t>
            </a:r>
          </a:p>
          <a:p>
            <a:pPr marL="0" indent="0">
              <a:buNone/>
            </a:pPr>
            <a:r>
              <a:rPr lang="cs-CZ" sz="2800" dirty="0" smtClean="0"/>
              <a:t>(http://www.</a:t>
            </a:r>
            <a:r>
              <a:rPr lang="cs-CZ" sz="2800" dirty="0" err="1" smtClean="0"/>
              <a:t>slunecnice.cz</a:t>
            </a:r>
            <a:r>
              <a:rPr lang="cs-CZ" sz="2800" dirty="0" smtClean="0"/>
              <a:t>/</a:t>
            </a:r>
            <a:r>
              <a:rPr lang="cs-CZ" sz="2800" dirty="0" err="1" smtClean="0"/>
              <a:t>sw</a:t>
            </a:r>
            <a:r>
              <a:rPr lang="cs-CZ" sz="2800" dirty="0" smtClean="0"/>
              <a:t>/</a:t>
            </a:r>
            <a:r>
              <a:rPr lang="cs-CZ" sz="2800" dirty="0" err="1" smtClean="0"/>
              <a:t>tiny</a:t>
            </a:r>
            <a:r>
              <a:rPr lang="cs-CZ" sz="2800" dirty="0" smtClean="0"/>
              <a:t>-</a:t>
            </a:r>
            <a:r>
              <a:rPr lang="cs-CZ" sz="2800" dirty="0" err="1" smtClean="0"/>
              <a:t>player</a:t>
            </a:r>
            <a:r>
              <a:rPr lang="cs-CZ" sz="2800" dirty="0" smtClean="0"/>
              <a:t>/)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51720" y="116632"/>
            <a:ext cx="6984776" cy="142617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Další využití ve spojení </a:t>
            </a:r>
            <a:b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 mikroskopem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obsah 3"/>
          <p:cNvSpPr txBox="1">
            <a:spLocks/>
          </p:cNvSpPr>
          <p:nvPr/>
        </p:nvSpPr>
        <p:spPr>
          <a:xfrm>
            <a:off x="2051720" y="5661248"/>
            <a:ext cx="6624736" cy="93610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Vizualizer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je možno připojit k běžnému mikroskopu</a:t>
            </a:r>
            <a:r>
              <a:rPr kumimoji="0" lang="cs-CZ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pomocí dodávaného nástavce.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Obrázek 3" descr="vizualizer_mik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1556792"/>
            <a:ext cx="6264696" cy="417646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302</Words>
  <Application>Microsoft Office PowerPoint</Application>
  <PresentationFormat>Předvádění na obrazovce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Využití vizualizeru ve výuce</vt:lpstr>
      <vt:lpstr>Technická data vizualizeru EPSON ELPDC11  </vt:lpstr>
      <vt:lpstr>Možnosti využití ve výuce</vt:lpstr>
      <vt:lpstr>Využití vizualizéru ve spojení  s interaktivní tabulí</vt:lpstr>
      <vt:lpstr>Využití videa z vizualizeru</vt:lpstr>
      <vt:lpstr>Příklad využití – harmonické kmity</vt:lpstr>
      <vt:lpstr>Snímek 7</vt:lpstr>
      <vt:lpstr>Zpracování videa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ZSJunak</dc:creator>
  <cp:lastModifiedBy>ZSJunak</cp:lastModifiedBy>
  <cp:revision>45</cp:revision>
  <dcterms:created xsi:type="dcterms:W3CDTF">2011-11-30T07:05:31Z</dcterms:created>
  <dcterms:modified xsi:type="dcterms:W3CDTF">2011-12-05T14:41:48Z</dcterms:modified>
</cp:coreProperties>
</file>