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2" r:id="rId6"/>
    <p:sldId id="267" r:id="rId7"/>
    <p:sldId id="259" r:id="rId8"/>
    <p:sldId id="260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F8EFF-A3F4-49CF-9C4F-DC5EF57469B4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3A15C-1438-4636-A834-EBD00C4B48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A15C-1438-4636-A834-EBD00C4B484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EA5FAC-CBF4-4A3D-9E9E-EBD53F401052}" type="datetimeFigureOut">
              <a:rPr lang="cs-CZ" smtClean="0"/>
              <a:pPr/>
              <a:t>19.3.2010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D9C0BC-3124-4C49-B704-1866DAEE04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aela.palova@osu.cz" TargetMode="External"/><Relationship Id="rId5" Type="http://schemas.openxmlformats.org/officeDocument/2006/relationships/hyperlink" Target="mailto:monika.halskova@osu.cz" TargetMode="External"/><Relationship Id="rId4" Type="http://schemas.openxmlformats.org/officeDocument/2006/relationships/hyperlink" Target="mailto:martin.malcik@os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aela.palova@osu.cz" TargetMode="External"/><Relationship Id="rId5" Type="http://schemas.openxmlformats.org/officeDocument/2006/relationships/hyperlink" Target="mailto:filip.goszler@osu.cz" TargetMode="External"/><Relationship Id="rId4" Type="http://schemas.openxmlformats.org/officeDocument/2006/relationships/hyperlink" Target="mailto:erika.mechlova@osu.c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238" y="71462"/>
            <a:ext cx="9073006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2786058"/>
            <a:ext cx="6172200" cy="1894362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24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Nové přístupy k využití </a:t>
            </a:r>
            <a:r>
              <a:rPr lang="cs-CZ" sz="2400" cap="all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ict</a:t>
            </a:r>
            <a:r>
              <a:rPr lang="cs-CZ" sz="24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ve výuce přírodovědných předmětů na základních, středních školách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CZ.1.07/1.1.07/02.0047</a:t>
            </a:r>
          </a:p>
          <a:p>
            <a:pPr algn="ctr"/>
            <a:r>
              <a:rPr lang="cs-CZ" smtClean="0"/>
              <a:t>CZ.1.07/1.1.07/02.0049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    Kontakty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85918" y="1600200"/>
            <a:ext cx="6138882" cy="487375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projektu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RNDr. Martin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Malčík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4"/>
              </a:rPr>
              <a:t>martin.malcik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4"/>
              </a:rPr>
              <a:t>@osu.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4"/>
              </a:rPr>
              <a:t>cz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	tel. +420 597 092 509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Výkonná manažerka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Mgr. Monika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Halšková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5"/>
              </a:rPr>
              <a:t>monika.halskova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5"/>
              </a:rPr>
              <a:t>@osu.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5"/>
              </a:rPr>
              <a:t>cz</a:t>
            </a:r>
            <a:endParaRPr lang="cs-CZ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tel.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+420 734 355 867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Finanční manažerka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Bc. Michaela Palová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6"/>
              </a:rPr>
              <a:t>michaela.palova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6"/>
              </a:rPr>
              <a:t>@osu.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6"/>
              </a:rPr>
              <a:t>cz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tel. +420 597 094 006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Kontakty SŠ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57356" y="1600200"/>
            <a:ext cx="6067444" cy="487375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projektu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prof. RNDr. Erika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Mechlová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CSc.</a:t>
            </a:r>
          </a:p>
          <a:p>
            <a:pPr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4"/>
              </a:rPr>
              <a:t>erika.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4"/>
              </a:rPr>
              <a:t>mechlova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4"/>
              </a:rPr>
              <a:t>@osu.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4"/>
              </a:rPr>
              <a:t>cz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	tel. +420 597 092 158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Výkonný manažer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Bc. Filip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Goszler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5"/>
              </a:rPr>
              <a:t>filip.goszler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5"/>
              </a:rPr>
              <a:t>@osu.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5"/>
              </a:rPr>
              <a:t>cz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tel. +420 734 355 862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Finanční manažerka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Bc. Michaela Palová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6"/>
              </a:rPr>
              <a:t>michaela.palova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6"/>
              </a:rPr>
              <a:t>@osu.</a:t>
            </a:r>
            <a:r>
              <a:rPr lang="cs-CZ" dirty="0" err="1" smtClean="0">
                <a:latin typeface="Arial" pitchFamily="34" charset="0"/>
                <a:cs typeface="Arial" pitchFamily="34" charset="0"/>
                <a:hlinkClick r:id="rId6"/>
              </a:rPr>
              <a:t>cz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tel. +420 597 094 006</a:t>
            </a:r>
          </a:p>
          <a:p>
            <a:pPr lvl="2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928630" y="3071810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děkuji za pozornost</a:t>
            </a:r>
            <a:endParaRPr lang="cs-CZ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      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71604" y="1714488"/>
            <a:ext cx="6929486" cy="51435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Projekt je financován z 85 % z prostředků Evropského sociálního fondu (ESF).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Zbylých 15 % nákladů projektu je hrazeno ze státního rozpočtu České republiky. 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Projekt je realizován v rámci jednoho ze tří programů programového období 2007-2013, Operačního programu Vzdělávání pro konkurenceschopnost.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Tento operační program je z hlediska jeho cílů provázán s dalšími operačními programy, které se rovněž podílejí na naplňování cíle Lisabonské strategie, tj. posílení úlohy znalostí ekonomiky, stimulace růstu zaměstnanosti a konkurenceschopnosti členských států EU.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6831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3262" cy="582594"/>
          </a:xfrm>
        </p:spPr>
        <p:txBody>
          <a:bodyPr>
            <a:normAutofit/>
          </a:bodyPr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partneři projektu </a:t>
            </a:r>
            <a:r>
              <a:rPr lang="cs-CZ" sz="3200" cap="all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zš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57290" y="1071546"/>
            <a:ext cx="7358114" cy="5786454"/>
          </a:xfrm>
        </p:spPr>
        <p:txBody>
          <a:bodyPr>
            <a:normAutofit fontScale="92500"/>
          </a:bodyPr>
          <a:lstStyle/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Metodické a evaluační centrum, o.p.s. </a:t>
            </a:r>
          </a:p>
          <a:p>
            <a:pPr lvl="1">
              <a:buFontTx/>
              <a:buChar char="-"/>
            </a:pPr>
            <a:r>
              <a:rPr lang="cs-CZ" sz="1100" dirty="0" smtClean="0">
                <a:latin typeface="Arial" pitchFamily="34" charset="0"/>
                <a:cs typeface="Arial" pitchFamily="34" charset="0"/>
              </a:rPr>
              <a:t>Metodické a evaluační centrum, o.p.s., jehož zakladatelem je Ostravská univerzita, disponuje značnými zkušenostmi z oblasti realizace projektových činností právě v oblasti vzdělávání. MEC, o.p.s. úzce spolupracuje s učiteli základních a středních škol, s vedoucími pracovníky jednotlivých škol, zejména při diseminaci aktivit předchozích projektů OP RLZ a zajišťování výsledků vzdělávání a jejich využití ve výuce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a MŠ T.G. Masaryka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Fulnek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příspěvková organizace</a:t>
            </a:r>
          </a:p>
          <a:p>
            <a:pPr lvl="1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Opava,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Otická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18 ,příspěvková organizace</a:t>
            </a:r>
          </a:p>
          <a:p>
            <a:pPr lvl="1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 a MŠ Karla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Svolinského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,Kunčice pod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Ondř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626, okr.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Frýdek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-Místek</a:t>
            </a:r>
          </a:p>
          <a:p>
            <a:pPr lvl="1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a MŠ Františka Palackého Hodslavice, příspěvková organizace</a:t>
            </a:r>
          </a:p>
          <a:p>
            <a:pPr lvl="1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Holčovice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okr. Bruntál, příspěvková organizace</a:t>
            </a:r>
          </a:p>
          <a:p>
            <a:pPr lvl="1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a MŠ Staré Město, okr.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Frýdek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-Místek, příspěvková organizace</a:t>
            </a:r>
          </a:p>
          <a:p>
            <a:pPr lvl="1">
              <a:buFont typeface="Arial" charset="0"/>
              <a:buChar char="•"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ZŠ Město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Allbrechtice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okres Bruntál</a:t>
            </a:r>
          </a:p>
          <a:p>
            <a:pPr lvl="1">
              <a:buFont typeface="Arial" charset="0"/>
              <a:buChar char="•"/>
            </a:pPr>
            <a:endParaRPr lang="cs-CZ" sz="1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Loga_prezentace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53661"/>
            <a:ext cx="9144000" cy="6911661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partneři projektu </a:t>
            </a:r>
            <a:r>
              <a:rPr lang="cs-CZ" sz="3200" cap="all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zš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1428728" y="1428736"/>
            <a:ext cx="69294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Havířov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Šumbark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Jarošova 33/851 okr. Karviná, příspěvková organizace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Ostrava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-Zábřeh, V Zálomu 1, příspěvková organizace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Ostrava – Stará Bělá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Bruntál, Okružní 38, příspěvková organizace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a MŠ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Frýdek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-Místek, El. Krásnohorské 2254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Stěbořice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okres Opava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a MŠ Ostrava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Hošťálkovice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Výhledy 210, příspěvková organizace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ZŠ a MŠ Bílovec, Komenského 701/3, příspěvková organizace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partneři projektu </a:t>
            </a:r>
            <a:r>
              <a:rPr lang="cs-CZ" sz="3200" cap="all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Sš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57290" y="1285860"/>
            <a:ext cx="7572428" cy="5572140"/>
          </a:xfrm>
        </p:spPr>
        <p:txBody>
          <a:bodyPr>
            <a:normAutofit lnSpcReduction="10000"/>
          </a:bodyPr>
          <a:lstStyle/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Metodické a evaluační centrum, o.p.s. </a:t>
            </a:r>
          </a:p>
          <a:p>
            <a:pPr lvl="1">
              <a:buFontTx/>
              <a:buChar char="-"/>
            </a:pPr>
            <a:r>
              <a:rPr lang="cs-CZ" sz="1300" dirty="0" smtClean="0">
                <a:latin typeface="Arial" pitchFamily="34" charset="0"/>
                <a:cs typeface="Arial" pitchFamily="34" charset="0"/>
              </a:rPr>
              <a:t>Metodické a evaluační centrum, o.p.s., jehož zakladatelem je Ostravská univerzita, disponuje značnými zkušenostmi z oblasti realizace projektových činností právě v oblasti vzdělávání. MEC, o.p.s. úzce spolupracuje s učiteli základních a středních škol, s vedoucími pracovníky jednotlivých škol, zejména při diseminaci aktivit předchozích projektů OP RLZ a zajišťování výsledků vzdělávání a jejich využití ve výuce</a:t>
            </a: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Střední škola, Třinec – Kanada, příspěvková organizace</a:t>
            </a:r>
          </a:p>
          <a:p>
            <a:pPr lvl="1">
              <a:buNone/>
            </a:pP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Gymnázium Josefa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Kainara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Hlučín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, příspěvková organizace</a:t>
            </a:r>
          </a:p>
          <a:p>
            <a:pPr lvl="1">
              <a:buNone/>
            </a:pP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Střední průmyslová škola stavební, Opava, příspěvková organizace</a:t>
            </a:r>
          </a:p>
          <a:p>
            <a:pPr lvl="1">
              <a:buNone/>
            </a:pP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Matiční gymnázium, Ostrava, příspěvková organizace</a:t>
            </a:r>
          </a:p>
          <a:p>
            <a:pPr lvl="1">
              <a:buNone/>
            </a:pP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Gymnázium, Ostrava – Zábřeh, Volgogradská 6a, příspěvková organizace</a:t>
            </a:r>
          </a:p>
          <a:p>
            <a:pPr lvl="1">
              <a:buFont typeface="Arial" charset="0"/>
              <a:buChar char="•"/>
            </a:pP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Střední škola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teleinformatiky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, Ostrava, příspěvková organizace</a:t>
            </a:r>
          </a:p>
          <a:p>
            <a:pPr lvl="1">
              <a:buFont typeface="Arial" charset="0"/>
              <a:buChar char="•"/>
            </a:pPr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700" dirty="0" smtClean="0">
                <a:latin typeface="Arial" pitchFamily="34" charset="0"/>
                <a:cs typeface="Arial" pitchFamily="34" charset="0"/>
              </a:rPr>
              <a:t>Gymnázium Olgy Havlové, Ostrava - </a:t>
            </a:r>
            <a:r>
              <a:rPr lang="cs-CZ" sz="1700" dirty="0" err="1" smtClean="0">
                <a:latin typeface="Arial" pitchFamily="34" charset="0"/>
                <a:cs typeface="Arial" pitchFamily="34" charset="0"/>
              </a:rPr>
              <a:t>Poruba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, příspěvková organizace</a:t>
            </a:r>
          </a:p>
          <a:p>
            <a:pPr lvl="1">
              <a:buFont typeface="Arial" charset="0"/>
              <a:buChar char="•"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cs-CZ" sz="28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partneři projektu </a:t>
            </a:r>
            <a:r>
              <a:rPr lang="cs-CZ" sz="3200" cap="all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Sš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28728" y="1214422"/>
            <a:ext cx="6496072" cy="5429288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Gymnázium, Bruntál,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 škola techniky a služeb, Karviná,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Gymnázium Františka Živného, Bohumín, Jana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Palacha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794,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Masarykova střední škola zemědělská a Vyšší odborná škola, Opava,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 průmyslová škola elektrotechnická, Havířov,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Střední škola zemědělství a služeb, Město Albrechtice,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Gymnázium, Havířov – Město, Komenského 2, příspěvková organizace</a:t>
            </a:r>
          </a:p>
          <a:p>
            <a:pPr lvl="1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Vyšší odborná škola, Střední odborná škola a Střední odborné učiliště, Kopřivnice, příspěvková organizace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cíle projektu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57356" y="1600200"/>
            <a:ext cx="6067444" cy="4873752"/>
          </a:xfrm>
        </p:spPr>
        <p:txBody>
          <a:bodyPr>
            <a:normAutofit fontScale="92500"/>
          </a:bodyPr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zvýšení kvality a efektivity vzdělávání přírodovědných předmětů a podnícení zájmu žáků o další vzdělávání v těchto oblastech,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podpoření profesní přípravy žáků ZŠ, SŠ jakožto konkurenceschopné pracovní síly,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pomocí využívání moderních ICT pomůcek podpořit zkušenostní a zážitkové učení,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podpora environmentální stránky výuky, rozvoj klíčových kompetencí a funkční gramotnosti žáků</a:t>
            </a: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869934"/>
          </a:xfrm>
        </p:spPr>
        <p:txBody>
          <a:bodyPr>
            <a:normAutofit/>
          </a:bodyPr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     Komu je projekt určen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1643042" y="2362200"/>
            <a:ext cx="36576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Přínos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Posílení funkční gramotnosti, operativních kompetencí a dovedností, získání povědomí o souvislostech přírodovědných jevů s environmentálním zaměřením daných procesů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Zážitkovým vzděláváním dojde k podnícení zájmu žáků o výuku a další studium přírodovědných předmětů na vyšších typech škol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Zároveň bude posílena orientace žáků na vykonávání profesí, po nichž začíná být na pracovním trhu MSK díky vstupu investorů poptávka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5286380" y="2362200"/>
            <a:ext cx="3714775" cy="428151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Přínos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Možnost lépe žákům přiblížit děje probíhající v přírodě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Zvýšení pedagogických dovedností prostřednictvím cíleného školení, v jehož rámci získají kompetence k provádění výuky prostřednictvím ICT pomůcek s následným přenosem na žáky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Získání trvalého přístupu k využívání multimediální knihovny výukových objektů, jejíž obsah budou moci aktivně ovlivňovat, prohlubovat a tím rozšiřovat své kompetence v oblasti ICT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1714480" y="1571612"/>
            <a:ext cx="3500462" cy="658368"/>
          </a:xfrm>
        </p:spPr>
        <p:txBody>
          <a:bodyPr/>
          <a:lstStyle/>
          <a:p>
            <a:r>
              <a:rPr lang="cs-CZ" dirty="0" smtClean="0"/>
              <a:t>Žáci partnerských škol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486400" y="1571612"/>
            <a:ext cx="3514756" cy="658368"/>
          </a:xfrm>
        </p:spPr>
        <p:txBody>
          <a:bodyPr/>
          <a:lstStyle/>
          <a:p>
            <a:r>
              <a:rPr lang="cs-CZ" dirty="0" smtClean="0"/>
              <a:t>Učitelé přírodovědných předmětů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_prezenta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16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cs-CZ" sz="3200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           výstupy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85918" y="1600200"/>
            <a:ext cx="6138882" cy="48737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dodání 90 ks měřících ICT zařízení, jejich ověření a implementace do výuky přírodovědných předmětů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manuál obsahující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zhotovení pomůcek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5 studijních opor pro výuku počítačem podporovaných experimentů a 5 studijních opor ke kurzům pro učitele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80 vytvořených výukových objektů (scénářů vyučovacích hodin včetně oponentury),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20 vytvořených příkladů dobré praxe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6 workshopů k předávání příkladů dobré praxe a zpětné vazby z používání pomůcek ve vzdělávacím procesu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40 proškolených učitelů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webová aplikace projektu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sborník z projektu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1728</TotalTime>
  <Words>533</Words>
  <Application>Microsoft Office PowerPoint</Application>
  <PresentationFormat>Předvádění na obrazovce (4:3)</PresentationFormat>
  <Paragraphs>138</Paragraphs>
  <Slides>12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Nové přístupy k využití ict ve výuce přírodovědných předmětů na základních, středních školách </vt:lpstr>
      <vt:lpstr>             Základní informace</vt:lpstr>
      <vt:lpstr>partneři projektu zš</vt:lpstr>
      <vt:lpstr>       partneři projektu zš</vt:lpstr>
      <vt:lpstr>      partneři projektu Sš</vt:lpstr>
      <vt:lpstr>         partneři projektu Sš</vt:lpstr>
      <vt:lpstr>cíle projektu</vt:lpstr>
      <vt:lpstr>            Komu je projekt určen</vt:lpstr>
      <vt:lpstr>            výstupy projektu</vt:lpstr>
      <vt:lpstr>           Kontakty ZŠ</vt:lpstr>
      <vt:lpstr>         Kontakty SŠ</vt:lpstr>
      <vt:lpstr>Snímek 12</vt:lpstr>
    </vt:vector>
  </TitlesOfParts>
  <Company>CIT 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přístupy k využití ict ve výuce přírodovědných předmětů na základních školách </dc:title>
  <dc:creator>Malcik</dc:creator>
  <cp:lastModifiedBy>Lenovo User</cp:lastModifiedBy>
  <cp:revision>68</cp:revision>
  <dcterms:created xsi:type="dcterms:W3CDTF">2010-02-02T08:55:06Z</dcterms:created>
  <dcterms:modified xsi:type="dcterms:W3CDTF">2010-03-19T09:18:24Z</dcterms:modified>
</cp:coreProperties>
</file>