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9D3C7-4CE1-442E-91A7-930F617B5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D849DA-98BA-4BBE-B827-64366551D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1789EA-776B-42FF-B44B-0D2FA7FC0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6F39E2-DEFE-4935-BA4B-F24F5017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7C864E-CC76-464B-A0D5-8BDE0DA4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49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AA7ED3-F69A-4E03-9029-AA292BE5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C25416-A075-4D9C-9A31-4ECAC721F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176C64-87EB-4961-9605-16CF2E4E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2C05A0-3BDB-4F60-8E85-54B665E9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4E97EE-F369-49C9-9EF6-73D79809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39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86103D6-9EEF-4A66-BA64-223129EBF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A9FE00-3964-44F9-874A-1367078B5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FEF073-E6CD-40AD-9F5A-9F879EC2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85B9B7-F5FF-48F6-8794-78DF0BF6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77DCFE-4741-42A5-B1BE-1E6B49FE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66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4">
            <a:extLst>
              <a:ext uri="{FF2B5EF4-FFF2-40B4-BE49-F238E27FC236}">
                <a16:creationId xmlns:a16="http://schemas.microsoft.com/office/drawing/2014/main" id="{A769A459-AF04-45A7-80CE-4E8DC5AC49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4943" y="448887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5">
            <a:extLst>
              <a:ext uri="{FF2B5EF4-FFF2-40B4-BE49-F238E27FC236}">
                <a16:creationId xmlns:a16="http://schemas.microsoft.com/office/drawing/2014/main" id="{DFE4068D-B3EC-469A-9F6F-A76002F6DB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3743" y="2009396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6">
            <a:extLst>
              <a:ext uri="{FF2B5EF4-FFF2-40B4-BE49-F238E27FC236}">
                <a16:creationId xmlns:a16="http://schemas.microsoft.com/office/drawing/2014/main" id="{5C5441D4-AB74-4B7F-B4AC-DD976BF77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2543" y="44888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9EB123B0-D633-4FA6-9EA7-8A395458C6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6298" y="356990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9F876-6862-4E0C-A11E-9C7D17FE10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0034" y="14068"/>
            <a:ext cx="3421966" cy="6843932"/>
          </a:xfrm>
          <a:custGeom>
            <a:avLst/>
            <a:gdLst>
              <a:gd name="connsiteX0" fmla="*/ 3421966 w 3421966"/>
              <a:gd name="connsiteY0" fmla="*/ 0 h 6843932"/>
              <a:gd name="connsiteX1" fmla="*/ 3421966 w 3421966"/>
              <a:gd name="connsiteY1" fmla="*/ 6843932 h 6843932"/>
              <a:gd name="connsiteX2" fmla="*/ 0 w 3421966"/>
              <a:gd name="connsiteY2" fmla="*/ 3421966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3421966" y="0"/>
                </a:moveTo>
                <a:lnTo>
                  <a:pt x="3421966" y="6843932"/>
                </a:lnTo>
                <a:lnTo>
                  <a:pt x="0" y="3421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 r="25728" b="9219"/>
          <a:stretch/>
        </p:blipFill>
        <p:spPr>
          <a:xfrm>
            <a:off x="540080" y="6264290"/>
            <a:ext cx="2278941" cy="5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8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176E5-C0A4-41F0-8369-22DB60B0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59B0CE-77EB-4EA1-B985-173D95E58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F304F9-DAC6-425F-9DE5-EAE9F113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6A1A4F-C24F-46B8-8677-CD5080FF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AB5DD1-E382-4BB2-8B7C-6A1CDB4E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3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3473C-B0B0-48D6-987E-C8540E2E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367117C-752A-47E3-A6B1-D89D57EF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86B578-C9DC-4588-949C-D081D6AF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4EB44D-A42A-4D28-825A-225E672F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3C086E-1950-4866-9A38-1A8CB433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96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C4486-E7C1-40D3-8D21-6E147AB9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D67729-A29D-4366-996A-F5BDC2CD8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E44F67C-9F4B-4D73-AD4D-7189B49F8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E6E0DF-62D6-4E34-9825-C16AF67E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365AE4-CC38-4B07-AA09-1C22B767F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5514C1-4DDD-4DDE-A8A2-7BB24D4E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40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7F3CE-846F-47AB-AEFD-E8D2E0270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822593-FD6B-4223-B323-CBBF5F83A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9ED8D4E-59FE-4770-A859-5517C163A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E9B99A6-14D3-41FC-B8F1-85FF09783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05B5C68-251E-4A8C-8753-BD0EA6F1A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DBAB92-250F-4124-B0AA-57941C58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0056461-9E5B-4D6F-B34D-7CA95C1E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57BD370-2F6C-47B8-B872-F1D6527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59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98222-CE6F-4CD2-A679-FF96C64A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F653D1-6885-4CF6-B311-DB8D2E0E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12E8990-637E-4C4F-85C5-CE1A4524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82E516-5819-486D-B1F7-87C505E8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47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8B6A8F-009D-4289-A27E-5A49E43D8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BB7C51-AC9E-4E89-B531-D9FB20D8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F9DA9A-20BE-4DA1-8C18-697F333E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56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AF44A-CEAF-47E6-969A-E2ED88AF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832897-5AED-4F68-BD42-CCE02D8FD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0A3DA5E-0A2E-4740-B7A7-47C9ACBB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353FE2-50C0-41F7-B99A-892A6EAF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CCDE31-BC4F-4486-BCD1-9AA99595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8A4EB6-F097-4BC3-ACD4-F98DF3C4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59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109D6-42E3-4884-8E90-9E04D923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A26DA2D-BF35-4A1B-A487-96633B06E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D14C62-F8BA-4D03-BF46-15B2ABB5B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79970-7345-4AC8-BD38-FDF7168D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D4E533-D1D5-48FF-87C0-C4AE15B9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27F80E-D730-4B1B-97CE-04567103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19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DA05F51-1E4C-4018-9DD0-E1634D6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8D506B8-31B8-4A4F-92D9-E2C42E55D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DBD246-3F2B-4AC9-A4A3-CA7886D78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93C5A-630D-41E9-A881-4378F8CCA32D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95DD78-6457-4992-8062-BE8BA5B85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14F4B9-A934-43DA-9A47-A4E65A46D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939C-3085-49D5-9987-4DC76495F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20D9CF29-31EB-4A36-9412-352CAA96D519}"/>
              </a:ext>
            </a:extLst>
          </p:cNvPr>
          <p:cNvSpPr txBox="1"/>
          <p:nvPr/>
        </p:nvSpPr>
        <p:spPr>
          <a:xfrm>
            <a:off x="658402" y="5258918"/>
            <a:ext cx="589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>
                <a:solidFill>
                  <a:srgbClr val="642CAE"/>
                </a:solidFill>
                <a:cs typeface="Arial" pitchFamily="34" charset="0"/>
              </a:rPr>
              <a:t>Zdenka </a:t>
            </a:r>
            <a:r>
              <a:rPr lang="cs-CZ" altLang="ko-KR" sz="2000" dirty="0" err="1">
                <a:solidFill>
                  <a:srgbClr val="642CAE"/>
                </a:solidFill>
                <a:cs typeface="Arial" pitchFamily="34" charset="0"/>
              </a:rPr>
              <a:t>Telnarova</a:t>
            </a:r>
            <a:r>
              <a:rPr lang="cs-CZ" altLang="ko-KR" sz="2000" dirty="0">
                <a:solidFill>
                  <a:srgbClr val="642CAE"/>
                </a:solidFill>
                <a:cs typeface="Arial" pitchFamily="34" charset="0"/>
              </a:rPr>
              <a:t>, University </a:t>
            </a:r>
            <a:r>
              <a:rPr lang="cs-CZ" altLang="ko-KR" sz="2000" dirty="0" err="1">
                <a:solidFill>
                  <a:srgbClr val="642CAE"/>
                </a:solidFill>
                <a:cs typeface="Arial" pitchFamily="34" charset="0"/>
              </a:rPr>
              <a:t>of</a:t>
            </a:r>
            <a:r>
              <a:rPr lang="cs-CZ" altLang="ko-KR" sz="2000" dirty="0">
                <a:solidFill>
                  <a:srgbClr val="642CAE"/>
                </a:solidFill>
                <a:cs typeface="Arial" pitchFamily="34" charset="0"/>
              </a:rPr>
              <a:t> Ostrava</a:t>
            </a:r>
            <a:endParaRPr lang="en-US" altLang="ko-KR" sz="2000" dirty="0">
              <a:solidFill>
                <a:srgbClr val="642CAE"/>
              </a:solidFill>
              <a:cs typeface="Arial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13F9AF2-3F83-4E09-9C31-FBD48CAEC3F6}"/>
              </a:ext>
            </a:extLst>
          </p:cNvPr>
          <p:cNvSpPr txBox="1"/>
          <p:nvPr/>
        </p:nvSpPr>
        <p:spPr>
          <a:xfrm>
            <a:off x="683859" y="4326987"/>
            <a:ext cx="5214511" cy="430887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endParaRPr lang="en-US" altLang="ko-KR" sz="2800" dirty="0">
              <a:solidFill>
                <a:srgbClr val="642CAE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BDEF75B-11FD-4DDB-8459-241DD6C69CB9}"/>
              </a:ext>
            </a:extLst>
          </p:cNvPr>
          <p:cNvSpPr/>
          <p:nvPr/>
        </p:nvSpPr>
        <p:spPr>
          <a:xfrm>
            <a:off x="2162767" y="-4270"/>
            <a:ext cx="3158515" cy="1717370"/>
          </a:xfrm>
          <a:custGeom>
            <a:avLst/>
            <a:gdLst>
              <a:gd name="connsiteX0" fmla="*/ 300530 w 2825140"/>
              <a:gd name="connsiteY0" fmla="*/ 0 h 1713100"/>
              <a:gd name="connsiteX1" fmla="*/ 2524610 w 2825140"/>
              <a:gd name="connsiteY1" fmla="*/ 0 h 1713100"/>
              <a:gd name="connsiteX2" fmla="*/ 2825140 w 2825140"/>
              <a:gd name="connsiteY2" fmla="*/ 300530 h 1713100"/>
              <a:gd name="connsiteX3" fmla="*/ 1412570 w 2825140"/>
              <a:gd name="connsiteY3" fmla="*/ 1713100 h 1713100"/>
              <a:gd name="connsiteX4" fmla="*/ 0 w 2825140"/>
              <a:gd name="connsiteY4" fmla="*/ 300530 h 1713100"/>
              <a:gd name="connsiteX0" fmla="*/ 0 w 2825140"/>
              <a:gd name="connsiteY0" fmla="*/ 300530 h 1713100"/>
              <a:gd name="connsiteX1" fmla="*/ 2524610 w 2825140"/>
              <a:gd name="connsiteY1" fmla="*/ 0 h 1713100"/>
              <a:gd name="connsiteX2" fmla="*/ 2825140 w 2825140"/>
              <a:gd name="connsiteY2" fmla="*/ 300530 h 1713100"/>
              <a:gd name="connsiteX3" fmla="*/ 1412570 w 2825140"/>
              <a:gd name="connsiteY3" fmla="*/ 1713100 h 1713100"/>
              <a:gd name="connsiteX4" fmla="*/ 0 w 2825140"/>
              <a:gd name="connsiteY4" fmla="*/ 300530 h 1713100"/>
              <a:gd name="connsiteX0" fmla="*/ 0 w 3158515"/>
              <a:gd name="connsiteY0" fmla="*/ 0 h 1745945"/>
              <a:gd name="connsiteX1" fmla="*/ 2857985 w 3158515"/>
              <a:gd name="connsiteY1" fmla="*/ 32845 h 1745945"/>
              <a:gd name="connsiteX2" fmla="*/ 3158515 w 3158515"/>
              <a:gd name="connsiteY2" fmla="*/ 333375 h 1745945"/>
              <a:gd name="connsiteX3" fmla="*/ 1745945 w 3158515"/>
              <a:gd name="connsiteY3" fmla="*/ 1745945 h 1745945"/>
              <a:gd name="connsiteX4" fmla="*/ 0 w 3158515"/>
              <a:gd name="connsiteY4" fmla="*/ 0 h 1745945"/>
              <a:gd name="connsiteX0" fmla="*/ 0 w 3158515"/>
              <a:gd name="connsiteY0" fmla="*/ 0 h 1717370"/>
              <a:gd name="connsiteX1" fmla="*/ 2857985 w 3158515"/>
              <a:gd name="connsiteY1" fmla="*/ 4270 h 1717370"/>
              <a:gd name="connsiteX2" fmla="*/ 3158515 w 3158515"/>
              <a:gd name="connsiteY2" fmla="*/ 304800 h 1717370"/>
              <a:gd name="connsiteX3" fmla="*/ 1745945 w 3158515"/>
              <a:gd name="connsiteY3" fmla="*/ 1717370 h 1717370"/>
              <a:gd name="connsiteX4" fmla="*/ 0 w 3158515"/>
              <a:gd name="connsiteY4" fmla="*/ 0 h 171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515" h="1717370">
                <a:moveTo>
                  <a:pt x="0" y="0"/>
                </a:moveTo>
                <a:lnTo>
                  <a:pt x="2857985" y="4270"/>
                </a:lnTo>
                <a:lnTo>
                  <a:pt x="3158515" y="304800"/>
                </a:lnTo>
                <a:lnTo>
                  <a:pt x="1745945" y="1717370"/>
                </a:lnTo>
                <a:lnTo>
                  <a:pt x="0" y="0"/>
                </a:lnTo>
                <a:close/>
              </a:path>
            </a:pathLst>
          </a:custGeom>
          <a:solidFill>
            <a:srgbClr val="CF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A579E2BE-2FBC-4F23-BF88-43CDD523F4A6}"/>
              </a:ext>
            </a:extLst>
          </p:cNvPr>
          <p:cNvSpPr/>
          <p:nvPr/>
        </p:nvSpPr>
        <p:spPr>
          <a:xfrm>
            <a:off x="6529822" y="640118"/>
            <a:ext cx="1072982" cy="1072982"/>
          </a:xfrm>
          <a:prstGeom prst="diamond">
            <a:avLst/>
          </a:prstGeom>
          <a:solidFill>
            <a:srgbClr val="CF2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iamond 75">
            <a:extLst>
              <a:ext uri="{FF2B5EF4-FFF2-40B4-BE49-F238E27FC236}">
                <a16:creationId xmlns:a16="http://schemas.microsoft.com/office/drawing/2014/main" id="{C61FB616-EFC8-4738-A305-97A0762290F8}"/>
              </a:ext>
            </a:extLst>
          </p:cNvPr>
          <p:cNvSpPr/>
          <p:nvPr/>
        </p:nvSpPr>
        <p:spPr>
          <a:xfrm>
            <a:off x="6259268" y="4636845"/>
            <a:ext cx="691262" cy="691262"/>
          </a:xfrm>
          <a:prstGeom prst="diamond">
            <a:avLst/>
          </a:prstGeom>
          <a:solidFill>
            <a:srgbClr val="00A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0EFF72F-EBC5-4630-8A50-1EEE0D3ABFF0}"/>
              </a:ext>
            </a:extLst>
          </p:cNvPr>
          <p:cNvSpPr/>
          <p:nvPr/>
        </p:nvSpPr>
        <p:spPr>
          <a:xfrm>
            <a:off x="8775866" y="5134885"/>
            <a:ext cx="3158515" cy="1736420"/>
          </a:xfrm>
          <a:custGeom>
            <a:avLst/>
            <a:gdLst>
              <a:gd name="connsiteX0" fmla="*/ 1412570 w 2825140"/>
              <a:gd name="connsiteY0" fmla="*/ 0 h 1723117"/>
              <a:gd name="connsiteX1" fmla="*/ 2825140 w 2825140"/>
              <a:gd name="connsiteY1" fmla="*/ 1412570 h 1723117"/>
              <a:gd name="connsiteX2" fmla="*/ 2514593 w 2825140"/>
              <a:gd name="connsiteY2" fmla="*/ 1723117 h 1723117"/>
              <a:gd name="connsiteX3" fmla="*/ 310547 w 2825140"/>
              <a:gd name="connsiteY3" fmla="*/ 1723117 h 1723117"/>
              <a:gd name="connsiteX4" fmla="*/ 0 w 2825140"/>
              <a:gd name="connsiteY4" fmla="*/ 1412570 h 1723117"/>
              <a:gd name="connsiteX0" fmla="*/ 1412570 w 2825140"/>
              <a:gd name="connsiteY0" fmla="*/ 0 h 1723117"/>
              <a:gd name="connsiteX1" fmla="*/ 2825140 w 2825140"/>
              <a:gd name="connsiteY1" fmla="*/ 1412570 h 1723117"/>
              <a:gd name="connsiteX2" fmla="*/ 310547 w 2825140"/>
              <a:gd name="connsiteY2" fmla="*/ 1723117 h 1723117"/>
              <a:gd name="connsiteX3" fmla="*/ 0 w 2825140"/>
              <a:gd name="connsiteY3" fmla="*/ 1412570 h 1723117"/>
              <a:gd name="connsiteX4" fmla="*/ 1412570 w 2825140"/>
              <a:gd name="connsiteY4" fmla="*/ 0 h 1723117"/>
              <a:gd name="connsiteX0" fmla="*/ 1412570 w 3158515"/>
              <a:gd name="connsiteY0" fmla="*/ 0 h 1736420"/>
              <a:gd name="connsiteX1" fmla="*/ 3158515 w 3158515"/>
              <a:gd name="connsiteY1" fmla="*/ 1736420 h 1736420"/>
              <a:gd name="connsiteX2" fmla="*/ 310547 w 3158515"/>
              <a:gd name="connsiteY2" fmla="*/ 1723117 h 1736420"/>
              <a:gd name="connsiteX3" fmla="*/ 0 w 3158515"/>
              <a:gd name="connsiteY3" fmla="*/ 1412570 h 1736420"/>
              <a:gd name="connsiteX4" fmla="*/ 1412570 w 3158515"/>
              <a:gd name="connsiteY4" fmla="*/ 0 h 17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515" h="1736420">
                <a:moveTo>
                  <a:pt x="1412570" y="0"/>
                </a:moveTo>
                <a:lnTo>
                  <a:pt x="3158515" y="1736420"/>
                </a:lnTo>
                <a:lnTo>
                  <a:pt x="310547" y="1723117"/>
                </a:lnTo>
                <a:lnTo>
                  <a:pt x="0" y="1412570"/>
                </a:lnTo>
                <a:lnTo>
                  <a:pt x="1412570" y="0"/>
                </a:lnTo>
                <a:close/>
              </a:path>
            </a:pathLst>
          </a:custGeom>
          <a:solidFill>
            <a:srgbClr val="00C8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11C00B26-4C88-4705-A717-8F1556662064}"/>
              </a:ext>
            </a:extLst>
          </p:cNvPr>
          <p:cNvSpPr/>
          <p:nvPr/>
        </p:nvSpPr>
        <p:spPr>
          <a:xfrm>
            <a:off x="9789755" y="1032763"/>
            <a:ext cx="691262" cy="691262"/>
          </a:xfrm>
          <a:prstGeom prst="diamond">
            <a:avLst/>
          </a:prstGeom>
          <a:solidFill>
            <a:srgbClr val="642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85" y="448886"/>
            <a:ext cx="2118855" cy="282514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034" y="394287"/>
            <a:ext cx="3421966" cy="6083495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4943" y="802029"/>
            <a:ext cx="2825140" cy="2118855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43" y="2362538"/>
            <a:ext cx="2825140" cy="2118855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2" y="3686253"/>
            <a:ext cx="2825141" cy="1391276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40" y="3569906"/>
            <a:ext cx="2118855" cy="2825140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21248E6-3FEA-47DF-8A40-E622C41DC205}"/>
              </a:ext>
            </a:extLst>
          </p:cNvPr>
          <p:cNvSpPr/>
          <p:nvPr/>
        </p:nvSpPr>
        <p:spPr>
          <a:xfrm>
            <a:off x="658402" y="1929469"/>
            <a:ext cx="3625384" cy="14995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ISEV</a:t>
            </a:r>
          </a:p>
          <a:p>
            <a:pPr algn="ctr"/>
            <a:r>
              <a:rPr lang="en-GB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Inclusive Senior Education Through Virtual U3A</a:t>
            </a:r>
            <a:endParaRPr lang="cs-CZ" sz="1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Grafický objekt 3">
            <a:extLst>
              <a:ext uri="{FF2B5EF4-FFF2-40B4-BE49-F238E27FC236}">
                <a16:creationId xmlns:a16="http://schemas.microsoft.com/office/drawing/2014/main" id="{E4688636-D742-4F11-9B90-F5F460CFE0B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199" y="291521"/>
            <a:ext cx="2899012" cy="19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8C5C8E18-5DF6-409A-A35E-0D52BAECC2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7076"/>
          <a:stretch>
            <a:fillRect/>
          </a:stretch>
        </p:blipFill>
        <p:spPr>
          <a:xfrm>
            <a:off x="5944661" y="4032860"/>
            <a:ext cx="2825140" cy="2825140"/>
          </a:xfrm>
        </p:spPr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58C689BE-0764-423B-B59A-F5BCBDFB03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r="12479"/>
          <a:stretch>
            <a:fillRect/>
          </a:stretch>
        </p:blipFill>
        <p:spPr>
          <a:xfrm>
            <a:off x="5804744" y="147270"/>
            <a:ext cx="2825140" cy="2825140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239746-7057-48AA-8D83-C63E2C1BDCF1}"/>
              </a:ext>
            </a:extLst>
          </p:cNvPr>
          <p:cNvSpPr txBox="1"/>
          <p:nvPr/>
        </p:nvSpPr>
        <p:spPr>
          <a:xfrm>
            <a:off x="964734" y="822121"/>
            <a:ext cx="727325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7030A0"/>
                </a:solidFill>
              </a:rPr>
              <a:t>Hlavní pilíře projektů pro seniory:</a:t>
            </a:r>
          </a:p>
          <a:p>
            <a:endParaRPr lang="cs-CZ" sz="2800" b="1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00B0F0"/>
                </a:solidFill>
              </a:rPr>
              <a:t>Sociální inkluse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00B0F0"/>
                </a:solidFill>
              </a:rPr>
              <a:t>Aktivní přístup seniorů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00B0F0"/>
                </a:solidFill>
              </a:rPr>
              <a:t>Využívání SMART technologií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00B0F0"/>
                </a:solidFill>
              </a:rPr>
              <a:t>Mezigenerační dialog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dirty="0">
              <a:solidFill>
                <a:srgbClr val="00B0F0"/>
              </a:solidFill>
            </a:endParaRP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2BFB795-0721-42B5-AE8D-52FA695AB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51" y="2241339"/>
            <a:ext cx="4222795" cy="23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0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8A7BDAA2-6428-4F87-9574-8D481F6462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28"/>
          <a:stretch>
            <a:fillRect/>
          </a:stretch>
        </p:blipFill>
        <p:spPr>
          <a:xfrm>
            <a:off x="7206298" y="511024"/>
            <a:ext cx="2825140" cy="2825140"/>
          </a:xfrm>
        </p:spPr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D6BDCDBD-E64C-417E-861D-F64947D0AA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r="12479"/>
          <a:stretch>
            <a:fillRect/>
          </a:stretch>
        </p:blipFill>
        <p:spPr/>
      </p:pic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08D0E360-AA08-45A8-91A3-F488EEF472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9" r="21859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94384C00-1410-46C2-8762-13C5576C5F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4" r="35934"/>
          <a:stretch>
            <a:fillRect/>
          </a:stretch>
        </p:blipFill>
        <p:spPr/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D324662-F764-4725-98B6-4A9F2C1FD1CA}"/>
              </a:ext>
            </a:extLst>
          </p:cNvPr>
          <p:cNvSpPr txBox="1"/>
          <p:nvPr/>
        </p:nvSpPr>
        <p:spPr>
          <a:xfrm>
            <a:off x="377504" y="704675"/>
            <a:ext cx="49850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7030A0"/>
                </a:solidFill>
              </a:rPr>
              <a:t>Kladné stránky ERASMUS+ KA2:</a:t>
            </a:r>
          </a:p>
          <a:p>
            <a:endParaRPr lang="cs-CZ" sz="2800" b="1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B0F0"/>
                </a:solidFill>
              </a:rPr>
              <a:t>Podpora NA.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B0F0"/>
                </a:solidFill>
              </a:rPr>
              <a:t>Podpora OU (</a:t>
            </a:r>
            <a:r>
              <a:rPr lang="cs-CZ" sz="2400" dirty="0" err="1">
                <a:solidFill>
                  <a:srgbClr val="00B0F0"/>
                </a:solidFill>
              </a:rPr>
              <a:t>PřF</a:t>
            </a:r>
            <a:r>
              <a:rPr lang="cs-CZ" sz="2400" dirty="0">
                <a:solidFill>
                  <a:srgbClr val="00B0F0"/>
                </a:solidFill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B0F0"/>
                </a:solidFill>
              </a:rPr>
              <a:t>Snadné hledání partnerů – NA, </a:t>
            </a:r>
            <a:r>
              <a:rPr lang="cs-CZ" sz="2400" dirty="0" err="1">
                <a:solidFill>
                  <a:srgbClr val="00B0F0"/>
                </a:solidFill>
              </a:rPr>
              <a:t>Epale</a:t>
            </a:r>
            <a:r>
              <a:rPr lang="cs-CZ" sz="2400" dirty="0">
                <a:solidFill>
                  <a:srgbClr val="00B0F0"/>
                </a:solidFill>
              </a:rPr>
              <a:t>, doporučení.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B0F0"/>
                </a:solidFill>
              </a:rPr>
              <a:t>Kvalitní systémy na řízení projektů (Mobility </a:t>
            </a:r>
            <a:r>
              <a:rPr lang="cs-CZ" sz="2400" dirty="0" err="1">
                <a:solidFill>
                  <a:srgbClr val="00B0F0"/>
                </a:solidFill>
              </a:rPr>
              <a:t>Tool</a:t>
            </a:r>
            <a:r>
              <a:rPr lang="cs-CZ" sz="2400" dirty="0">
                <a:solidFill>
                  <a:srgbClr val="00B0F0"/>
                </a:solidFill>
              </a:rPr>
              <a:t>, AdminProject).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B0F0"/>
                </a:solidFill>
              </a:rPr>
              <a:t>Jasná a srozumitelná pravidla při podávání žádosti, jasné priority.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rgbClr val="00B0F0"/>
                </a:solidFill>
              </a:rPr>
              <a:t>Jasné a srozumitelné financování.</a:t>
            </a:r>
          </a:p>
        </p:txBody>
      </p:sp>
    </p:spTree>
    <p:extLst>
      <p:ext uri="{BB962C8B-B14F-4D97-AF65-F5344CB8AC3E}">
        <p14:creationId xmlns:p14="http://schemas.microsoft.com/office/powerpoint/2010/main" val="228967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0C3E917-702F-461B-AA2E-D0D9B1A92BBF}"/>
              </a:ext>
            </a:extLst>
          </p:cNvPr>
          <p:cNvSpPr txBox="1"/>
          <p:nvPr/>
        </p:nvSpPr>
        <p:spPr>
          <a:xfrm>
            <a:off x="4609579" y="481758"/>
            <a:ext cx="3209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Associaç o de Melhoramentos e Bem Estar Social de Pias</a:t>
            </a:r>
            <a:r>
              <a:rPr lang="cs-CZ" b="1" dirty="0"/>
              <a:t>,</a:t>
            </a:r>
          </a:p>
          <a:p>
            <a:r>
              <a:rPr lang="cs-CZ" b="1" dirty="0"/>
              <a:t>Portugalsko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9465C3-8381-43EB-BF62-84CE4D74F1AF}"/>
              </a:ext>
            </a:extLst>
          </p:cNvPr>
          <p:cNvSpPr txBox="1"/>
          <p:nvPr/>
        </p:nvSpPr>
        <p:spPr>
          <a:xfrm>
            <a:off x="412459" y="1888483"/>
            <a:ext cx="320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  <a:p>
            <a:r>
              <a:rPr lang="pt-BR" b="1" dirty="0"/>
              <a:t>Associaç o Rede de Universidades da Terceira Idade</a:t>
            </a:r>
            <a:r>
              <a:rPr lang="cs-CZ" b="1" dirty="0"/>
              <a:t>, Portugalsko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90AED33-FC7D-4C66-B7DF-C08557AEB51A}"/>
              </a:ext>
            </a:extLst>
          </p:cNvPr>
          <p:cNvSpPr txBox="1"/>
          <p:nvPr/>
        </p:nvSpPr>
        <p:spPr>
          <a:xfrm>
            <a:off x="5377341" y="3504769"/>
            <a:ext cx="320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Fondazione</a:t>
            </a:r>
            <a:r>
              <a:rPr lang="cs-CZ" b="1" dirty="0"/>
              <a:t> </a:t>
            </a:r>
            <a:r>
              <a:rPr lang="cs-CZ" b="1" dirty="0" err="1"/>
              <a:t>Mondo</a:t>
            </a:r>
            <a:r>
              <a:rPr lang="cs-CZ" b="1" dirty="0"/>
              <a:t> </a:t>
            </a:r>
            <a:r>
              <a:rPr lang="cs-CZ" b="1" dirty="0" err="1"/>
              <a:t>Digitale</a:t>
            </a:r>
            <a:r>
              <a:rPr lang="cs-CZ" b="1" dirty="0"/>
              <a:t>, Itálie</a:t>
            </a:r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AECAEF2-FDD2-4D91-A4BC-A53B702707E6}"/>
              </a:ext>
            </a:extLst>
          </p:cNvPr>
          <p:cNvSpPr/>
          <p:nvPr/>
        </p:nvSpPr>
        <p:spPr>
          <a:xfrm>
            <a:off x="5031701" y="5155010"/>
            <a:ext cx="3115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505050"/>
                </a:solidFill>
                <a:latin typeface="Rams"/>
              </a:rPr>
              <a:t>Katolická univerzita, Slovensko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47DC53D-3587-466D-BC8F-605240132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31" y="352338"/>
            <a:ext cx="1762371" cy="147658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183515A-A353-433B-ABC5-7836BF945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26" y="4749640"/>
            <a:ext cx="1438476" cy="123842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6155AF38-DDB9-4CFE-8E3E-8D0D11FA7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94" y="3102091"/>
            <a:ext cx="2438740" cy="152421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BA5FB758-79DF-4279-ABA5-DEE2A31EF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85" y="1997532"/>
            <a:ext cx="3086531" cy="1209844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7F6C4AE0-0BE6-4028-840C-9213034D4E81}"/>
              </a:ext>
            </a:extLst>
          </p:cNvPr>
          <p:cNvSpPr txBox="1"/>
          <p:nvPr/>
        </p:nvSpPr>
        <p:spPr>
          <a:xfrm>
            <a:off x="4108639" y="5988063"/>
            <a:ext cx="499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Další partnerské země: </a:t>
            </a:r>
            <a:r>
              <a:rPr lang="cs-CZ" sz="2000" dirty="0">
                <a:solidFill>
                  <a:srgbClr val="00B0F0"/>
                </a:solidFill>
              </a:rPr>
              <a:t>Španělsko, Slovinsko, Polsko, Kypr, Řecko, Rakousko, Švédsko</a:t>
            </a:r>
          </a:p>
        </p:txBody>
      </p:sp>
      <p:pic>
        <p:nvPicPr>
          <p:cNvPr id="30" name="Picture 38">
            <a:extLst>
              <a:ext uri="{FF2B5EF4-FFF2-40B4-BE49-F238E27FC236}">
                <a16:creationId xmlns:a16="http://schemas.microsoft.com/office/drawing/2014/main" id="{A9F58AF7-E95B-4BE5-8887-CE3AFEDCF41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40" y="3752140"/>
            <a:ext cx="1266825" cy="1339850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C015DF93-CCA6-432E-A2B9-0DF2EFD4DE32}"/>
              </a:ext>
            </a:extLst>
          </p:cNvPr>
          <p:cNvSpPr txBox="1"/>
          <p:nvPr/>
        </p:nvSpPr>
        <p:spPr>
          <a:xfrm>
            <a:off x="412459" y="3974713"/>
            <a:ext cx="2686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Fundacja</a:t>
            </a:r>
            <a:r>
              <a:rPr lang="cs-CZ" b="1" dirty="0"/>
              <a:t> Mapa </a:t>
            </a:r>
            <a:r>
              <a:rPr lang="cs-CZ" b="1" dirty="0" err="1"/>
              <a:t>Pasji</a:t>
            </a:r>
            <a:r>
              <a:rPr lang="cs-CZ" b="1" dirty="0"/>
              <a:t>,</a:t>
            </a:r>
          </a:p>
          <a:p>
            <a:r>
              <a:rPr lang="cs-CZ" b="1" dirty="0"/>
              <a:t>Polsko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E8224BC-D8C8-4003-835E-6A2F61ACA0D5}"/>
              </a:ext>
            </a:extLst>
          </p:cNvPr>
          <p:cNvSpPr txBox="1"/>
          <p:nvPr/>
        </p:nvSpPr>
        <p:spPr>
          <a:xfrm>
            <a:off x="412459" y="481758"/>
            <a:ext cx="37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7030A0"/>
                </a:solidFill>
              </a:rPr>
              <a:t>Naši významní partneři</a:t>
            </a:r>
          </a:p>
        </p:txBody>
      </p:sp>
    </p:spTree>
    <p:extLst>
      <p:ext uri="{BB962C8B-B14F-4D97-AF65-F5344CB8AC3E}">
        <p14:creationId xmlns:p14="http://schemas.microsoft.com/office/powerpoint/2010/main" val="146971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ABCE896A-E1B9-4560-849C-619A6D6983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5" r="23885"/>
          <a:stretch>
            <a:fillRect/>
          </a:stretch>
        </p:blipFill>
        <p:spPr/>
      </p:pic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F240963E-E237-4564-A566-EDE4A8CA4F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r="12479"/>
          <a:stretch>
            <a:fillRect/>
          </a:stretch>
        </p:blipFill>
        <p:spPr/>
      </p:pic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56B2314F-C94D-438A-88ED-4D5971C7B0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B42C64D-01D4-48FA-B995-311029BC33F1}"/>
              </a:ext>
            </a:extLst>
          </p:cNvPr>
          <p:cNvSpPr/>
          <p:nvPr/>
        </p:nvSpPr>
        <p:spPr>
          <a:xfrm>
            <a:off x="573248" y="1151038"/>
            <a:ext cx="43862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Náš úspěch</a:t>
            </a:r>
          </a:p>
          <a:p>
            <a:pPr>
              <a:spcAft>
                <a:spcPts val="0"/>
              </a:spcAft>
            </a:pPr>
            <a:endParaRPr lang="cs-CZ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Nominace projektu </a:t>
            </a:r>
            <a:r>
              <a:rPr lang="cs-CZ" sz="24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ISEV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 udělení </a:t>
            </a:r>
            <a:r>
              <a:rPr lang="cs-CZ" sz="24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Ceny DZS 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jako kvalitní a inspirativní počin. Do nejužšího výběru postoupilo celkem šest projektů. Všechny budou uvedeny v publikaci CENY DZS 2021. 1. cena bude udělena na slavnostním setkání na jaře 2022 – dle pandemické situace. </a:t>
            </a:r>
            <a:endParaRPr lang="cs-CZ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FCFC7208-666C-4420-882D-146A6712A34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2" r="38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56852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185</Words>
  <Application>Microsoft Office PowerPoint</Application>
  <PresentationFormat>Širokoúhlá obrazovka</PresentationFormat>
  <Paragraphs>35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2" baseType="lpstr">
      <vt:lpstr>맑은 고딕</vt:lpstr>
      <vt:lpstr>Arial</vt:lpstr>
      <vt:lpstr>Calibri</vt:lpstr>
      <vt:lpstr>Calibri Light</vt:lpstr>
      <vt:lpstr>Rams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Zdenka Telnarová</dc:creator>
  <cp:lastModifiedBy>Zdenka Telnarová</cp:lastModifiedBy>
  <cp:revision>12</cp:revision>
  <dcterms:created xsi:type="dcterms:W3CDTF">2021-11-26T12:07:42Z</dcterms:created>
  <dcterms:modified xsi:type="dcterms:W3CDTF">2021-12-08T07:47:07Z</dcterms:modified>
</cp:coreProperties>
</file>