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03" r:id="rId5"/>
    <p:sldId id="304" r:id="rId6"/>
    <p:sldId id="307" r:id="rId7"/>
    <p:sldId id="306" r:id="rId8"/>
    <p:sldId id="308" r:id="rId9"/>
    <p:sldId id="309" r:id="rId10"/>
    <p:sldId id="258" r:id="rId11"/>
  </p:sldIdLst>
  <p:sldSz cx="9144000" cy="6858000" type="screen4x3"/>
  <p:notesSz cx="6797675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mila Danihelková" initials="KD" lastIdx="2" clrIdx="0">
    <p:extLst>
      <p:ext uri="{19B8F6BF-5375-455C-9EA6-DF929625EA0E}">
        <p15:presenceInfo xmlns:p15="http://schemas.microsoft.com/office/powerpoint/2012/main" userId="S-1-5-21-1657599716-2285118414-2049868203-17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23B9D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FEF3D9-BA37-2D13-86DA-B2EE6FDF459F}" v="188" dt="2021-10-12T07:38:19.991"/>
    <p1510:client id="{5D4938E2-2939-15D9-8A0D-7EA17413046C}" v="3" dt="2021-10-11T12:09:02.526"/>
    <p1510:client id="{896B8C55-1E04-170B-BDCB-1F8D3136DDFE}" v="424" dt="2021-10-12T10:07:19.996"/>
    <p1510:client id="{8CF3DC7F-69D6-CC92-736D-FBA9C97C73D0}" v="46" dt="2021-10-12T08:22:50.481"/>
    <p1510:client id="{89D88357-2978-A4E4-7E5B-684DE0E04F90}" v="505" dt="2021-10-12T06:49:45.428"/>
    <p1510:client id="{CAB22CD4-B642-3B2E-F3BD-00E8D09C6523}" v="156" dt="2021-10-12T08:48:27.0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501013"/>
            <a:ext cx="7772400" cy="821953"/>
          </a:xfrm>
        </p:spPr>
        <p:txBody>
          <a:bodyPr>
            <a:normAutofit/>
          </a:bodyPr>
          <a:lstStyle>
            <a:lvl1pPr algn="ctr">
              <a:defRPr sz="3200" baseline="0">
                <a:solidFill>
                  <a:srgbClr val="23B9D6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64807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23B9D6"/>
                </a:solidFill>
                <a:latin typeface="Helvetica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pPr>
              <a:defRPr/>
            </a:pPr>
            <a:fld id="{862C635C-50F0-45E5-BB29-034C070B2D10}" type="datetimeFigureOut">
              <a:rPr lang="cs-CZ"/>
              <a:pPr>
                <a:defRPr/>
              </a:pPr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pPr>
              <a:defRPr/>
            </a:pPr>
            <a:fld id="{769ABCCF-AF44-42EB-854F-B1E54B3E7D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85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476671"/>
            <a:ext cx="7067128" cy="1008113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3B9D6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rgbClr val="23B9D6"/>
              </a:buClr>
              <a:defRPr>
                <a:latin typeface="Helvetica" pitchFamily="2" charset="0"/>
              </a:defRPr>
            </a:lvl1pPr>
            <a:lvl2pPr>
              <a:buClr>
                <a:srgbClr val="23B9D6"/>
              </a:buClr>
              <a:defRPr>
                <a:latin typeface="Helvetica" pitchFamily="2" charset="0"/>
              </a:defRPr>
            </a:lvl2pPr>
            <a:lvl3pPr>
              <a:buClr>
                <a:srgbClr val="23B9D6"/>
              </a:buClr>
              <a:defRPr>
                <a:latin typeface="Helvetica" pitchFamily="2" charset="0"/>
              </a:defRPr>
            </a:lvl3pPr>
            <a:lvl4pPr>
              <a:buClr>
                <a:srgbClr val="23B9D6"/>
              </a:buClr>
              <a:defRPr>
                <a:latin typeface="Helvetica" pitchFamily="2" charset="0"/>
              </a:defRPr>
            </a:lvl4pPr>
            <a:lvl5pPr>
              <a:buClr>
                <a:srgbClr val="23B9D6"/>
              </a:buClr>
              <a:defRPr>
                <a:latin typeface="Helvetica" pitchFamily="2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3083-012B-4045-A1FB-7578CA9C0BE9}" type="datetimeFigureOut">
              <a:rPr lang="cs-CZ"/>
              <a:pPr>
                <a:defRPr/>
              </a:pPr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65234-01DF-416E-B713-96866E1B49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25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556792"/>
            <a:ext cx="2057400" cy="4569373"/>
          </a:xfrm>
        </p:spPr>
        <p:txBody>
          <a:bodyPr vert="eaVert">
            <a:normAutofit/>
          </a:bodyPr>
          <a:lstStyle>
            <a:lvl1pPr algn="ctr">
              <a:defRPr sz="3600">
                <a:solidFill>
                  <a:srgbClr val="23B9D6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556792"/>
            <a:ext cx="6019800" cy="4569373"/>
          </a:xfrm>
        </p:spPr>
        <p:txBody>
          <a:bodyPr vert="eaVert"/>
          <a:lstStyle>
            <a:lvl1pPr>
              <a:buClr>
                <a:srgbClr val="23B9D6"/>
              </a:buClr>
              <a:defRPr>
                <a:latin typeface="Helvetica" pitchFamily="2" charset="0"/>
              </a:defRPr>
            </a:lvl1pPr>
            <a:lvl2pPr>
              <a:buClr>
                <a:srgbClr val="23B9D6"/>
              </a:buClr>
              <a:defRPr>
                <a:latin typeface="Helvetica" pitchFamily="2" charset="0"/>
              </a:defRPr>
            </a:lvl2pPr>
            <a:lvl3pPr>
              <a:buClr>
                <a:srgbClr val="23B9D6"/>
              </a:buClr>
              <a:defRPr>
                <a:latin typeface="Helvetica" pitchFamily="2" charset="0"/>
              </a:defRPr>
            </a:lvl3pPr>
            <a:lvl4pPr>
              <a:buClr>
                <a:srgbClr val="23B9D6"/>
              </a:buClr>
              <a:defRPr>
                <a:latin typeface="Helvetica" pitchFamily="2" charset="0"/>
              </a:defRPr>
            </a:lvl4pPr>
            <a:lvl5pPr>
              <a:buClr>
                <a:srgbClr val="23B9D6"/>
              </a:buClr>
              <a:defRPr>
                <a:latin typeface="Helvetica" pitchFamily="2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CFE49-D72B-4E85-A2C8-ACAFAED7DBAA}" type="datetimeFigureOut">
              <a:rPr lang="cs-CZ"/>
              <a:pPr>
                <a:defRPr/>
              </a:pPr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5ABF1-17A9-4C41-A79B-369F58F7AC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54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404663"/>
            <a:ext cx="7067128" cy="1080121"/>
          </a:xfrm>
        </p:spPr>
        <p:txBody>
          <a:bodyPr>
            <a:normAutofit/>
          </a:bodyPr>
          <a:lstStyle>
            <a:lvl1pPr algn="l">
              <a:defRPr sz="3600" b="0" baseline="0">
                <a:solidFill>
                  <a:srgbClr val="23B9D6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8313" y="1700808"/>
            <a:ext cx="8207375" cy="4464050"/>
          </a:xfrm>
        </p:spPr>
        <p:txBody>
          <a:bodyPr/>
          <a:lstStyle>
            <a:lvl1pPr>
              <a:defRPr>
                <a:latin typeface="Helvetica" pitchFamily="2" charset="0"/>
              </a:defRPr>
            </a:lvl1pPr>
            <a:lvl2pPr>
              <a:defRPr>
                <a:latin typeface="Helvetica" pitchFamily="2" charset="0"/>
              </a:defRPr>
            </a:lvl2pPr>
            <a:lvl3pPr>
              <a:defRPr>
                <a:latin typeface="Helvetica" pitchFamily="2" charset="0"/>
              </a:defRPr>
            </a:lvl3pPr>
            <a:lvl4pPr>
              <a:defRPr>
                <a:latin typeface="Helvetica" pitchFamily="2" charset="0"/>
              </a:defRPr>
            </a:lvl4pPr>
            <a:lvl5pPr>
              <a:defRPr>
                <a:latin typeface="Helvetica" pitchFamily="2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5567D-0B32-405A-9FD6-5C94D9218216}" type="datetimeFigureOut">
              <a:rPr lang="cs-CZ"/>
              <a:pPr>
                <a:defRPr/>
              </a:pPr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D5692-FF45-4D37-BA4F-781BF1B21A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40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23B9D6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E2F7F-E92D-4C1E-B661-11938C4001EE}" type="datetimeFigureOut">
              <a:rPr lang="cs-CZ"/>
              <a:pPr>
                <a:defRPr/>
              </a:pPr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04449-E448-49FE-BFE6-731DCFE638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79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476671"/>
            <a:ext cx="7067128" cy="1008113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3B9D6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buClr>
                <a:srgbClr val="23B9D6"/>
              </a:buClr>
              <a:defRPr sz="2800">
                <a:latin typeface="Helvetica" pitchFamily="2" charset="0"/>
              </a:defRPr>
            </a:lvl1pPr>
            <a:lvl2pPr>
              <a:buClr>
                <a:srgbClr val="23B9D6"/>
              </a:buClr>
              <a:defRPr sz="2400">
                <a:latin typeface="Helvetica" pitchFamily="2" charset="0"/>
              </a:defRPr>
            </a:lvl2pPr>
            <a:lvl3pPr>
              <a:buClr>
                <a:srgbClr val="23B9D6"/>
              </a:buClr>
              <a:defRPr sz="2000">
                <a:latin typeface="Helvetica" pitchFamily="2" charset="0"/>
              </a:defRPr>
            </a:lvl3pPr>
            <a:lvl4pPr>
              <a:buClr>
                <a:srgbClr val="23B9D6"/>
              </a:buClr>
              <a:defRPr sz="1800">
                <a:latin typeface="Helvetica" pitchFamily="2" charset="0"/>
              </a:defRPr>
            </a:lvl4pPr>
            <a:lvl5pPr>
              <a:buClr>
                <a:srgbClr val="23B9D6"/>
              </a:buClr>
              <a:defRPr sz="1800">
                <a:latin typeface="Helvetica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buClr>
                <a:srgbClr val="23B9D6"/>
              </a:buClr>
              <a:defRPr sz="2800">
                <a:latin typeface="Helvetica" pitchFamily="2" charset="0"/>
              </a:defRPr>
            </a:lvl1pPr>
            <a:lvl2pPr>
              <a:buClr>
                <a:srgbClr val="23B9D6"/>
              </a:buClr>
              <a:defRPr sz="2400">
                <a:latin typeface="Helvetica" pitchFamily="2" charset="0"/>
              </a:defRPr>
            </a:lvl2pPr>
            <a:lvl3pPr>
              <a:buClr>
                <a:srgbClr val="23B9D6"/>
              </a:buClr>
              <a:defRPr sz="2000">
                <a:latin typeface="Helvetica" pitchFamily="2" charset="0"/>
              </a:defRPr>
            </a:lvl3pPr>
            <a:lvl4pPr>
              <a:buClr>
                <a:srgbClr val="23B9D6"/>
              </a:buClr>
              <a:defRPr sz="1800">
                <a:latin typeface="Helvetica" pitchFamily="2" charset="0"/>
              </a:defRPr>
            </a:lvl4pPr>
            <a:lvl5pPr>
              <a:buClr>
                <a:srgbClr val="23B9D6"/>
              </a:buClr>
              <a:defRPr sz="1800">
                <a:latin typeface="Helvetica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5466-B6A8-4D8D-9F06-B598B3B02741}" type="datetimeFigureOut">
              <a:rPr lang="cs-CZ"/>
              <a:pPr>
                <a:defRPr/>
              </a:pPr>
              <a:t>08.12.2021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768CA-FF0D-412B-B563-FA05D42E0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5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404663"/>
            <a:ext cx="7067128" cy="1080121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3B9D6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rgbClr val="23B9D6"/>
              </a:buClr>
              <a:defRPr sz="2400">
                <a:latin typeface="Helvetica" pitchFamily="2" charset="0"/>
              </a:defRPr>
            </a:lvl1pPr>
            <a:lvl2pPr>
              <a:buClr>
                <a:srgbClr val="23B9D6"/>
              </a:buClr>
              <a:defRPr sz="2000">
                <a:latin typeface="Helvetica" pitchFamily="2" charset="0"/>
              </a:defRPr>
            </a:lvl2pPr>
            <a:lvl3pPr>
              <a:buClr>
                <a:srgbClr val="23B9D6"/>
              </a:buClr>
              <a:defRPr sz="1800">
                <a:latin typeface="Helvetica" pitchFamily="2" charset="0"/>
              </a:defRPr>
            </a:lvl3pPr>
            <a:lvl4pPr>
              <a:buClr>
                <a:srgbClr val="23B9D6"/>
              </a:buClr>
              <a:defRPr sz="1600">
                <a:latin typeface="Helvetica" pitchFamily="2" charset="0"/>
              </a:defRPr>
            </a:lvl4pPr>
            <a:lvl5pPr>
              <a:buClr>
                <a:srgbClr val="23B9D6"/>
              </a:buClr>
              <a:defRPr sz="1600">
                <a:latin typeface="Helvetica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buClr>
                <a:srgbClr val="23B9D6"/>
              </a:buClr>
              <a:defRPr sz="2400">
                <a:latin typeface="Helvetica" pitchFamily="2" charset="0"/>
              </a:defRPr>
            </a:lvl1pPr>
            <a:lvl2pPr>
              <a:buClr>
                <a:srgbClr val="23B9D6"/>
              </a:buClr>
              <a:defRPr sz="2000">
                <a:latin typeface="Helvetica" pitchFamily="2" charset="0"/>
              </a:defRPr>
            </a:lvl2pPr>
            <a:lvl3pPr>
              <a:buClr>
                <a:srgbClr val="23B9D6"/>
              </a:buClr>
              <a:defRPr sz="1800">
                <a:latin typeface="Helvetica" pitchFamily="2" charset="0"/>
              </a:defRPr>
            </a:lvl3pPr>
            <a:lvl4pPr>
              <a:buClr>
                <a:srgbClr val="23B9D6"/>
              </a:buClr>
              <a:defRPr sz="1600">
                <a:latin typeface="Helvetica" pitchFamily="2" charset="0"/>
              </a:defRPr>
            </a:lvl4pPr>
            <a:lvl5pPr>
              <a:buClr>
                <a:srgbClr val="23B9D6"/>
              </a:buClr>
              <a:defRPr sz="1600">
                <a:latin typeface="Helvetica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31A90-FD0D-40AB-B2D8-9EEDD008E790}" type="datetimeFigureOut">
              <a:rPr lang="cs-CZ"/>
              <a:pPr>
                <a:defRPr/>
              </a:pPr>
              <a:t>08.12.2021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DE59-90F3-4E0D-97F7-BCEEE58E55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28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476671"/>
            <a:ext cx="7067128" cy="93610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3B9D6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4A652-CAA8-4A53-97AD-2EA3AC3EC311}" type="datetimeFigureOut">
              <a:rPr lang="cs-CZ"/>
              <a:pPr>
                <a:defRPr/>
              </a:pPr>
              <a:t>08.12.2021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64A0F-53E0-46D9-8163-BBDC81E587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614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C44D3-A616-4A6F-982D-3FA9D658A1C0}" type="datetimeFigureOut">
              <a:rPr lang="cs-CZ"/>
              <a:pPr>
                <a:defRPr/>
              </a:pPr>
              <a:t>08.12.2021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279FF-5A8A-4EB2-9650-A4875CE9F2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71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7864" y="980728"/>
            <a:ext cx="5338936" cy="5145441"/>
          </a:xfrm>
        </p:spPr>
        <p:txBody>
          <a:bodyPr/>
          <a:lstStyle>
            <a:lvl1pPr>
              <a:buClr>
                <a:srgbClr val="23B9D6"/>
              </a:buClr>
              <a:defRPr sz="3200">
                <a:solidFill>
                  <a:schemeClr val="bg1"/>
                </a:solidFill>
              </a:defRPr>
            </a:lvl1pPr>
            <a:lvl2pPr>
              <a:buClr>
                <a:srgbClr val="23B9D6"/>
              </a:buClr>
              <a:defRPr sz="2800">
                <a:solidFill>
                  <a:schemeClr val="bg1"/>
                </a:solidFill>
              </a:defRPr>
            </a:lvl2pPr>
            <a:lvl3pPr>
              <a:buClr>
                <a:srgbClr val="23B9D6"/>
              </a:buClr>
              <a:defRPr sz="2400">
                <a:solidFill>
                  <a:schemeClr val="bg1"/>
                </a:solidFill>
              </a:defRPr>
            </a:lvl3pPr>
            <a:lvl4pPr>
              <a:buClr>
                <a:srgbClr val="23B9D6"/>
              </a:buClr>
              <a:defRPr sz="2000">
                <a:solidFill>
                  <a:schemeClr val="bg1"/>
                </a:solidFill>
              </a:defRPr>
            </a:lvl4pPr>
            <a:lvl5pPr>
              <a:buClr>
                <a:srgbClr val="23B9D6"/>
              </a:buCl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BA85F-0CA5-49B4-A4C2-A2A3AD2F17A8}" type="datetimeFigureOut">
              <a:rPr lang="cs-CZ"/>
              <a:pPr>
                <a:defRPr/>
              </a:pPr>
              <a:t>08.12.2021</a:t>
            </a:fld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267EE-9D79-415E-A63B-91234B71EA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14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76672"/>
            <a:ext cx="5486400" cy="425090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Helvetica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>
                <a:latin typeface="Helvetica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8617F-7DF9-4465-808C-0D7BAB117ABC}" type="datetimeFigureOut">
              <a:rPr lang="cs-CZ"/>
              <a:pPr>
                <a:defRPr/>
              </a:pPr>
              <a:t>08.12.2021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4E854-91B1-44AA-97CB-1F288F9105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586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692275" y="476250"/>
            <a:ext cx="699452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44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cs typeface="Helvetica" pitchFamily="2" charset="0"/>
              </a:defRPr>
            </a:lvl1pPr>
          </a:lstStyle>
          <a:p>
            <a:pPr>
              <a:defRPr/>
            </a:pPr>
            <a:fld id="{2CA9C093-294F-4EE2-9E48-F16941C56485}" type="datetimeFigureOut">
              <a:rPr lang="cs-CZ"/>
              <a:pPr>
                <a:defRPr/>
              </a:pPr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44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cs typeface="Helvetica" pitchFamily="2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44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cs typeface="Helvetica" pitchFamily="2" charset="0"/>
              </a:defRPr>
            </a:lvl1pPr>
          </a:lstStyle>
          <a:p>
            <a:pPr>
              <a:defRPr/>
            </a:pPr>
            <a:fld id="{6D99E205-0F05-444C-B3FE-4BCDBA3899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5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23B9D6"/>
          </a:solidFill>
          <a:latin typeface="Helvetica" pitchFamily="2" charset="0"/>
          <a:ea typeface="+mj-ea"/>
          <a:cs typeface="Helvetica" pitchFamily="2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3B9D6"/>
          </a:solidFill>
          <a:latin typeface="Helvetica" panose="020B0604020202020204" pitchFamily="34" charset="0"/>
          <a:cs typeface="Helvetica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3B9D6"/>
          </a:solidFill>
          <a:latin typeface="Helvetica" panose="020B0604020202020204" pitchFamily="34" charset="0"/>
          <a:cs typeface="Helvetica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3B9D6"/>
          </a:solidFill>
          <a:latin typeface="Helvetica" panose="020B0604020202020204" pitchFamily="34" charset="0"/>
          <a:cs typeface="Helvetica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3B9D6"/>
          </a:solidFill>
          <a:latin typeface="Helvetica" panose="020B0604020202020204" pitchFamily="34" charset="0"/>
          <a:cs typeface="Helvetica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3B9D6"/>
          </a:solidFill>
          <a:latin typeface="Helvetica" panose="020B0604020202020204" pitchFamily="34" charset="0"/>
          <a:cs typeface="Helvetica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3B9D6"/>
          </a:solidFill>
          <a:latin typeface="Helvetica" panose="020B0604020202020204" pitchFamily="34" charset="0"/>
          <a:cs typeface="Helvetica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3B9D6"/>
          </a:solidFill>
          <a:latin typeface="Helvetica" panose="020B0604020202020204" pitchFamily="34" charset="0"/>
          <a:cs typeface="Helvetica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3B9D6"/>
          </a:solidFill>
          <a:latin typeface="Helvetica" panose="020B0604020202020204" pitchFamily="34" charset="0"/>
          <a:cs typeface="Helvetica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3B9D6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23B9D6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23B9D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3B9D6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3B9D6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kumenty.osu.cz/osu/aktualni_vyzvy_pro_zamestnance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oil.suny.edu/professional-developmen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live.osu.cz/vyprava-studentu-fakulty-umeni-pracuje-na-projektu-v-koreji/" TargetMode="External"/><Relationship Id="rId2" Type="http://schemas.openxmlformats.org/officeDocument/2006/relationships/hyperlink" Target="https://alive.osu.cz/blog/cestovatelsky-denik-z-exkurze-ve-rwande-1-di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3DF7B22-6FB7-4E1F-86B2-EEA5A7CFD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347"/>
            <a:ext cx="9144000" cy="6476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73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6BC7C-A03D-4FA4-9BFC-344EF67FA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</a:t>
            </a:r>
            <a:r>
              <a:rPr lang="cs-CZ" dirty="0"/>
              <a:t>á výzva To </a:t>
            </a:r>
            <a:r>
              <a:rPr lang="cs-CZ" dirty="0" err="1"/>
              <a:t>Be</a:t>
            </a:r>
            <a:r>
              <a:rPr lang="cs-CZ" dirty="0"/>
              <a:t> 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A5EBD1-B8B8-47DF-96B4-66E1AD9FB4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9425" y="1627024"/>
            <a:ext cx="8207375" cy="4464050"/>
          </a:xfrm>
        </p:spPr>
        <p:txBody>
          <a:bodyPr/>
          <a:lstStyle/>
          <a:p>
            <a:r>
              <a:rPr lang="cs-CZ" sz="1800" dirty="0"/>
              <a:t>Portál – sekce Pro zaměstnance; rozpočet 2 mil. Kč​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Podpora internacionalizačních aktivit pro rok 2022:​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Výjezdy akademiků mimo program Erasmus+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Výjezdy akademiků související s přípravou SSP v cizím jazyce, tj. JD, DD​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Hostující profesoři ​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Příprava mezifakultní letní školy​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Příprava „</a:t>
            </a:r>
            <a:r>
              <a:rPr lang="cs-CZ" sz="1800" dirty="0" err="1"/>
              <a:t>faculty</a:t>
            </a:r>
            <a:r>
              <a:rPr lang="cs-CZ" sz="1800" dirty="0"/>
              <a:t>-led </a:t>
            </a:r>
            <a:r>
              <a:rPr lang="cs-CZ" sz="1800" dirty="0" err="1"/>
              <a:t>programmes</a:t>
            </a:r>
            <a:r>
              <a:rPr lang="cs-CZ" sz="1800" dirty="0"/>
              <a:t>“​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u="sng" dirty="0">
                <a:hlinkClick r:id="rId2"/>
              </a:rPr>
              <a:t>Aktivity</a:t>
            </a:r>
            <a:r>
              <a:rPr lang="cs-CZ" sz="1800" dirty="0"/>
              <a:t> související s aktivním členstvím OU v mezinárodních sítích​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Příprava a realizace výuky odborných předmětů smíšených skupin​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Příprava a realizace 4týdenních projektů COIL ​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Vytvoření studijního plánu se začleněním „mobility </a:t>
            </a:r>
            <a:r>
              <a:rPr lang="cs-CZ" sz="1800" dirty="0" err="1"/>
              <a:t>window</a:t>
            </a:r>
            <a:r>
              <a:rPr lang="cs-CZ" sz="1800" dirty="0"/>
              <a:t>“​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Vytvoření podmínek k realizaci BIP</a:t>
            </a:r>
          </a:p>
        </p:txBody>
      </p:sp>
    </p:spTree>
    <p:extLst>
      <p:ext uri="{BB962C8B-B14F-4D97-AF65-F5344CB8AC3E}">
        <p14:creationId xmlns:p14="http://schemas.microsoft.com/office/powerpoint/2010/main" val="108235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6BC7C-A03D-4FA4-9BFC-344EF67FA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Vytvoření podmínek k BIP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A5EBD1-B8B8-47DF-96B4-66E1AD9FB4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9425" y="2031351"/>
            <a:ext cx="8207375" cy="4464050"/>
          </a:xfrm>
        </p:spPr>
        <p:txBody>
          <a:bodyPr/>
          <a:lstStyle/>
          <a:p>
            <a:pPr algn="just"/>
            <a:r>
              <a:rPr lang="cs-CZ" sz="1800" dirty="0"/>
              <a:t>sjednávání interinstitucionální dohody s partnerskými univerzitami, ideálně dlouhodobě s rotující rolí koordinátora;</a:t>
            </a:r>
            <a:r>
              <a:rPr lang="en-US" sz="1800" dirty="0"/>
              <a:t>​</a:t>
            </a:r>
          </a:p>
          <a:p>
            <a:pPr algn="just"/>
            <a:r>
              <a:rPr lang="cs-CZ" sz="1800" dirty="0"/>
              <a:t>plán realizace BIP projednán všemi partnerskými univerzitami obsahující informace o virtuálních a fyzických aktivitách, plánovaném termínu realizace, předpokládaném počtu zúčastněných studentů, příp. akademiků za každou univerzitu; ​</a:t>
            </a:r>
          </a:p>
          <a:p>
            <a:pPr algn="just"/>
            <a:r>
              <a:rPr lang="cs-CZ" sz="1800" dirty="0"/>
              <a:t>příprava předmětu vyučovaného v rámci BIP s ohodnocením min. 3 ECTS, a jeho řádná evidence a popis v systému STAG;</a:t>
            </a:r>
          </a:p>
          <a:p>
            <a:pPr algn="just"/>
            <a:r>
              <a:rPr lang="cs-CZ" sz="1800" dirty="0"/>
              <a:t>v lednu centrálně návrhy na BIP pro </a:t>
            </a:r>
            <a:r>
              <a:rPr lang="cs-CZ" sz="1800" dirty="0" err="1"/>
              <a:t>ak</a:t>
            </a:r>
            <a:r>
              <a:rPr lang="cs-CZ" sz="1800" dirty="0"/>
              <a:t>. r. 2022</a:t>
            </a:r>
            <a:r>
              <a:rPr lang="en-US" sz="1800" dirty="0"/>
              <a:t>/202</a:t>
            </a:r>
            <a:r>
              <a:rPr lang="cs-CZ" sz="1800" dirty="0"/>
              <a:t>3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1800" dirty="0"/>
              <a:t>Uznatelné náklady: pobytové a cestovní za účelem sjednání interinstitucionální smlouvy a podmínek spolupráce; mimořádná odměna ve výši 10 000 Kč za přípravu plánu realizace a vyučovaného předmětu ​</a:t>
            </a:r>
          </a:p>
          <a:p>
            <a:pPr lvl="0" algn="just">
              <a:buFont typeface="Wingdings" panose="05000000000000000000" pitchFamily="2" charset="2"/>
              <a:buChar char="v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9408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6BC7C-A03D-4FA4-9BFC-344EF67FA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Příprava a realizace projektů COIL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A5EBD1-B8B8-47DF-96B4-66E1AD9FB4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12" y="1563991"/>
            <a:ext cx="8207375" cy="4464050"/>
          </a:xfrm>
        </p:spPr>
        <p:txBody>
          <a:bodyPr/>
          <a:lstStyle/>
          <a:p>
            <a:pPr algn="just"/>
            <a:r>
              <a:rPr lang="cs-CZ" sz="1800" dirty="0"/>
              <a:t>úprava stávajícího předmětu vyučovaného v cizím jazyce pro začlenění bloku vyučovaného metodou COIL, nebo příprava nového předmětu vyučovaného v cizím jazyce s využitím metody COIL;</a:t>
            </a:r>
            <a:r>
              <a:rPr lang="en-US" sz="1800" dirty="0"/>
              <a:t>​</a:t>
            </a:r>
          </a:p>
          <a:p>
            <a:pPr algn="just"/>
            <a:r>
              <a:rPr lang="cs-CZ" sz="1800" dirty="0"/>
              <a:t>různé typy interakce mezi vyučujícími, studenty a studenty samotnými, v tzv. synchronním nebo asynchronním čase;</a:t>
            </a:r>
            <a:r>
              <a:rPr lang="en-US" sz="1800" dirty="0"/>
              <a:t>​</a:t>
            </a:r>
          </a:p>
          <a:p>
            <a:pPr algn="just"/>
            <a:r>
              <a:rPr lang="cs-CZ" sz="1800" dirty="0"/>
              <a:t>důraz na spolupráci studentů z různých univerzit v jednom týmu pomocí komunikačních platforem nebo sociálních sítí; ​</a:t>
            </a:r>
          </a:p>
          <a:p>
            <a:pPr algn="just"/>
            <a:r>
              <a:rPr lang="cs-CZ" sz="1800" dirty="0"/>
              <a:t>příprava projektu v délce min. 4 týdnů ve spolupráci fakulty OU a fakulty partnerské univerzity v zahraničí s cílem přispět k rozvoji multikulturních a digitálních dovedností studentů;</a:t>
            </a:r>
          </a:p>
          <a:p>
            <a:pPr algn="just"/>
            <a:r>
              <a:rPr lang="cs-CZ" sz="1800" dirty="0"/>
              <a:t>Poslední 2 místa na workshopy SUNY COIL (případně lze využít </a:t>
            </a:r>
            <a:r>
              <a:rPr lang="cs-CZ" sz="1800" dirty="0">
                <a:hlinkClick r:id="rId2"/>
              </a:rPr>
              <a:t>public </a:t>
            </a:r>
            <a:r>
              <a:rPr lang="cs-CZ" sz="1800" dirty="0" err="1">
                <a:hlinkClick r:id="rId2"/>
              </a:rPr>
              <a:t>infohodinka</a:t>
            </a:r>
            <a:r>
              <a:rPr lang="cs-CZ" sz="1800" dirty="0"/>
              <a:t> 12.1.)</a:t>
            </a:r>
            <a:endParaRPr lang="en-US" sz="18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1800" dirty="0"/>
              <a:t>Uznatelné náklady: mimořádná odměna ve výši 10 000 Kč za přípravu projektu, vytvoření sylabu a realizaci projektu nejpozději v zimním semestru AR 2022/2023.</a:t>
            </a:r>
            <a:r>
              <a:rPr lang="en-US" sz="1800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690704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6BC7C-A03D-4FA4-9BFC-344EF67FA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Faculty</a:t>
            </a:r>
            <a:r>
              <a:rPr lang="cs-CZ" dirty="0"/>
              <a:t>-led příklady z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A5EBD1-B8B8-47DF-96B4-66E1AD9FB4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9425" y="2031351"/>
            <a:ext cx="8207375" cy="4464050"/>
          </a:xfrm>
        </p:spPr>
        <p:txBody>
          <a:bodyPr/>
          <a:lstStyle/>
          <a:p>
            <a:pPr algn="just"/>
            <a:r>
              <a:rPr lang="cs-CZ" sz="1800" dirty="0" err="1"/>
              <a:t>PřF</a:t>
            </a:r>
            <a:r>
              <a:rPr lang="cs-CZ" sz="1800" dirty="0"/>
              <a:t> s rwandskou UTB zrealizovali sérii workshopů a seminářů </a:t>
            </a:r>
            <a:r>
              <a:rPr lang="cs-CZ" sz="1800" dirty="0">
                <a:hlinkClick r:id="rId2"/>
              </a:rPr>
              <a:t>https://alive.osu.cz/blog/cestovatelsky-denik-z-exkurze-ve-rwande-1-dil/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lvl="0" algn="just"/>
            <a:r>
              <a:rPr lang="cs-CZ" sz="1800" dirty="0"/>
              <a:t>FU s korejskou </a:t>
            </a:r>
            <a:r>
              <a:rPr lang="cs-CZ" sz="1800" dirty="0" err="1"/>
              <a:t>Chonnam</a:t>
            </a:r>
            <a:r>
              <a:rPr lang="cs-CZ" sz="1800" dirty="0"/>
              <a:t> University připravily konceptuální projekt </a:t>
            </a:r>
            <a:r>
              <a:rPr lang="cs-CZ" sz="1800" dirty="0" err="1"/>
              <a:t>Wooden</a:t>
            </a:r>
            <a:r>
              <a:rPr lang="cs-CZ" sz="1800" dirty="0"/>
              <a:t> web – výstavu, která modeluje internetovou síť </a:t>
            </a:r>
            <a:r>
              <a:rPr lang="cs-CZ" sz="1800" dirty="0">
                <a:hlinkClick r:id="rId3"/>
              </a:rPr>
              <a:t>https://alive.osu.cz/vyprava-studentu-fakulty-umeni-pracuje-na-projektu-v-koreji/</a:t>
            </a:r>
            <a:endParaRPr lang="cs-CZ" sz="1800" dirty="0"/>
          </a:p>
          <a:p>
            <a:pPr lvl="0" algn="just">
              <a:buFont typeface="Wingdings" panose="05000000000000000000" pitchFamily="2" charset="2"/>
              <a:buChar char="v"/>
            </a:pPr>
            <a:endParaRPr lang="cs-CZ" sz="1800" dirty="0"/>
          </a:p>
          <a:p>
            <a:pPr lvl="0" algn="just">
              <a:buFont typeface="Wingdings" panose="05000000000000000000" pitchFamily="2" charset="2"/>
              <a:buChar char="v"/>
            </a:pPr>
            <a:endParaRPr lang="cs-CZ" sz="1800" dirty="0"/>
          </a:p>
          <a:p>
            <a:pPr marL="0" lvl="0" indent="0" algn="just">
              <a:buNone/>
            </a:pPr>
            <a:endParaRPr lang="cs-CZ" sz="1800" dirty="0"/>
          </a:p>
          <a:p>
            <a:pPr marL="0" lvl="0" indent="0" algn="just">
              <a:buNone/>
            </a:pPr>
            <a:endParaRPr lang="cs-CZ" sz="1800" dirty="0"/>
          </a:p>
          <a:p>
            <a:pPr marL="0" lvl="0" indent="0" algn="just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2368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6BC7C-A03D-4FA4-9BFC-344EF67FA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Termíny a kritéria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A5EBD1-B8B8-47DF-96B4-66E1AD9FB4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9425" y="1870864"/>
            <a:ext cx="8207375" cy="4464050"/>
          </a:xfrm>
        </p:spPr>
        <p:txBody>
          <a:bodyPr/>
          <a:lstStyle/>
          <a:p>
            <a:pPr lvl="0" algn="just"/>
            <a:r>
              <a:rPr lang="cs-CZ" sz="1800" dirty="0"/>
              <a:t>Přihlášky do 31. ledna (</a:t>
            </a:r>
            <a:r>
              <a:rPr lang="cs-CZ" sz="1800" dirty="0" err="1"/>
              <a:t>faculty</a:t>
            </a:r>
            <a:r>
              <a:rPr lang="cs-CZ" sz="1800" dirty="0"/>
              <a:t>-led do 28. února) přes proděkany pro mezinárodní vztahy</a:t>
            </a:r>
          </a:p>
          <a:p>
            <a:pPr algn="just"/>
            <a:endParaRPr lang="cs-CZ" sz="1800" dirty="0"/>
          </a:p>
          <a:p>
            <a:pPr lvl="0" algn="just"/>
            <a:r>
              <a:rPr lang="cs-CZ" sz="1800" dirty="0"/>
              <a:t>Kritéria výběru: výše čerpání a kvalita realizace projektů schválených v předchozích výzvách programu; návaznost projektu na strategický plán fakulty; přínos projektu k nárůstu počtu studentských mobilit; přínos projektu k budování strategických partnerství; přínos projektu pro rozvoj konceptu internacionalizace doma; přínos projektu pro rozvoj spolupráce v rámci sítě </a:t>
            </a:r>
            <a:r>
              <a:rPr lang="cs-CZ" sz="1800" dirty="0" err="1"/>
              <a:t>NEOLAiA</a:t>
            </a:r>
            <a:r>
              <a:rPr lang="cs-CZ" sz="1800" dirty="0"/>
              <a:t>; finanční podpora fakulty dříve poskytnuta nebo nově alokována na aktivity, které jsou předmětem projektu</a:t>
            </a:r>
          </a:p>
        </p:txBody>
      </p:sp>
    </p:spTree>
    <p:extLst>
      <p:ext uri="{BB962C8B-B14F-4D97-AF65-F5344CB8AC3E}">
        <p14:creationId xmlns:p14="http://schemas.microsoft.com/office/powerpoint/2010/main" val="479990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76600" y="692150"/>
            <a:ext cx="5410200" cy="54340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5400">
                <a:solidFill>
                  <a:srgbClr val="00CCFF"/>
                </a:solidFill>
              </a:rPr>
              <a:t>KONTAKTY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>
              <a:solidFill>
                <a:srgbClr val="00CCFF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400">
                <a:solidFill>
                  <a:srgbClr val="00CCFF"/>
                </a:solidFill>
              </a:rPr>
              <a:t>Centrum mezinárodní spolupráce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400">
                <a:solidFill>
                  <a:srgbClr val="00CCFF"/>
                </a:solidFill>
              </a:rPr>
              <a:t>Mlýnská 5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400">
                <a:solidFill>
                  <a:srgbClr val="00CCFF"/>
                </a:solidFill>
              </a:rPr>
              <a:t>702 00 Ostrava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_OU_rozmer 4_3_cz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U_4_3_cz.ppt [režim kompatibility]" id="{CDB9E4D3-AB27-4760-9620-984B214A3DB8}" vid="{B4FDF7C7-C83D-47B6-960D-AE754EC6110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1C7D16899D9F4ABDB4AAF8E98E3403" ma:contentTypeVersion="13" ma:contentTypeDescription="Vytvoří nový dokument" ma:contentTypeScope="" ma:versionID="ee54c9ca8c756704e57472669b96f70f">
  <xsd:schema xmlns:xsd="http://www.w3.org/2001/XMLSchema" xmlns:xs="http://www.w3.org/2001/XMLSchema" xmlns:p="http://schemas.microsoft.com/office/2006/metadata/properties" xmlns:ns3="931dcf00-b787-40af-8a28-701447bacbff" xmlns:ns4="dc154a3b-3278-45e8-9c36-ca70287e93a6" targetNamespace="http://schemas.microsoft.com/office/2006/metadata/properties" ma:root="true" ma:fieldsID="818bc9b575081d559eda8125924c2e96" ns3:_="" ns4:_="">
    <xsd:import namespace="931dcf00-b787-40af-8a28-701447bacbff"/>
    <xsd:import namespace="dc154a3b-3278-45e8-9c36-ca70287e93a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1dcf00-b787-40af-8a28-701447bacbf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154a3b-3278-45e8-9c36-ca70287e93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B80336-3A7C-4438-9CF2-03DC96C9643D}">
  <ds:schemaRefs>
    <ds:schemaRef ds:uri="http://schemas.microsoft.com/office/2006/documentManagement/types"/>
    <ds:schemaRef ds:uri="http://purl.org/dc/dcmitype/"/>
    <ds:schemaRef ds:uri="dc154a3b-3278-45e8-9c36-ca70287e93a6"/>
    <ds:schemaRef ds:uri="931dcf00-b787-40af-8a28-701447bacbff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A267EDF-19BC-45A7-95A7-83F9FCA653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1dcf00-b787-40af-8a28-701447bacbff"/>
    <ds:schemaRef ds:uri="dc154a3b-3278-45e8-9c36-ca70287e93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0E2C5E-72B5-46A9-8B3B-25343D58D9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Schůze s proděkany 13.10.2020</Template>
  <TotalTime>376</TotalTime>
  <Words>545</Words>
  <Application>Microsoft Office PowerPoint</Application>
  <PresentationFormat>Předvádění na obrazovce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Helvetica</vt:lpstr>
      <vt:lpstr>Wingdings</vt:lpstr>
      <vt:lpstr>ppt_OU_rozmer 4_3_cz</vt:lpstr>
      <vt:lpstr>Prezentace aplikace PowerPoint</vt:lpstr>
      <vt:lpstr>Nová výzva To Be In</vt:lpstr>
      <vt:lpstr>Vytvoření podmínek k BIP</vt:lpstr>
      <vt:lpstr>Příprava a realizace projektů COIL </vt:lpstr>
      <vt:lpstr>Faculty-led příklady z praxe</vt:lpstr>
      <vt:lpstr>Termíny a kritéria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Šmídlová</dc:creator>
  <cp:lastModifiedBy>Bojana Yazicioglu</cp:lastModifiedBy>
  <cp:revision>72</cp:revision>
  <cp:lastPrinted>2021-10-12T07:46:03Z</cp:lastPrinted>
  <dcterms:created xsi:type="dcterms:W3CDTF">2020-10-08T09:18:42Z</dcterms:created>
  <dcterms:modified xsi:type="dcterms:W3CDTF">2021-12-08T09:22:26Z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0x010100321C7D16899D9F4ABDB4AAF8E98E3403</vt:lpwstr>
  </property>
</Properties>
</file>