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19"/>
  </p:handoutMasterIdLst>
  <p:sldIdLst>
    <p:sldId id="258" r:id="rId2"/>
    <p:sldId id="291" r:id="rId3"/>
    <p:sldId id="292" r:id="rId4"/>
    <p:sldId id="293" r:id="rId5"/>
    <p:sldId id="294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40" d="100"/>
          <a:sy n="140" d="100"/>
        </p:scale>
        <p:origin x="38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upload.wikimedia.org/wikipedia/commons/9/90/Solar_cell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300" dirty="0" smtClean="0"/>
              <a:t>Užití elektrické energie</a:t>
            </a:r>
            <a:br>
              <a:rPr lang="cs-CZ" sz="3300" dirty="0" smtClean="0"/>
            </a:b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r>
              <a:rPr lang="cs-CZ" dirty="0" err="1" smtClean="0"/>
              <a:t>Fotovoltaické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větrné elektrárny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činnosti 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6496714" cy="4337760"/>
          </a:xfrm>
        </p:spPr>
        <p:txBody>
          <a:bodyPr>
            <a:noAutofit/>
          </a:bodyPr>
          <a:lstStyle/>
          <a:p>
            <a:r>
              <a:rPr lang="cs-CZ" sz="2200" dirty="0"/>
              <a:t>Vítr dopadá na lopatky rotoru větrné turbíny, která se roztočí a začne konat mechanickou práci.</a:t>
            </a:r>
          </a:p>
          <a:p>
            <a:r>
              <a:rPr lang="cs-CZ" sz="2200" dirty="0" smtClean="0"/>
              <a:t>Mechanická </a:t>
            </a:r>
            <a:r>
              <a:rPr lang="cs-CZ" sz="2200" dirty="0"/>
              <a:t>práce je následně přes převodovku přenášena na elektrický generátor.</a:t>
            </a:r>
          </a:p>
          <a:p>
            <a:r>
              <a:rPr lang="cs-CZ" sz="2200" dirty="0" smtClean="0"/>
              <a:t>V </a:t>
            </a:r>
            <a:r>
              <a:rPr lang="cs-CZ" sz="2200" dirty="0"/>
              <a:t>elektrickém generátoru se tato práce přemění </a:t>
            </a:r>
            <a:r>
              <a:rPr lang="cs-CZ" sz="2200" dirty="0" smtClean="0"/>
              <a:t>v elektrickou </a:t>
            </a:r>
            <a:r>
              <a:rPr lang="cs-CZ" sz="2200" dirty="0"/>
              <a:t>energii.</a:t>
            </a:r>
          </a:p>
          <a:p>
            <a:r>
              <a:rPr lang="cs-CZ" sz="2200" dirty="0" smtClean="0"/>
              <a:t>Vyrobená elektrická energie </a:t>
            </a:r>
            <a:r>
              <a:rPr lang="cs-CZ" sz="2200" dirty="0"/>
              <a:t>je vedena pře výkonovou elektroniku do transformátoru, </a:t>
            </a:r>
            <a:r>
              <a:rPr lang="cs-CZ" sz="2200" dirty="0" smtClean="0"/>
              <a:t>kde je transformována </a:t>
            </a:r>
            <a:r>
              <a:rPr lang="cs-CZ" sz="2200" dirty="0"/>
              <a:t>na požadovanou napěťovou hladinu elektrizační sítě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9046236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442059"/>
          </a:xfrm>
        </p:spPr>
        <p:txBody>
          <a:bodyPr>
            <a:normAutofit/>
          </a:bodyPr>
          <a:lstStyle/>
          <a:p>
            <a:r>
              <a:rPr lang="cs-CZ" sz="3200" dirty="0"/>
              <a:t>Princip získávání </a:t>
            </a:r>
            <a:r>
              <a:rPr lang="cs-CZ" sz="3200" dirty="0" smtClean="0"/>
              <a:t>elektrické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energie </a:t>
            </a:r>
            <a:r>
              <a:rPr lang="cs-CZ" sz="3200" dirty="0"/>
              <a:t>z činnosti větru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pic>
        <p:nvPicPr>
          <p:cNvPr id="6" name="Picture 5" descr="image1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4" y="2165264"/>
            <a:ext cx="7683228" cy="41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19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59" y="1324845"/>
            <a:ext cx="6562094" cy="5191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Funkční schéma větrné elektrárny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40994666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Jednotlivé části zapojení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856725" cy="1828240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1154B5"/>
                </a:solidFill>
              </a:rPr>
              <a:t>Rotor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/>
              <a:t>– v současnosti se </a:t>
            </a:r>
            <a:r>
              <a:rPr lang="cs-CZ" sz="2200" dirty="0" smtClean="0"/>
              <a:t>vyrábí </a:t>
            </a:r>
            <a:r>
              <a:rPr lang="cs-CZ" sz="2200" dirty="0"/>
              <a:t>třílisté provedení. Protože rychlost větru není během dne stejná, jsou větrné turbíny vybaveny tzv. </a:t>
            </a:r>
            <a:r>
              <a:rPr lang="cs-CZ" sz="2200" b="1" dirty="0"/>
              <a:t>PITCH </a:t>
            </a:r>
            <a:r>
              <a:rPr lang="cs-CZ" sz="2200" b="1" dirty="0" smtClean="0"/>
              <a:t>regulací </a:t>
            </a:r>
            <a:r>
              <a:rPr lang="cs-CZ" sz="2200" dirty="0" smtClean="0"/>
              <a:t>– vrtule </a:t>
            </a:r>
            <a:r>
              <a:rPr lang="cs-CZ" sz="2200" dirty="0"/>
              <a:t>s natáčivými listy</a:t>
            </a:r>
            <a:r>
              <a:rPr lang="cs-CZ" sz="2200" dirty="0" smtClean="0"/>
              <a:t>.</a:t>
            </a: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pic>
        <p:nvPicPr>
          <p:cNvPr id="5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091" y="3230880"/>
            <a:ext cx="3574583" cy="2702733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9"/>
          <p:cNvSpPr txBox="1"/>
          <p:nvPr/>
        </p:nvSpPr>
        <p:spPr>
          <a:xfrm>
            <a:off x="4839091" y="5923467"/>
            <a:ext cx="3574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Strojovna FVE</a:t>
            </a:r>
            <a:endParaRPr lang="cs-CZ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3058720"/>
            <a:ext cx="3604308" cy="346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>
                <a:solidFill>
                  <a:srgbClr val="1154B5"/>
                </a:solidFill>
              </a:rPr>
              <a:t>Převodovka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 smtClean="0"/>
              <a:t>– vyrovnává otáčky z rotoru turbíny a převádí mechanickou práci na elektrický generátor.</a:t>
            </a:r>
            <a:endParaRPr lang="cs-CZ" sz="2200" b="1" dirty="0" smtClean="0"/>
          </a:p>
          <a:p>
            <a:r>
              <a:rPr lang="cs-CZ" sz="2200" b="1" dirty="0" smtClean="0">
                <a:solidFill>
                  <a:srgbClr val="1154B5"/>
                </a:solidFill>
              </a:rPr>
              <a:t>Elektrický generátor </a:t>
            </a:r>
            <a:r>
              <a:rPr lang="cs-CZ" sz="2200" dirty="0" smtClean="0"/>
              <a:t>– převádí mechanickou práci na elektrickou energii. </a:t>
            </a:r>
          </a:p>
          <a:p>
            <a:endParaRPr lang="cs-CZ" sz="2200" dirty="0" smtClean="0"/>
          </a:p>
          <a:p>
            <a:endParaRPr lang="cs-CZ" altLang="cs-CZ" dirty="0" smtClean="0"/>
          </a:p>
          <a:p>
            <a:pPr marL="68580" indent="0">
              <a:buFont typeface="Wingdings 2" pitchFamily="18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941840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Větrná mapa ČR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200" y="1563987"/>
            <a:ext cx="6772175" cy="4627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7551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000" dirty="0"/>
              <a:t>Výhodou FVE a VE je jejich šetrnost k životnímu prostředí a také obnovitelnost závislá na klimatických podmínkách Země.</a:t>
            </a:r>
          </a:p>
          <a:p>
            <a:r>
              <a:rPr lang="cs-CZ" sz="2000" dirty="0" smtClean="0"/>
              <a:t>Vliv </a:t>
            </a:r>
            <a:r>
              <a:rPr lang="cs-CZ" sz="2000" dirty="0"/>
              <a:t>na životní prostředí zde není  respektován produkcí škodlivých plynů, ale v rámci zákonu zachování </a:t>
            </a:r>
            <a:r>
              <a:rPr lang="cs-CZ" sz="2000" dirty="0" smtClean="0"/>
              <a:t>energie k </a:t>
            </a:r>
            <a:r>
              <a:rPr lang="cs-CZ" sz="2000" dirty="0"/>
              <a:t>částečnému ovlivnění klimatu provozem těchto zdrojů dochází.</a:t>
            </a:r>
          </a:p>
          <a:p>
            <a:r>
              <a:rPr lang="cs-CZ" sz="2000" dirty="0" smtClean="0"/>
              <a:t>Hlavní </a:t>
            </a:r>
            <a:r>
              <a:rPr lang="cs-CZ" sz="2000" dirty="0"/>
              <a:t>nevýhodou FVE a VE je pořizovací cena </a:t>
            </a:r>
            <a:r>
              <a:rPr lang="cs-CZ" sz="2000" dirty="0" smtClean="0"/>
              <a:t>vzhledem k </a:t>
            </a:r>
            <a:r>
              <a:rPr lang="cs-CZ" sz="2000" dirty="0"/>
              <a:t>instalovanému výkonu a nestabilita výroby elektrické energie, která se nejvíce projeví na přenosové soustavě.</a:t>
            </a:r>
          </a:p>
          <a:p>
            <a:r>
              <a:rPr lang="cs-CZ" sz="2000" dirty="0" smtClean="0"/>
              <a:t>Další </a:t>
            </a:r>
            <a:r>
              <a:rPr lang="cs-CZ" sz="2000" dirty="0"/>
              <a:t>nevýhodou je omezený výběr lokalit pro stavbu </a:t>
            </a:r>
            <a:r>
              <a:rPr lang="cs-CZ" sz="2000" dirty="0" smtClean="0"/>
              <a:t>z důvodu </a:t>
            </a:r>
            <a:r>
              <a:rPr lang="cs-CZ" sz="2000" dirty="0"/>
              <a:t>již zmíněných klimatických podmínek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dirty="0" smtClean="0"/>
              <a:t>v</a:t>
            </a:r>
            <a:r>
              <a:rPr lang="cs-CZ" sz="2000" dirty="0"/>
              <a:t> </a:t>
            </a:r>
            <a:r>
              <a:rPr lang="cs-CZ" sz="2000" dirty="0" smtClean="0"/>
              <a:t>případě </a:t>
            </a:r>
            <a:r>
              <a:rPr lang="cs-CZ" sz="2000" dirty="0"/>
              <a:t>VE možnost narušení krajinného rázu.</a:t>
            </a:r>
          </a:p>
          <a:p>
            <a:pPr lvl="0"/>
            <a:endParaRPr lang="cs-CZ" altLang="cs-CZ" dirty="0" smtClean="0"/>
          </a:p>
          <a:p>
            <a:pPr marL="68580" indent="0">
              <a:buNone/>
            </a:pP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26841822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FVE</a:t>
            </a:r>
            <a:r>
              <a:rPr lang="cs-CZ" sz="1600" dirty="0"/>
              <a:t> – </a:t>
            </a:r>
            <a:r>
              <a:rPr lang="cs-CZ" sz="1600" dirty="0" err="1"/>
              <a:t>fotovoltaická</a:t>
            </a:r>
            <a:r>
              <a:rPr lang="cs-CZ" sz="1600" dirty="0"/>
              <a:t> elektrárna</a:t>
            </a:r>
          </a:p>
          <a:p>
            <a:r>
              <a:rPr lang="cs-CZ" sz="1600" b="1" dirty="0"/>
              <a:t>FP</a:t>
            </a:r>
            <a:r>
              <a:rPr lang="cs-CZ" sz="1600" dirty="0"/>
              <a:t> – </a:t>
            </a:r>
            <a:r>
              <a:rPr lang="cs-CZ" sz="1600" dirty="0" err="1"/>
              <a:t>fotovoltaický</a:t>
            </a:r>
            <a:r>
              <a:rPr lang="cs-CZ" sz="1600" dirty="0"/>
              <a:t> panel</a:t>
            </a:r>
          </a:p>
          <a:p>
            <a:r>
              <a:rPr lang="cs-CZ" sz="1600" b="1" dirty="0"/>
              <a:t>VE</a:t>
            </a:r>
            <a:r>
              <a:rPr lang="cs-CZ" sz="1600" dirty="0"/>
              <a:t> – větrná elektrárna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zkratky</a:t>
            </a:r>
          </a:p>
        </p:txBody>
      </p:sp>
    </p:spTree>
    <p:extLst>
      <p:ext uri="{BB962C8B-B14F-4D97-AF65-F5344CB8AC3E}">
        <p14:creationId xmlns:p14="http://schemas.microsoft.com/office/powerpoint/2010/main" val="27879774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Obsah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492" y="1666800"/>
            <a:ext cx="3966645" cy="4337760"/>
          </a:xfrm>
        </p:spPr>
        <p:txBody>
          <a:bodyPr>
            <a:noAutofit/>
          </a:bodyPr>
          <a:lstStyle/>
          <a:p>
            <a:r>
              <a:rPr lang="cs-CZ" sz="2000" dirty="0"/>
              <a:t>Zařazení </a:t>
            </a:r>
            <a:r>
              <a:rPr lang="cs-CZ" sz="2000" dirty="0" err="1"/>
              <a:t>fotovoltaických</a:t>
            </a:r>
            <a:r>
              <a:rPr lang="cs-CZ" sz="2000" dirty="0"/>
              <a:t> </a:t>
            </a:r>
            <a:r>
              <a:rPr lang="cs-CZ" sz="2000" dirty="0" smtClean="0"/>
              <a:t>a větrných </a:t>
            </a:r>
            <a:r>
              <a:rPr lang="cs-CZ" sz="2000" dirty="0"/>
              <a:t>elektráren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rámci </a:t>
            </a:r>
            <a:r>
              <a:rPr lang="cs-CZ" sz="2000" dirty="0" smtClean="0"/>
              <a:t>ČR.</a:t>
            </a:r>
            <a:endParaRPr lang="cs-CZ" sz="2000" dirty="0"/>
          </a:p>
          <a:p>
            <a:r>
              <a:rPr lang="cs-CZ" sz="2000" dirty="0" smtClean="0"/>
              <a:t>Princip </a:t>
            </a:r>
            <a:r>
              <a:rPr lang="cs-CZ" sz="2000" dirty="0"/>
              <a:t>činnosti </a:t>
            </a:r>
            <a:r>
              <a:rPr lang="cs-CZ" sz="2000" dirty="0" err="1"/>
              <a:t>fotovoltaické</a:t>
            </a:r>
            <a:r>
              <a:rPr lang="cs-CZ" sz="2000" dirty="0"/>
              <a:t> </a:t>
            </a:r>
            <a:r>
              <a:rPr lang="cs-CZ" sz="2000" dirty="0" smtClean="0"/>
              <a:t>elektrárny </a:t>
            </a:r>
            <a:r>
              <a:rPr lang="cs-CZ" sz="2000" dirty="0"/>
              <a:t>dále jen (FVE</a:t>
            </a:r>
            <a:r>
              <a:rPr lang="cs-CZ" sz="2000" dirty="0" smtClean="0"/>
              <a:t>).</a:t>
            </a:r>
            <a:endParaRPr lang="cs-CZ" sz="2000" dirty="0"/>
          </a:p>
          <a:p>
            <a:r>
              <a:rPr lang="cs-CZ" sz="2000" dirty="0" smtClean="0"/>
              <a:t>Schéma </a:t>
            </a:r>
            <a:r>
              <a:rPr lang="cs-CZ" sz="2000" dirty="0"/>
              <a:t>výroby </a:t>
            </a:r>
            <a:r>
              <a:rPr lang="cs-CZ" sz="2000" dirty="0" smtClean="0"/>
              <a:t>elektrické </a:t>
            </a:r>
            <a:r>
              <a:rPr lang="cs-CZ" sz="2000" dirty="0"/>
              <a:t>energie </a:t>
            </a:r>
            <a:r>
              <a:rPr lang="cs-CZ" sz="2000" dirty="0" smtClean="0"/>
              <a:t>ze slunce.</a:t>
            </a:r>
            <a:endParaRPr lang="cs-CZ" sz="2000" dirty="0"/>
          </a:p>
          <a:p>
            <a:r>
              <a:rPr lang="cs-CZ" sz="2000" dirty="0" smtClean="0"/>
              <a:t>Řídicí </a:t>
            </a:r>
            <a:r>
              <a:rPr lang="cs-CZ" sz="2000" dirty="0"/>
              <a:t>schéma </a:t>
            </a:r>
            <a:r>
              <a:rPr lang="cs-CZ" sz="2000" dirty="0" smtClean="0"/>
              <a:t>FVE.</a:t>
            </a:r>
            <a:endParaRPr lang="cs-CZ" sz="2000" dirty="0"/>
          </a:p>
          <a:p>
            <a:r>
              <a:rPr lang="cs-CZ" sz="2000" dirty="0" smtClean="0"/>
              <a:t>Jednotlivé </a:t>
            </a:r>
            <a:r>
              <a:rPr lang="cs-CZ" sz="2000" dirty="0"/>
              <a:t>části </a:t>
            </a:r>
            <a:r>
              <a:rPr lang="cs-CZ" sz="2000" dirty="0" smtClean="0"/>
              <a:t>FVE.</a:t>
            </a:r>
            <a:endParaRPr lang="cs-CZ" sz="2000" dirty="0"/>
          </a:p>
          <a:p>
            <a:r>
              <a:rPr lang="cs-CZ" sz="2000" dirty="0" smtClean="0"/>
              <a:t>Sluneční </a:t>
            </a:r>
            <a:r>
              <a:rPr lang="cs-CZ" sz="2000" dirty="0"/>
              <a:t>mapa </a:t>
            </a:r>
            <a:r>
              <a:rPr lang="cs-CZ" sz="2000" dirty="0" smtClean="0"/>
              <a:t>ČR.</a:t>
            </a:r>
            <a:endParaRPr lang="cs-CZ" sz="2000" dirty="0"/>
          </a:p>
          <a:p>
            <a:r>
              <a:rPr lang="cs-CZ" sz="2000" dirty="0"/>
              <a:t>Princip činnosti větrné elektrárny dále jen (VE</a:t>
            </a:r>
            <a:r>
              <a:rPr lang="cs-CZ" sz="2000" dirty="0" smtClean="0"/>
              <a:t>).</a:t>
            </a:r>
            <a:endParaRPr lang="cs-CZ" sz="2000" dirty="0"/>
          </a:p>
          <a:p>
            <a:pPr marL="68580" indent="0">
              <a:buNone/>
            </a:pPr>
            <a:endParaRPr lang="cs-CZ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Fotovoltaické</a:t>
            </a:r>
            <a:r>
              <a:rPr lang="cs-CZ" dirty="0" smtClean="0"/>
              <a:t> </a:t>
            </a:r>
            <a:r>
              <a:rPr lang="cs-CZ" dirty="0"/>
              <a:t>a větrné elektrárny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3592" y="1666800"/>
            <a:ext cx="3786640" cy="43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Schéma výroby elektrické energie ze silových účinků působení větru.</a:t>
            </a:r>
          </a:p>
          <a:p>
            <a:r>
              <a:rPr lang="cs-CZ" sz="2000" dirty="0" smtClean="0"/>
              <a:t>Konstrukční schéma VE.</a:t>
            </a:r>
          </a:p>
          <a:p>
            <a:r>
              <a:rPr lang="cs-CZ" sz="2000" dirty="0" smtClean="0"/>
              <a:t>Jednotlivé části VE.</a:t>
            </a:r>
          </a:p>
          <a:p>
            <a:r>
              <a:rPr lang="cs-CZ" sz="2000" dirty="0" smtClean="0"/>
              <a:t>Větrná mapa ČR.</a:t>
            </a:r>
          </a:p>
          <a:p>
            <a:r>
              <a:rPr lang="cs-CZ" sz="2000" dirty="0" smtClean="0"/>
              <a:t>Použité zkratky.</a:t>
            </a:r>
          </a:p>
          <a:p>
            <a:r>
              <a:rPr lang="cs-CZ" sz="2000" dirty="0" smtClean="0"/>
              <a:t>Závěr.</a:t>
            </a:r>
          </a:p>
        </p:txBody>
      </p:sp>
    </p:spTree>
    <p:extLst>
      <p:ext uri="{BB962C8B-B14F-4D97-AF65-F5344CB8AC3E}">
        <p14:creationId xmlns:p14="http://schemas.microsoft.com/office/powerpoint/2010/main" val="23283845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28747"/>
          </a:xfrm>
        </p:spPr>
        <p:txBody>
          <a:bodyPr>
            <a:normAutofit/>
          </a:bodyPr>
          <a:lstStyle/>
          <a:p>
            <a:r>
              <a:rPr lang="cs-CZ" sz="3200" dirty="0"/>
              <a:t>Zařazení větrných a </a:t>
            </a:r>
            <a:r>
              <a:rPr lang="cs-CZ" sz="3200" dirty="0" err="1"/>
              <a:t>fotovoltaických</a:t>
            </a:r>
            <a:r>
              <a:rPr lang="cs-CZ" sz="3200" dirty="0"/>
              <a:t> elektráren v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024743" cy="4370233"/>
          </a:xfrm>
        </p:spPr>
        <p:txBody>
          <a:bodyPr>
            <a:noAutofit/>
          </a:bodyPr>
          <a:lstStyle/>
          <a:p>
            <a:r>
              <a:rPr lang="cs-CZ" sz="2000" dirty="0" smtClean="0"/>
              <a:t>V </a:t>
            </a:r>
            <a:r>
              <a:rPr lang="cs-CZ" sz="2000" dirty="0"/>
              <a:t>ČR se zvyšuje podíl instalovaného výkonu </a:t>
            </a:r>
            <a:r>
              <a:rPr lang="cs-CZ" sz="2000" dirty="0" smtClean="0"/>
              <a:t>z obnovitelných </a:t>
            </a:r>
            <a:r>
              <a:rPr lang="cs-CZ" sz="2000" dirty="0"/>
              <a:t>zdrojů energie, ale podíl vyrobené energie vzhledem k tomuto výkonu je malý.</a:t>
            </a:r>
          </a:p>
          <a:p>
            <a:r>
              <a:rPr lang="cs-CZ" sz="2000" dirty="0" smtClean="0"/>
              <a:t>Podmínky </a:t>
            </a:r>
            <a:r>
              <a:rPr lang="cs-CZ" sz="2000" dirty="0"/>
              <a:t>výstavby obnovitelných zdrojů energie jsou vzhledem k poloze a klimatickým podmínkám na území ČR omezené</a:t>
            </a:r>
            <a:r>
              <a:rPr lang="cs-CZ" sz="2000" dirty="0" smtClean="0"/>
              <a:t>.</a:t>
            </a:r>
            <a:endParaRPr lang="cs-CZ" sz="2000" dirty="0"/>
          </a:p>
          <a:p>
            <a:r>
              <a:rPr lang="cs-CZ" sz="2000" dirty="0" smtClean="0"/>
              <a:t>Elektrická </a:t>
            </a:r>
            <a:r>
              <a:rPr lang="cs-CZ" sz="2000" dirty="0"/>
              <a:t>energie vyrobená z těchto zdrojů je </a:t>
            </a:r>
            <a:r>
              <a:rPr lang="cs-CZ" sz="2000" dirty="0" smtClean="0"/>
              <a:t>v</a:t>
            </a:r>
            <a:r>
              <a:rPr lang="cs-CZ" sz="2000" dirty="0"/>
              <a:t> </a:t>
            </a:r>
            <a:r>
              <a:rPr lang="cs-CZ" sz="2000" dirty="0" smtClean="0"/>
              <a:t>konečné </a:t>
            </a:r>
            <a:r>
              <a:rPr lang="cs-CZ" sz="2000" dirty="0"/>
              <a:t>ceně pro oprávněného zákazníka dražší.</a:t>
            </a:r>
          </a:p>
          <a:p>
            <a:r>
              <a:rPr lang="cs-CZ" sz="2000" dirty="0" smtClean="0"/>
              <a:t>Nevýhodou </a:t>
            </a:r>
            <a:r>
              <a:rPr lang="cs-CZ" sz="2000" dirty="0"/>
              <a:t>tohoto způsobu získávání energie je </a:t>
            </a:r>
            <a:r>
              <a:rPr lang="cs-CZ" sz="2000" dirty="0" smtClean="0"/>
              <a:t>i</a:t>
            </a:r>
            <a:r>
              <a:rPr lang="cs-CZ" sz="2000" dirty="0"/>
              <a:t> </a:t>
            </a:r>
            <a:r>
              <a:rPr lang="cs-CZ" sz="2000" dirty="0" smtClean="0"/>
              <a:t>nestabilita </a:t>
            </a:r>
            <a:r>
              <a:rPr lang="cs-CZ" sz="2000" dirty="0"/>
              <a:t>v rámci přenosové soustavy.</a:t>
            </a:r>
          </a:p>
          <a:p>
            <a:r>
              <a:rPr lang="cs-CZ" sz="2000" dirty="0" smtClean="0"/>
              <a:t>Výhoda  </a:t>
            </a:r>
            <a:r>
              <a:rPr lang="cs-CZ" sz="2000" dirty="0"/>
              <a:t>použití je hlavně v jejich „nevyčerpatelnosti“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dirty="0" smtClean="0"/>
              <a:t>minimálnímu </a:t>
            </a:r>
            <a:r>
              <a:rPr lang="cs-CZ" sz="2000" dirty="0"/>
              <a:t>škodlivému vlivu na životní prostředí. </a:t>
            </a:r>
          </a:p>
          <a:p>
            <a:endParaRPr lang="cs-CZ" dirty="0"/>
          </a:p>
          <a:p>
            <a:pPr lvl="0"/>
            <a:endParaRPr lang="cs-CZ" altLang="cs-CZ" dirty="0" smtClean="0"/>
          </a:p>
          <a:p>
            <a:pPr marL="68580" indent="0">
              <a:buNone/>
            </a:pP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13770134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činnosti FVE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000" dirty="0"/>
              <a:t>Sluneční záření v podobě proudu fotonů dopadá </a:t>
            </a:r>
            <a:r>
              <a:rPr lang="cs-CZ" sz="2000" dirty="0" smtClean="0"/>
              <a:t>na </a:t>
            </a:r>
            <a:r>
              <a:rPr lang="cs-CZ" sz="2000" dirty="0" err="1" smtClean="0"/>
              <a:t>fotovoltaický</a:t>
            </a:r>
            <a:r>
              <a:rPr lang="cs-CZ" sz="2000" dirty="0" smtClean="0"/>
              <a:t> </a:t>
            </a:r>
            <a:r>
              <a:rPr lang="cs-CZ" sz="2000" dirty="0"/>
              <a:t>panel – dále jen (FP).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důsledku dopadů fotonů na FP, který je tvořen PN přechodem, dochází k jeho zahřátí a rozpohybování elektronů.</a:t>
            </a:r>
          </a:p>
          <a:p>
            <a:r>
              <a:rPr lang="cs-CZ" sz="2000" dirty="0" smtClean="0"/>
              <a:t>Elektrony </a:t>
            </a:r>
            <a:r>
              <a:rPr lang="cs-CZ" sz="2000" dirty="0"/>
              <a:t>uvolněné z polovodiče typu N začnou přeskakovat na stranu polovodiče typu P.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důsledku pohybu elektronů se začne vytvářet elektrický proud a vznikat stejnosměrné napětí.</a:t>
            </a:r>
          </a:p>
          <a:p>
            <a:r>
              <a:rPr lang="cs-CZ" sz="2000" dirty="0" smtClean="0"/>
              <a:t>Stejnosměrné </a:t>
            </a:r>
            <a:r>
              <a:rPr lang="cs-CZ" sz="2000" dirty="0"/>
              <a:t>napětí je ve střídači přeměněno na střídavé a v transformátoru transformováno na požadovanou napěťovou hladinu elektrické sítě.</a:t>
            </a:r>
          </a:p>
          <a:p>
            <a:endParaRPr lang="cs-CZ" dirty="0"/>
          </a:p>
          <a:p>
            <a:pPr lvl="0"/>
            <a:endParaRPr lang="cs-CZ" altLang="cs-CZ" dirty="0" smtClean="0"/>
          </a:p>
          <a:p>
            <a:pPr marL="68580" indent="0">
              <a:buNone/>
            </a:pP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31258887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508" y="1977221"/>
            <a:ext cx="6900726" cy="438436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308760"/>
          </a:xfrm>
        </p:spPr>
        <p:txBody>
          <a:bodyPr>
            <a:noAutofit/>
          </a:bodyPr>
          <a:lstStyle/>
          <a:p>
            <a:r>
              <a:rPr lang="cs-CZ" sz="3200" dirty="0"/>
              <a:t>Princip získávání </a:t>
            </a:r>
            <a:r>
              <a:rPr lang="cs-CZ" sz="3200" dirty="0" smtClean="0"/>
              <a:t>elektrické </a:t>
            </a:r>
            <a:br>
              <a:rPr lang="cs-CZ" sz="3200" dirty="0" smtClean="0"/>
            </a:br>
            <a:r>
              <a:rPr lang="cs-CZ" sz="3200" dirty="0" smtClean="0"/>
              <a:t>energie </a:t>
            </a:r>
            <a:r>
              <a:rPr lang="cs-CZ" sz="3200" dirty="0"/>
              <a:t>ze slunce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24961439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Řídicí schéma </a:t>
            </a:r>
            <a:r>
              <a:rPr lang="cs-CZ" sz="3200" dirty="0" err="1"/>
              <a:t>fotovoltaické</a:t>
            </a:r>
            <a:r>
              <a:rPr lang="cs-CZ" sz="3200" dirty="0"/>
              <a:t> elektrárny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7" y="3449857"/>
            <a:ext cx="7570784" cy="130282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4174652" y="2975724"/>
            <a:ext cx="804440" cy="380123"/>
          </a:xfrm>
          <a:prstGeom prst="rect">
            <a:avLst/>
          </a:prstGeom>
          <a:noFill/>
        </p:spPr>
        <p:txBody>
          <a:bodyPr wrap="square" lIns="36000" tIns="0" rIns="36000" bIns="0" rtlCol="0" anchor="b" anchorCtr="0">
            <a:noAutofit/>
          </a:bodyPr>
          <a:lstStyle/>
          <a:p>
            <a:pPr algn="ctr"/>
            <a:r>
              <a:rPr lang="cs-CZ" sz="1600" dirty="0" smtClean="0"/>
              <a:t>Střídač</a:t>
            </a:r>
            <a:endParaRPr lang="cs-CZ" sz="1600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5426039" y="2971799"/>
            <a:ext cx="1364149" cy="384783"/>
          </a:xfrm>
          <a:prstGeom prst="rect">
            <a:avLst/>
          </a:prstGeom>
          <a:noFill/>
        </p:spPr>
        <p:txBody>
          <a:bodyPr wrap="square" lIns="36000" tIns="0" rIns="36000" bIns="0" rtlCol="0" anchor="b" anchorCtr="0">
            <a:noAutofit/>
          </a:bodyPr>
          <a:lstStyle/>
          <a:p>
            <a:pPr algn="ctr"/>
            <a:r>
              <a:rPr lang="cs-CZ" sz="1600" dirty="0" smtClean="0"/>
              <a:t>Transformátor</a:t>
            </a:r>
            <a:endParaRPr lang="cs-CZ" sz="1600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7045399" y="2855647"/>
            <a:ext cx="1535812" cy="522714"/>
          </a:xfrm>
          <a:prstGeom prst="rect">
            <a:avLst/>
          </a:prstGeom>
          <a:noFill/>
        </p:spPr>
        <p:txBody>
          <a:bodyPr wrap="square" lIns="36000" tIns="0" rIns="36000" bIns="0" rtlCol="0" anchor="b" anchorCtr="0">
            <a:noAutofit/>
          </a:bodyPr>
          <a:lstStyle/>
          <a:p>
            <a:r>
              <a:rPr lang="cs-CZ" sz="1600" dirty="0" smtClean="0"/>
              <a:t>Elektrická síť</a:t>
            </a:r>
            <a:endParaRPr lang="cs-CZ" sz="1600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2579780" y="2743198"/>
            <a:ext cx="980323" cy="656247"/>
          </a:xfrm>
          <a:prstGeom prst="rect">
            <a:avLst/>
          </a:prstGeom>
          <a:noFill/>
        </p:spPr>
        <p:txBody>
          <a:bodyPr wrap="square" lIns="36000" tIns="0" rIns="36000" bIns="0" rtlCol="0" anchor="b" anchorCtr="0">
            <a:noAutofit/>
          </a:bodyPr>
          <a:lstStyle/>
          <a:p>
            <a:r>
              <a:rPr lang="cs-CZ" sz="1600" dirty="0" smtClean="0"/>
              <a:t>Řídící</a:t>
            </a:r>
          </a:p>
          <a:p>
            <a:r>
              <a:rPr lang="cs-CZ" sz="1600" dirty="0" smtClean="0"/>
              <a:t>jednotka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828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Jednotlivé části zapojení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1154B5"/>
                </a:solidFill>
              </a:rPr>
              <a:t>Pole panelů </a:t>
            </a:r>
            <a:r>
              <a:rPr lang="cs-CZ" sz="2200" dirty="0"/>
              <a:t>– zapojení je provedeno sériově nebo paralelně, kdy každý panel je složen </a:t>
            </a:r>
            <a:r>
              <a:rPr lang="cs-CZ" sz="2200" dirty="0" smtClean="0"/>
              <a:t>z </a:t>
            </a:r>
            <a:r>
              <a:rPr lang="cs-CZ" sz="2200" dirty="0" err="1" smtClean="0"/>
              <a:t>fotovoltaických</a:t>
            </a:r>
            <a:r>
              <a:rPr lang="cs-CZ" sz="2200" dirty="0" smtClean="0"/>
              <a:t> </a:t>
            </a:r>
            <a:r>
              <a:rPr lang="cs-CZ" sz="2200" dirty="0"/>
              <a:t>článků, což jsou vlastně velkoplošné diody s PN přechodem. Účinnost panelů je kolem </a:t>
            </a:r>
            <a:r>
              <a:rPr lang="cs-CZ" sz="2200" dirty="0" smtClean="0"/>
              <a:t>14–18 </a:t>
            </a:r>
            <a:r>
              <a:rPr lang="cs-CZ" sz="2200" dirty="0"/>
              <a:t>% a doba života 25 až 30 let.</a:t>
            </a:r>
          </a:p>
          <a:p>
            <a:r>
              <a:rPr lang="cs-CZ" sz="2200" b="1" dirty="0" smtClean="0">
                <a:solidFill>
                  <a:srgbClr val="1154B5"/>
                </a:solidFill>
              </a:rPr>
              <a:t>Řídicí </a:t>
            </a:r>
            <a:r>
              <a:rPr lang="cs-CZ" sz="2200" b="1" dirty="0">
                <a:solidFill>
                  <a:srgbClr val="1154B5"/>
                </a:solidFill>
              </a:rPr>
              <a:t>jednotka </a:t>
            </a:r>
            <a:r>
              <a:rPr lang="cs-CZ" sz="2200" dirty="0" smtClean="0"/>
              <a:t>– udává </a:t>
            </a:r>
            <a:r>
              <a:rPr lang="cs-CZ" sz="2200" dirty="0"/>
              <a:t>informace o vyrobené energii a provozních stavech. Může být součástí střídače.</a:t>
            </a:r>
          </a:p>
          <a:p>
            <a:r>
              <a:rPr lang="cs-CZ" sz="2200" b="1" dirty="0" smtClean="0">
                <a:solidFill>
                  <a:srgbClr val="1154B5"/>
                </a:solidFill>
              </a:rPr>
              <a:t>Střídač</a:t>
            </a:r>
            <a:r>
              <a:rPr lang="cs-CZ" sz="2200" dirty="0" smtClean="0">
                <a:solidFill>
                  <a:srgbClr val="1154B5"/>
                </a:solidFill>
              </a:rPr>
              <a:t> </a:t>
            </a:r>
            <a:r>
              <a:rPr lang="cs-CZ" sz="2200" dirty="0"/>
              <a:t>– neboli Invertor mění stejnosměrné veličiny vyrobené ve FP na střídavé</a:t>
            </a:r>
            <a:r>
              <a:rPr lang="cs-CZ" sz="2200" dirty="0" smtClean="0"/>
              <a:t>.</a:t>
            </a:r>
            <a:endParaRPr lang="cs-CZ" altLang="cs-CZ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</p:spTree>
    <p:extLst>
      <p:ext uri="{BB962C8B-B14F-4D97-AF65-F5344CB8AC3E}">
        <p14:creationId xmlns:p14="http://schemas.microsoft.com/office/powerpoint/2010/main" val="14854880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964" y="1592598"/>
            <a:ext cx="2360732" cy="21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7" y="4069946"/>
            <a:ext cx="2588267" cy="200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70" y="1679151"/>
            <a:ext cx="3056761" cy="203413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70" y="4267373"/>
            <a:ext cx="3056761" cy="177387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751201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Fotovoltaické</a:t>
            </a:r>
            <a:r>
              <a:rPr lang="cs-CZ" sz="3200" dirty="0" smtClean="0"/>
              <a:t> elektrárny</a:t>
            </a:r>
            <a:endParaRPr lang="cs-CZ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11964" y="3663463"/>
            <a:ext cx="2360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Fotovoltaický</a:t>
            </a:r>
            <a:r>
              <a:rPr lang="cs-CZ" sz="1400" dirty="0" smtClean="0"/>
              <a:t> článek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55250" y="6041244"/>
            <a:ext cx="249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Fotovoltaický</a:t>
            </a:r>
            <a:r>
              <a:rPr lang="cs-CZ" sz="1400" dirty="0" smtClean="0"/>
              <a:t> panel</a:t>
            </a:r>
            <a:endParaRPr lang="cs-CZ" sz="1400" dirty="0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4918770" y="3713286"/>
            <a:ext cx="305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Objekt s FVE</a:t>
            </a:r>
            <a:endParaRPr lang="cs-CZ" sz="1400" baseline="-25000" dirty="0"/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4918770" y="6075852"/>
            <a:ext cx="305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FVE na betonových patkách</a:t>
            </a:r>
            <a:endParaRPr lang="cs-CZ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9667858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Sluneční mapa ČR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Fotovoltaické</a:t>
            </a:r>
            <a:r>
              <a:rPr lang="cs-CZ" dirty="0"/>
              <a:t> a větrné elektrárny</a:t>
            </a:r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73" y="1854672"/>
            <a:ext cx="7076161" cy="414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130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1792</TotalTime>
  <Words>360</Words>
  <Application>Microsoft Macintosh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Užití elektrické energie </vt:lpstr>
      <vt:lpstr>Obsah </vt:lpstr>
      <vt:lpstr>Zařazení větrných a fotovoltaických elektráren v ČR</vt:lpstr>
      <vt:lpstr>Princip činnosti FVE</vt:lpstr>
      <vt:lpstr>Princip získávání elektrické  energie ze slunce </vt:lpstr>
      <vt:lpstr>Řídicí schéma fotovoltaické elektrárny</vt:lpstr>
      <vt:lpstr>Jednotlivé části zapojení</vt:lpstr>
      <vt:lpstr>Fotovoltaické elektrárny</vt:lpstr>
      <vt:lpstr>Sluneční mapa ČR</vt:lpstr>
      <vt:lpstr>Princip činnosti VE</vt:lpstr>
      <vt:lpstr>Princip získávání elektrické  energie z činnosti větru</vt:lpstr>
      <vt:lpstr>Funkční schéma větrné elektrárny</vt:lpstr>
      <vt:lpstr>Jednotlivé části zapojení</vt:lpstr>
      <vt:lpstr>Větrná mapa ČR</vt:lpstr>
      <vt:lpstr>Závěr</vt:lpstr>
      <vt:lpstr>Použité zkratky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157</cp:revision>
  <dcterms:created xsi:type="dcterms:W3CDTF">2014-02-01T19:38:59Z</dcterms:created>
  <dcterms:modified xsi:type="dcterms:W3CDTF">2014-06-07T20:24:44Z</dcterms:modified>
  <cp:category/>
</cp:coreProperties>
</file>