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1"/>
  </p:sldMasterIdLst>
  <p:handoutMasterIdLst>
    <p:handoutMasterId r:id="rId15"/>
  </p:handoutMasterIdLst>
  <p:sldIdLst>
    <p:sldId id="258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01" r:id="rId11"/>
    <p:sldId id="299" r:id="rId12"/>
    <p:sldId id="30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E6"/>
    <a:srgbClr val="6BA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896" autoAdjust="0"/>
  </p:normalViewPr>
  <p:slideViewPr>
    <p:cSldViewPr snapToGrid="0" snapToObjects="1">
      <p:cViewPr>
        <p:scale>
          <a:sx n="125" d="100"/>
          <a:sy n="125" d="100"/>
        </p:scale>
        <p:origin x="-22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B729-77E4-8245-B6C7-1F95EF9F18B1}" type="datetimeFigureOut">
              <a:rPr lang="en-US" smtClean="0"/>
              <a:pPr/>
              <a:t>15.6.14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0B858-51C7-A34E-9BF9-1E82E2E5B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cs-C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83639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947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80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 marL="3429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 sz="1200" baseline="0"/>
            </a:lvl1pPr>
            <a:lvl5pPr>
              <a:defRPr baseline="0"/>
            </a:lvl5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cs-CZ" dirty="0" smtClean="0"/>
              <a:t>Vložte popis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43490" y="841397"/>
            <a:ext cx="7024744" cy="646331"/>
          </a:xfrm>
        </p:spPr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73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>
          <a:xfrm>
            <a:off x="4561242" y="-18456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96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9" name="Rectangle 98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98" name="TextBox 97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Vložte obrázek</a:t>
            </a:r>
            <a:endParaRPr lang="en-US" dirty="0"/>
          </a:p>
        </p:txBody>
      </p:sp>
      <p:sp>
        <p:nvSpPr>
          <p:cNvPr id="56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0" name="Rectangle 8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59" name="TextBox 58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030147"/>
            <a:ext cx="1484453" cy="4780344"/>
          </a:xfrm>
        </p:spPr>
        <p:txBody>
          <a:bodyPr vert="eaVert"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37145" y="2708477"/>
            <a:ext cx="3309575" cy="236754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1"/>
                </a:solidFill>
              </a:rPr>
              <a:t>Děkuji za pozornost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976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rgbClr val="595959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727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80" name="Rectangle 7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81221507"/>
              </p:ext>
            </p:extLst>
          </p:nvPr>
        </p:nvGraphicFramePr>
        <p:xfrm>
          <a:off x="1043492" y="4108968"/>
          <a:ext cx="7024744" cy="15401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6186"/>
                <a:gridCol w="1756186"/>
                <a:gridCol w="1756186"/>
                <a:gridCol w="1756186"/>
              </a:tblGrid>
              <a:tr h="25669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43492" y="1710268"/>
            <a:ext cx="7024742" cy="215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394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1" cap="none" baseline="0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Vložte podtitul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042416" y="1676401"/>
            <a:ext cx="3419856" cy="4130040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5152" y="1676401"/>
            <a:ext cx="3419856" cy="4130038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12111" y="1557865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41721" y="2197628"/>
            <a:ext cx="3419856" cy="3612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1837" y="1557866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152" y="2197628"/>
            <a:ext cx="3419856" cy="3612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a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667933"/>
            <a:ext cx="7024742" cy="4164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4638400" y="-21511"/>
            <a:ext cx="3505200" cy="62393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oter Placeholder 4"/>
          <p:cNvSpPr txBox="1">
            <a:spLocks/>
          </p:cNvSpPr>
          <p:nvPr userDrawn="1"/>
        </p:nvSpPr>
        <p:spPr>
          <a:xfrm>
            <a:off x="5184648" y="6512560"/>
            <a:ext cx="3502152" cy="365125"/>
          </a:xfrm>
          <a:prstGeom prst="rect">
            <a:avLst/>
          </a:prstGeom>
        </p:spPr>
        <p:txBody>
          <a:bodyPr vert="horz" lIns="0" tIns="4680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293D13-E9CA-4246-A132-52C68D2364EA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3997" r:id="rId3"/>
    <p:sldLayoutId id="2147483998" r:id="rId4"/>
    <p:sldLayoutId id="2147484010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11" r:id="rId11"/>
    <p:sldLayoutId id="2147484012" r:id="rId12"/>
    <p:sldLayoutId id="2147484014" r:id="rId13"/>
    <p:sldLayoutId id="2147484004" r:id="rId14"/>
    <p:sldLayoutId id="2147484005" r:id="rId15"/>
    <p:sldLayoutId id="2147484006" r:id="rId16"/>
    <p:sldLayoutId id="2147484007" r:id="rId17"/>
    <p:sldLayoutId id="2147484013" r:id="rId18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300" dirty="0" smtClean="0"/>
              <a:t>Užití elektrické energie</a:t>
            </a:r>
            <a:br>
              <a:rPr lang="cs-CZ" sz="3300" dirty="0" smtClean="0"/>
            </a:b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6917" y="5076022"/>
            <a:ext cx="3309803" cy="929263"/>
          </a:xfrm>
        </p:spPr>
        <p:txBody>
          <a:bodyPr>
            <a:normAutofit/>
          </a:bodyPr>
          <a:lstStyle/>
          <a:p>
            <a:r>
              <a:rPr lang="cs-CZ" dirty="0" smtClean="0"/>
              <a:t>Jaderné elektrárny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„Najdi si cestu k technice“</a:t>
            </a:r>
            <a:br>
              <a:rPr lang="cs-CZ" dirty="0"/>
            </a:br>
            <a:r>
              <a:rPr lang="cs-CZ" dirty="0" err="1"/>
              <a:t>reg</a:t>
            </a:r>
            <a:r>
              <a:rPr lang="cs-CZ" dirty="0"/>
              <a:t>. č. CZ.1.07/1.1.16/01.0006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903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VEVER 440 typ V-213</a:t>
            </a:r>
            <a:endParaRPr lang="cs-CZ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Jaderné elektrárny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49" y="1781603"/>
            <a:ext cx="2177709" cy="2891997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" name="TextBox 59"/>
          <p:cNvSpPr txBox="1">
            <a:spLocks noChangeAspect="1"/>
          </p:cNvSpPr>
          <p:nvPr/>
        </p:nvSpPr>
        <p:spPr>
          <a:xfrm>
            <a:off x="901251" y="4673600"/>
            <a:ext cx="217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Reaktor VVER 440 </a:t>
            </a:r>
            <a:endParaRPr lang="cs-CZ" sz="1200" baseline="-250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50" y="1781603"/>
            <a:ext cx="2345521" cy="175914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2" name="TextBox 61"/>
          <p:cNvSpPr txBox="1">
            <a:spLocks noChangeAspect="1"/>
          </p:cNvSpPr>
          <p:nvPr/>
        </p:nvSpPr>
        <p:spPr>
          <a:xfrm>
            <a:off x="3435450" y="3540745"/>
            <a:ext cx="2345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Palivová kazeta</a:t>
            </a:r>
            <a:endParaRPr lang="cs-CZ" sz="1200" baseline="-250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50" y="4476761"/>
            <a:ext cx="2345521" cy="1555862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4" name="TextBox 63"/>
          <p:cNvSpPr txBox="1">
            <a:spLocks noChangeAspect="1"/>
          </p:cNvSpPr>
          <p:nvPr/>
        </p:nvSpPr>
        <p:spPr>
          <a:xfrm>
            <a:off x="3435450" y="6032624"/>
            <a:ext cx="2345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Palivo TVEL</a:t>
            </a:r>
            <a:endParaRPr lang="cs-CZ" sz="1200" baseline="-25000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13" y="3129280"/>
            <a:ext cx="2177506" cy="2903343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6" name="TextBox 65"/>
          <p:cNvSpPr txBox="1">
            <a:spLocks noChangeAspect="1"/>
          </p:cNvSpPr>
          <p:nvPr/>
        </p:nvSpPr>
        <p:spPr>
          <a:xfrm>
            <a:off x="6114313" y="6032624"/>
            <a:ext cx="2177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Uložiště</a:t>
            </a:r>
            <a:endParaRPr lang="cs-CZ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5386889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Parogenerátor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Jaderné elektrárny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1825249" y="2476500"/>
            <a:ext cx="5759450" cy="2879725"/>
            <a:chOff x="1066" y="1253"/>
            <a:chExt cx="3628" cy="181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66" y="1253"/>
              <a:ext cx="3628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1643"/>
              <a:ext cx="2838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178" y="1653"/>
              <a:ext cx="2816" cy="1106"/>
            </a:xfrm>
            <a:custGeom>
              <a:avLst/>
              <a:gdLst>
                <a:gd name="T0" fmla="*/ 2292 w 2816"/>
                <a:gd name="T1" fmla="*/ 0 h 1106"/>
                <a:gd name="T2" fmla="*/ 2374 w 2816"/>
                <a:gd name="T3" fmla="*/ 10 h 1106"/>
                <a:gd name="T4" fmla="*/ 2454 w 2816"/>
                <a:gd name="T5" fmla="*/ 34 h 1106"/>
                <a:gd name="T6" fmla="*/ 2526 w 2816"/>
                <a:gd name="T7" fmla="*/ 66 h 1106"/>
                <a:gd name="T8" fmla="*/ 2594 w 2816"/>
                <a:gd name="T9" fmla="*/ 110 h 1106"/>
                <a:gd name="T10" fmla="*/ 2654 w 2816"/>
                <a:gd name="T11" fmla="*/ 162 h 1106"/>
                <a:gd name="T12" fmla="*/ 2706 w 2816"/>
                <a:gd name="T13" fmla="*/ 222 h 1106"/>
                <a:gd name="T14" fmla="*/ 2750 w 2816"/>
                <a:gd name="T15" fmla="*/ 290 h 1106"/>
                <a:gd name="T16" fmla="*/ 2782 w 2816"/>
                <a:gd name="T17" fmla="*/ 362 h 1106"/>
                <a:gd name="T18" fmla="*/ 2806 w 2816"/>
                <a:gd name="T19" fmla="*/ 442 h 1106"/>
                <a:gd name="T20" fmla="*/ 2816 w 2816"/>
                <a:gd name="T21" fmla="*/ 524 h 1106"/>
                <a:gd name="T22" fmla="*/ 2816 w 2816"/>
                <a:gd name="T23" fmla="*/ 582 h 1106"/>
                <a:gd name="T24" fmla="*/ 2806 w 2816"/>
                <a:gd name="T25" fmla="*/ 664 h 1106"/>
                <a:gd name="T26" fmla="*/ 2782 w 2816"/>
                <a:gd name="T27" fmla="*/ 744 h 1106"/>
                <a:gd name="T28" fmla="*/ 2750 w 2816"/>
                <a:gd name="T29" fmla="*/ 816 h 1106"/>
                <a:gd name="T30" fmla="*/ 2706 w 2816"/>
                <a:gd name="T31" fmla="*/ 884 h 1106"/>
                <a:gd name="T32" fmla="*/ 2654 w 2816"/>
                <a:gd name="T33" fmla="*/ 944 h 1106"/>
                <a:gd name="T34" fmla="*/ 2594 w 2816"/>
                <a:gd name="T35" fmla="*/ 996 h 1106"/>
                <a:gd name="T36" fmla="*/ 2526 w 2816"/>
                <a:gd name="T37" fmla="*/ 1040 h 1106"/>
                <a:gd name="T38" fmla="*/ 2454 w 2816"/>
                <a:gd name="T39" fmla="*/ 1072 h 1106"/>
                <a:gd name="T40" fmla="*/ 2374 w 2816"/>
                <a:gd name="T41" fmla="*/ 1096 h 1106"/>
                <a:gd name="T42" fmla="*/ 2292 w 2816"/>
                <a:gd name="T43" fmla="*/ 1106 h 1106"/>
                <a:gd name="T44" fmla="*/ 554 w 2816"/>
                <a:gd name="T45" fmla="*/ 1106 h 1106"/>
                <a:gd name="T46" fmla="*/ 470 w 2816"/>
                <a:gd name="T47" fmla="*/ 1100 h 1106"/>
                <a:gd name="T48" fmla="*/ 390 w 2816"/>
                <a:gd name="T49" fmla="*/ 1082 h 1106"/>
                <a:gd name="T50" fmla="*/ 314 w 2816"/>
                <a:gd name="T51" fmla="*/ 1052 h 1106"/>
                <a:gd name="T52" fmla="*/ 244 w 2816"/>
                <a:gd name="T53" fmla="*/ 1012 h 1106"/>
                <a:gd name="T54" fmla="*/ 182 w 2816"/>
                <a:gd name="T55" fmla="*/ 962 h 1106"/>
                <a:gd name="T56" fmla="*/ 128 w 2816"/>
                <a:gd name="T57" fmla="*/ 906 h 1106"/>
                <a:gd name="T58" fmla="*/ 80 w 2816"/>
                <a:gd name="T59" fmla="*/ 840 h 1106"/>
                <a:gd name="T60" fmla="*/ 44 w 2816"/>
                <a:gd name="T61" fmla="*/ 768 h 1106"/>
                <a:gd name="T62" fmla="*/ 18 w 2816"/>
                <a:gd name="T63" fmla="*/ 692 h 1106"/>
                <a:gd name="T64" fmla="*/ 4 w 2816"/>
                <a:gd name="T65" fmla="*/ 610 h 1106"/>
                <a:gd name="T66" fmla="*/ 0 w 2816"/>
                <a:gd name="T67" fmla="*/ 554 h 1106"/>
                <a:gd name="T68" fmla="*/ 8 w 2816"/>
                <a:gd name="T69" fmla="*/ 468 h 1106"/>
                <a:gd name="T70" fmla="*/ 26 w 2816"/>
                <a:gd name="T71" fmla="*/ 388 h 1106"/>
                <a:gd name="T72" fmla="*/ 56 w 2816"/>
                <a:gd name="T73" fmla="*/ 314 h 1106"/>
                <a:gd name="T74" fmla="*/ 96 w 2816"/>
                <a:gd name="T75" fmla="*/ 244 h 1106"/>
                <a:gd name="T76" fmla="*/ 144 w 2816"/>
                <a:gd name="T77" fmla="*/ 182 h 1106"/>
                <a:gd name="T78" fmla="*/ 202 w 2816"/>
                <a:gd name="T79" fmla="*/ 126 h 1106"/>
                <a:gd name="T80" fmla="*/ 268 w 2816"/>
                <a:gd name="T81" fmla="*/ 80 h 1106"/>
                <a:gd name="T82" fmla="*/ 338 w 2816"/>
                <a:gd name="T83" fmla="*/ 44 h 1106"/>
                <a:gd name="T84" fmla="*/ 416 w 2816"/>
                <a:gd name="T85" fmla="*/ 18 h 1106"/>
                <a:gd name="T86" fmla="*/ 498 w 2816"/>
                <a:gd name="T87" fmla="*/ 2 h 1106"/>
                <a:gd name="T88" fmla="*/ 2264 w 2816"/>
                <a:gd name="T89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16" h="1106">
                  <a:moveTo>
                    <a:pt x="2264" y="0"/>
                  </a:moveTo>
                  <a:lnTo>
                    <a:pt x="2264" y="0"/>
                  </a:lnTo>
                  <a:lnTo>
                    <a:pt x="2292" y="0"/>
                  </a:lnTo>
                  <a:lnTo>
                    <a:pt x="2320" y="2"/>
                  </a:lnTo>
                  <a:lnTo>
                    <a:pt x="2348" y="6"/>
                  </a:lnTo>
                  <a:lnTo>
                    <a:pt x="2374" y="10"/>
                  </a:lnTo>
                  <a:lnTo>
                    <a:pt x="2402" y="18"/>
                  </a:lnTo>
                  <a:lnTo>
                    <a:pt x="2428" y="24"/>
                  </a:lnTo>
                  <a:lnTo>
                    <a:pt x="2454" y="34"/>
                  </a:lnTo>
                  <a:lnTo>
                    <a:pt x="2478" y="44"/>
                  </a:lnTo>
                  <a:lnTo>
                    <a:pt x="2502" y="54"/>
                  </a:lnTo>
                  <a:lnTo>
                    <a:pt x="2526" y="66"/>
                  </a:lnTo>
                  <a:lnTo>
                    <a:pt x="2550" y="80"/>
                  </a:lnTo>
                  <a:lnTo>
                    <a:pt x="2572" y="94"/>
                  </a:lnTo>
                  <a:lnTo>
                    <a:pt x="2594" y="110"/>
                  </a:lnTo>
                  <a:lnTo>
                    <a:pt x="2616" y="126"/>
                  </a:lnTo>
                  <a:lnTo>
                    <a:pt x="2636" y="144"/>
                  </a:lnTo>
                  <a:lnTo>
                    <a:pt x="2654" y="162"/>
                  </a:lnTo>
                  <a:lnTo>
                    <a:pt x="2672" y="182"/>
                  </a:lnTo>
                  <a:lnTo>
                    <a:pt x="2690" y="202"/>
                  </a:lnTo>
                  <a:lnTo>
                    <a:pt x="2706" y="222"/>
                  </a:lnTo>
                  <a:lnTo>
                    <a:pt x="2722" y="244"/>
                  </a:lnTo>
                  <a:lnTo>
                    <a:pt x="2736" y="266"/>
                  </a:lnTo>
                  <a:lnTo>
                    <a:pt x="2750" y="290"/>
                  </a:lnTo>
                  <a:lnTo>
                    <a:pt x="2762" y="314"/>
                  </a:lnTo>
                  <a:lnTo>
                    <a:pt x="2772" y="338"/>
                  </a:lnTo>
                  <a:lnTo>
                    <a:pt x="2782" y="362"/>
                  </a:lnTo>
                  <a:lnTo>
                    <a:pt x="2792" y="388"/>
                  </a:lnTo>
                  <a:lnTo>
                    <a:pt x="2800" y="414"/>
                  </a:lnTo>
                  <a:lnTo>
                    <a:pt x="2806" y="442"/>
                  </a:lnTo>
                  <a:lnTo>
                    <a:pt x="2810" y="468"/>
                  </a:lnTo>
                  <a:lnTo>
                    <a:pt x="2814" y="496"/>
                  </a:lnTo>
                  <a:lnTo>
                    <a:pt x="2816" y="524"/>
                  </a:lnTo>
                  <a:lnTo>
                    <a:pt x="2816" y="554"/>
                  </a:lnTo>
                  <a:lnTo>
                    <a:pt x="2816" y="554"/>
                  </a:lnTo>
                  <a:lnTo>
                    <a:pt x="2816" y="582"/>
                  </a:lnTo>
                  <a:lnTo>
                    <a:pt x="2814" y="610"/>
                  </a:lnTo>
                  <a:lnTo>
                    <a:pt x="2810" y="638"/>
                  </a:lnTo>
                  <a:lnTo>
                    <a:pt x="2806" y="664"/>
                  </a:lnTo>
                  <a:lnTo>
                    <a:pt x="2800" y="692"/>
                  </a:lnTo>
                  <a:lnTo>
                    <a:pt x="2792" y="718"/>
                  </a:lnTo>
                  <a:lnTo>
                    <a:pt x="2782" y="744"/>
                  </a:lnTo>
                  <a:lnTo>
                    <a:pt x="2772" y="768"/>
                  </a:lnTo>
                  <a:lnTo>
                    <a:pt x="2762" y="794"/>
                  </a:lnTo>
                  <a:lnTo>
                    <a:pt x="2750" y="816"/>
                  </a:lnTo>
                  <a:lnTo>
                    <a:pt x="2736" y="840"/>
                  </a:lnTo>
                  <a:lnTo>
                    <a:pt x="2722" y="862"/>
                  </a:lnTo>
                  <a:lnTo>
                    <a:pt x="2706" y="884"/>
                  </a:lnTo>
                  <a:lnTo>
                    <a:pt x="2690" y="906"/>
                  </a:lnTo>
                  <a:lnTo>
                    <a:pt x="2672" y="926"/>
                  </a:lnTo>
                  <a:lnTo>
                    <a:pt x="2654" y="944"/>
                  </a:lnTo>
                  <a:lnTo>
                    <a:pt x="2636" y="962"/>
                  </a:lnTo>
                  <a:lnTo>
                    <a:pt x="2616" y="980"/>
                  </a:lnTo>
                  <a:lnTo>
                    <a:pt x="2594" y="996"/>
                  </a:lnTo>
                  <a:lnTo>
                    <a:pt x="2572" y="1012"/>
                  </a:lnTo>
                  <a:lnTo>
                    <a:pt x="2550" y="1026"/>
                  </a:lnTo>
                  <a:lnTo>
                    <a:pt x="2526" y="1040"/>
                  </a:lnTo>
                  <a:lnTo>
                    <a:pt x="2502" y="1052"/>
                  </a:lnTo>
                  <a:lnTo>
                    <a:pt x="2478" y="1064"/>
                  </a:lnTo>
                  <a:lnTo>
                    <a:pt x="2454" y="1072"/>
                  </a:lnTo>
                  <a:lnTo>
                    <a:pt x="2428" y="1082"/>
                  </a:lnTo>
                  <a:lnTo>
                    <a:pt x="2402" y="1090"/>
                  </a:lnTo>
                  <a:lnTo>
                    <a:pt x="2374" y="1096"/>
                  </a:lnTo>
                  <a:lnTo>
                    <a:pt x="2348" y="1100"/>
                  </a:lnTo>
                  <a:lnTo>
                    <a:pt x="2320" y="1104"/>
                  </a:lnTo>
                  <a:lnTo>
                    <a:pt x="2292" y="1106"/>
                  </a:lnTo>
                  <a:lnTo>
                    <a:pt x="2264" y="1106"/>
                  </a:lnTo>
                  <a:lnTo>
                    <a:pt x="554" y="1106"/>
                  </a:lnTo>
                  <a:lnTo>
                    <a:pt x="554" y="1106"/>
                  </a:lnTo>
                  <a:lnTo>
                    <a:pt x="526" y="1106"/>
                  </a:lnTo>
                  <a:lnTo>
                    <a:pt x="498" y="1104"/>
                  </a:lnTo>
                  <a:lnTo>
                    <a:pt x="470" y="1100"/>
                  </a:lnTo>
                  <a:lnTo>
                    <a:pt x="442" y="1096"/>
                  </a:lnTo>
                  <a:lnTo>
                    <a:pt x="416" y="1090"/>
                  </a:lnTo>
                  <a:lnTo>
                    <a:pt x="390" y="1082"/>
                  </a:lnTo>
                  <a:lnTo>
                    <a:pt x="364" y="1072"/>
                  </a:lnTo>
                  <a:lnTo>
                    <a:pt x="338" y="1064"/>
                  </a:lnTo>
                  <a:lnTo>
                    <a:pt x="314" y="1052"/>
                  </a:lnTo>
                  <a:lnTo>
                    <a:pt x="290" y="1040"/>
                  </a:lnTo>
                  <a:lnTo>
                    <a:pt x="268" y="1026"/>
                  </a:lnTo>
                  <a:lnTo>
                    <a:pt x="244" y="1012"/>
                  </a:lnTo>
                  <a:lnTo>
                    <a:pt x="224" y="996"/>
                  </a:lnTo>
                  <a:lnTo>
                    <a:pt x="202" y="980"/>
                  </a:lnTo>
                  <a:lnTo>
                    <a:pt x="182" y="962"/>
                  </a:lnTo>
                  <a:lnTo>
                    <a:pt x="162" y="944"/>
                  </a:lnTo>
                  <a:lnTo>
                    <a:pt x="144" y="926"/>
                  </a:lnTo>
                  <a:lnTo>
                    <a:pt x="128" y="906"/>
                  </a:lnTo>
                  <a:lnTo>
                    <a:pt x="110" y="884"/>
                  </a:lnTo>
                  <a:lnTo>
                    <a:pt x="96" y="862"/>
                  </a:lnTo>
                  <a:lnTo>
                    <a:pt x="80" y="840"/>
                  </a:lnTo>
                  <a:lnTo>
                    <a:pt x="68" y="816"/>
                  </a:lnTo>
                  <a:lnTo>
                    <a:pt x="56" y="794"/>
                  </a:lnTo>
                  <a:lnTo>
                    <a:pt x="44" y="768"/>
                  </a:lnTo>
                  <a:lnTo>
                    <a:pt x="34" y="744"/>
                  </a:lnTo>
                  <a:lnTo>
                    <a:pt x="26" y="718"/>
                  </a:lnTo>
                  <a:lnTo>
                    <a:pt x="18" y="692"/>
                  </a:lnTo>
                  <a:lnTo>
                    <a:pt x="12" y="664"/>
                  </a:lnTo>
                  <a:lnTo>
                    <a:pt x="8" y="638"/>
                  </a:lnTo>
                  <a:lnTo>
                    <a:pt x="4" y="610"/>
                  </a:lnTo>
                  <a:lnTo>
                    <a:pt x="2" y="582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2" y="524"/>
                  </a:lnTo>
                  <a:lnTo>
                    <a:pt x="4" y="496"/>
                  </a:lnTo>
                  <a:lnTo>
                    <a:pt x="8" y="468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8"/>
                  </a:lnTo>
                  <a:lnTo>
                    <a:pt x="34" y="362"/>
                  </a:lnTo>
                  <a:lnTo>
                    <a:pt x="44" y="338"/>
                  </a:lnTo>
                  <a:lnTo>
                    <a:pt x="56" y="314"/>
                  </a:lnTo>
                  <a:lnTo>
                    <a:pt x="68" y="290"/>
                  </a:lnTo>
                  <a:lnTo>
                    <a:pt x="80" y="266"/>
                  </a:lnTo>
                  <a:lnTo>
                    <a:pt x="96" y="244"/>
                  </a:lnTo>
                  <a:lnTo>
                    <a:pt x="110" y="222"/>
                  </a:lnTo>
                  <a:lnTo>
                    <a:pt x="128" y="202"/>
                  </a:lnTo>
                  <a:lnTo>
                    <a:pt x="144" y="182"/>
                  </a:lnTo>
                  <a:lnTo>
                    <a:pt x="162" y="162"/>
                  </a:lnTo>
                  <a:lnTo>
                    <a:pt x="182" y="144"/>
                  </a:lnTo>
                  <a:lnTo>
                    <a:pt x="202" y="126"/>
                  </a:lnTo>
                  <a:lnTo>
                    <a:pt x="224" y="110"/>
                  </a:lnTo>
                  <a:lnTo>
                    <a:pt x="244" y="94"/>
                  </a:lnTo>
                  <a:lnTo>
                    <a:pt x="268" y="80"/>
                  </a:lnTo>
                  <a:lnTo>
                    <a:pt x="290" y="66"/>
                  </a:lnTo>
                  <a:lnTo>
                    <a:pt x="314" y="54"/>
                  </a:lnTo>
                  <a:lnTo>
                    <a:pt x="338" y="44"/>
                  </a:lnTo>
                  <a:lnTo>
                    <a:pt x="364" y="34"/>
                  </a:lnTo>
                  <a:lnTo>
                    <a:pt x="390" y="24"/>
                  </a:lnTo>
                  <a:lnTo>
                    <a:pt x="416" y="18"/>
                  </a:lnTo>
                  <a:lnTo>
                    <a:pt x="442" y="10"/>
                  </a:lnTo>
                  <a:lnTo>
                    <a:pt x="470" y="6"/>
                  </a:lnTo>
                  <a:lnTo>
                    <a:pt x="498" y="2"/>
                  </a:lnTo>
                  <a:lnTo>
                    <a:pt x="526" y="0"/>
                  </a:lnTo>
                  <a:lnTo>
                    <a:pt x="554" y="0"/>
                  </a:lnTo>
                  <a:lnTo>
                    <a:pt x="2264" y="0"/>
                  </a:lnTo>
                  <a:close/>
                </a:path>
              </a:pathLst>
            </a:custGeom>
            <a:noFill/>
            <a:ln w="8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34" y="1607"/>
              <a:ext cx="2906" cy="1198"/>
            </a:xfrm>
            <a:custGeom>
              <a:avLst/>
              <a:gdLst>
                <a:gd name="T0" fmla="*/ 598 w 2906"/>
                <a:gd name="T1" fmla="*/ 1198 h 1198"/>
                <a:gd name="T2" fmla="*/ 508 w 2906"/>
                <a:gd name="T3" fmla="*/ 1190 h 1198"/>
                <a:gd name="T4" fmla="*/ 420 w 2906"/>
                <a:gd name="T5" fmla="*/ 1170 h 1198"/>
                <a:gd name="T6" fmla="*/ 338 w 2906"/>
                <a:gd name="T7" fmla="*/ 1138 h 1198"/>
                <a:gd name="T8" fmla="*/ 264 w 2906"/>
                <a:gd name="T9" fmla="*/ 1096 h 1198"/>
                <a:gd name="T10" fmla="*/ 196 w 2906"/>
                <a:gd name="T11" fmla="*/ 1042 h 1198"/>
                <a:gd name="T12" fmla="*/ 136 w 2906"/>
                <a:gd name="T13" fmla="*/ 980 h 1198"/>
                <a:gd name="T14" fmla="*/ 86 w 2906"/>
                <a:gd name="T15" fmla="*/ 910 h 1198"/>
                <a:gd name="T16" fmla="*/ 46 w 2906"/>
                <a:gd name="T17" fmla="*/ 832 h 1198"/>
                <a:gd name="T18" fmla="*/ 18 w 2906"/>
                <a:gd name="T19" fmla="*/ 748 h 1198"/>
                <a:gd name="T20" fmla="*/ 2 w 2906"/>
                <a:gd name="T21" fmla="*/ 660 h 1198"/>
                <a:gd name="T22" fmla="*/ 0 w 2906"/>
                <a:gd name="T23" fmla="*/ 600 h 1198"/>
                <a:gd name="T24" fmla="*/ 6 w 2906"/>
                <a:gd name="T25" fmla="*/ 508 h 1198"/>
                <a:gd name="T26" fmla="*/ 26 w 2906"/>
                <a:gd name="T27" fmla="*/ 422 h 1198"/>
                <a:gd name="T28" fmla="*/ 58 w 2906"/>
                <a:gd name="T29" fmla="*/ 340 h 1198"/>
                <a:gd name="T30" fmla="*/ 102 w 2906"/>
                <a:gd name="T31" fmla="*/ 264 h 1198"/>
                <a:gd name="T32" fmla="*/ 156 w 2906"/>
                <a:gd name="T33" fmla="*/ 196 h 1198"/>
                <a:gd name="T34" fmla="*/ 218 w 2906"/>
                <a:gd name="T35" fmla="*/ 138 h 1198"/>
                <a:gd name="T36" fmla="*/ 288 w 2906"/>
                <a:gd name="T37" fmla="*/ 88 h 1198"/>
                <a:gd name="T38" fmla="*/ 366 w 2906"/>
                <a:gd name="T39" fmla="*/ 48 h 1198"/>
                <a:gd name="T40" fmla="*/ 448 w 2906"/>
                <a:gd name="T41" fmla="*/ 20 h 1198"/>
                <a:gd name="T42" fmla="*/ 538 w 2906"/>
                <a:gd name="T43" fmla="*/ 4 h 1198"/>
                <a:gd name="T44" fmla="*/ 2308 w 2906"/>
                <a:gd name="T45" fmla="*/ 0 h 1198"/>
                <a:gd name="T46" fmla="*/ 2368 w 2906"/>
                <a:gd name="T47" fmla="*/ 4 h 1198"/>
                <a:gd name="T48" fmla="*/ 2456 w 2906"/>
                <a:gd name="T49" fmla="*/ 20 h 1198"/>
                <a:gd name="T50" fmla="*/ 2540 w 2906"/>
                <a:gd name="T51" fmla="*/ 48 h 1198"/>
                <a:gd name="T52" fmla="*/ 2618 w 2906"/>
                <a:gd name="T53" fmla="*/ 88 h 1198"/>
                <a:gd name="T54" fmla="*/ 2688 w 2906"/>
                <a:gd name="T55" fmla="*/ 138 h 1198"/>
                <a:gd name="T56" fmla="*/ 2750 w 2906"/>
                <a:gd name="T57" fmla="*/ 196 h 1198"/>
                <a:gd name="T58" fmla="*/ 2804 w 2906"/>
                <a:gd name="T59" fmla="*/ 264 h 1198"/>
                <a:gd name="T60" fmla="*/ 2846 w 2906"/>
                <a:gd name="T61" fmla="*/ 340 h 1198"/>
                <a:gd name="T62" fmla="*/ 2878 w 2906"/>
                <a:gd name="T63" fmla="*/ 422 h 1198"/>
                <a:gd name="T64" fmla="*/ 2898 w 2906"/>
                <a:gd name="T65" fmla="*/ 508 h 1198"/>
                <a:gd name="T66" fmla="*/ 2906 w 2906"/>
                <a:gd name="T67" fmla="*/ 600 h 1198"/>
                <a:gd name="T68" fmla="*/ 2902 w 2906"/>
                <a:gd name="T69" fmla="*/ 660 h 1198"/>
                <a:gd name="T70" fmla="*/ 2886 w 2906"/>
                <a:gd name="T71" fmla="*/ 748 h 1198"/>
                <a:gd name="T72" fmla="*/ 2858 w 2906"/>
                <a:gd name="T73" fmla="*/ 832 h 1198"/>
                <a:gd name="T74" fmla="*/ 2818 w 2906"/>
                <a:gd name="T75" fmla="*/ 910 h 1198"/>
                <a:gd name="T76" fmla="*/ 2768 w 2906"/>
                <a:gd name="T77" fmla="*/ 980 h 1198"/>
                <a:gd name="T78" fmla="*/ 2710 w 2906"/>
                <a:gd name="T79" fmla="*/ 1042 h 1198"/>
                <a:gd name="T80" fmla="*/ 2642 w 2906"/>
                <a:gd name="T81" fmla="*/ 1096 h 1198"/>
                <a:gd name="T82" fmla="*/ 2566 w 2906"/>
                <a:gd name="T83" fmla="*/ 1138 h 1198"/>
                <a:gd name="T84" fmla="*/ 2484 w 2906"/>
                <a:gd name="T85" fmla="*/ 1170 h 1198"/>
                <a:gd name="T86" fmla="*/ 2398 w 2906"/>
                <a:gd name="T87" fmla="*/ 1190 h 1198"/>
                <a:gd name="T88" fmla="*/ 2308 w 2906"/>
                <a:gd name="T89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6" h="1198">
                  <a:moveTo>
                    <a:pt x="2308" y="1198"/>
                  </a:moveTo>
                  <a:lnTo>
                    <a:pt x="598" y="1198"/>
                  </a:lnTo>
                  <a:lnTo>
                    <a:pt x="598" y="1198"/>
                  </a:lnTo>
                  <a:lnTo>
                    <a:pt x="568" y="1198"/>
                  </a:lnTo>
                  <a:lnTo>
                    <a:pt x="538" y="1194"/>
                  </a:lnTo>
                  <a:lnTo>
                    <a:pt x="508" y="1190"/>
                  </a:lnTo>
                  <a:lnTo>
                    <a:pt x="478" y="1186"/>
                  </a:lnTo>
                  <a:lnTo>
                    <a:pt x="448" y="1178"/>
                  </a:lnTo>
                  <a:lnTo>
                    <a:pt x="420" y="1170"/>
                  </a:lnTo>
                  <a:lnTo>
                    <a:pt x="392" y="1162"/>
                  </a:lnTo>
                  <a:lnTo>
                    <a:pt x="366" y="1150"/>
                  </a:lnTo>
                  <a:lnTo>
                    <a:pt x="338" y="1138"/>
                  </a:lnTo>
                  <a:lnTo>
                    <a:pt x="314" y="1126"/>
                  </a:lnTo>
                  <a:lnTo>
                    <a:pt x="288" y="1112"/>
                  </a:lnTo>
                  <a:lnTo>
                    <a:pt x="264" y="1096"/>
                  </a:lnTo>
                  <a:lnTo>
                    <a:pt x="240" y="1078"/>
                  </a:lnTo>
                  <a:lnTo>
                    <a:pt x="218" y="1060"/>
                  </a:lnTo>
                  <a:lnTo>
                    <a:pt x="196" y="1042"/>
                  </a:lnTo>
                  <a:lnTo>
                    <a:pt x="174" y="1022"/>
                  </a:lnTo>
                  <a:lnTo>
                    <a:pt x="156" y="1002"/>
                  </a:lnTo>
                  <a:lnTo>
                    <a:pt x="136" y="980"/>
                  </a:lnTo>
                  <a:lnTo>
                    <a:pt x="118" y="958"/>
                  </a:lnTo>
                  <a:lnTo>
                    <a:pt x="102" y="934"/>
                  </a:lnTo>
                  <a:lnTo>
                    <a:pt x="86" y="910"/>
                  </a:lnTo>
                  <a:lnTo>
                    <a:pt x="72" y="884"/>
                  </a:lnTo>
                  <a:lnTo>
                    <a:pt x="58" y="858"/>
                  </a:lnTo>
                  <a:lnTo>
                    <a:pt x="46" y="832"/>
                  </a:lnTo>
                  <a:lnTo>
                    <a:pt x="36" y="804"/>
                  </a:lnTo>
                  <a:lnTo>
                    <a:pt x="26" y="776"/>
                  </a:lnTo>
                  <a:lnTo>
                    <a:pt x="18" y="748"/>
                  </a:lnTo>
                  <a:lnTo>
                    <a:pt x="12" y="720"/>
                  </a:lnTo>
                  <a:lnTo>
                    <a:pt x="6" y="690"/>
                  </a:lnTo>
                  <a:lnTo>
                    <a:pt x="2" y="660"/>
                  </a:lnTo>
                  <a:lnTo>
                    <a:pt x="0" y="630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0" y="568"/>
                  </a:lnTo>
                  <a:lnTo>
                    <a:pt x="2" y="538"/>
                  </a:lnTo>
                  <a:lnTo>
                    <a:pt x="6" y="508"/>
                  </a:lnTo>
                  <a:lnTo>
                    <a:pt x="12" y="478"/>
                  </a:lnTo>
                  <a:lnTo>
                    <a:pt x="18" y="450"/>
                  </a:lnTo>
                  <a:lnTo>
                    <a:pt x="26" y="422"/>
                  </a:lnTo>
                  <a:lnTo>
                    <a:pt x="36" y="394"/>
                  </a:lnTo>
                  <a:lnTo>
                    <a:pt x="46" y="366"/>
                  </a:lnTo>
                  <a:lnTo>
                    <a:pt x="58" y="340"/>
                  </a:lnTo>
                  <a:lnTo>
                    <a:pt x="72" y="314"/>
                  </a:lnTo>
                  <a:lnTo>
                    <a:pt x="86" y="288"/>
                  </a:lnTo>
                  <a:lnTo>
                    <a:pt x="102" y="264"/>
                  </a:lnTo>
                  <a:lnTo>
                    <a:pt x="118" y="242"/>
                  </a:lnTo>
                  <a:lnTo>
                    <a:pt x="136" y="218"/>
                  </a:lnTo>
                  <a:lnTo>
                    <a:pt x="156" y="196"/>
                  </a:lnTo>
                  <a:lnTo>
                    <a:pt x="174" y="176"/>
                  </a:lnTo>
                  <a:lnTo>
                    <a:pt x="196" y="156"/>
                  </a:lnTo>
                  <a:lnTo>
                    <a:pt x="218" y="138"/>
                  </a:lnTo>
                  <a:lnTo>
                    <a:pt x="240" y="120"/>
                  </a:lnTo>
                  <a:lnTo>
                    <a:pt x="264" y="102"/>
                  </a:lnTo>
                  <a:lnTo>
                    <a:pt x="288" y="88"/>
                  </a:lnTo>
                  <a:lnTo>
                    <a:pt x="314" y="72"/>
                  </a:lnTo>
                  <a:lnTo>
                    <a:pt x="338" y="60"/>
                  </a:lnTo>
                  <a:lnTo>
                    <a:pt x="366" y="48"/>
                  </a:lnTo>
                  <a:lnTo>
                    <a:pt x="392" y="36"/>
                  </a:lnTo>
                  <a:lnTo>
                    <a:pt x="420" y="28"/>
                  </a:lnTo>
                  <a:lnTo>
                    <a:pt x="448" y="20"/>
                  </a:lnTo>
                  <a:lnTo>
                    <a:pt x="478" y="12"/>
                  </a:lnTo>
                  <a:lnTo>
                    <a:pt x="508" y="8"/>
                  </a:lnTo>
                  <a:lnTo>
                    <a:pt x="538" y="4"/>
                  </a:lnTo>
                  <a:lnTo>
                    <a:pt x="568" y="2"/>
                  </a:lnTo>
                  <a:lnTo>
                    <a:pt x="598" y="0"/>
                  </a:lnTo>
                  <a:lnTo>
                    <a:pt x="2308" y="0"/>
                  </a:lnTo>
                  <a:lnTo>
                    <a:pt x="2308" y="0"/>
                  </a:lnTo>
                  <a:lnTo>
                    <a:pt x="2338" y="2"/>
                  </a:lnTo>
                  <a:lnTo>
                    <a:pt x="2368" y="4"/>
                  </a:lnTo>
                  <a:lnTo>
                    <a:pt x="2398" y="8"/>
                  </a:lnTo>
                  <a:lnTo>
                    <a:pt x="2428" y="12"/>
                  </a:lnTo>
                  <a:lnTo>
                    <a:pt x="2456" y="20"/>
                  </a:lnTo>
                  <a:lnTo>
                    <a:pt x="2484" y="28"/>
                  </a:lnTo>
                  <a:lnTo>
                    <a:pt x="2512" y="36"/>
                  </a:lnTo>
                  <a:lnTo>
                    <a:pt x="2540" y="48"/>
                  </a:lnTo>
                  <a:lnTo>
                    <a:pt x="2566" y="60"/>
                  </a:lnTo>
                  <a:lnTo>
                    <a:pt x="2592" y="72"/>
                  </a:lnTo>
                  <a:lnTo>
                    <a:pt x="2618" y="88"/>
                  </a:lnTo>
                  <a:lnTo>
                    <a:pt x="2642" y="102"/>
                  </a:lnTo>
                  <a:lnTo>
                    <a:pt x="2666" y="120"/>
                  </a:lnTo>
                  <a:lnTo>
                    <a:pt x="2688" y="138"/>
                  </a:lnTo>
                  <a:lnTo>
                    <a:pt x="2710" y="156"/>
                  </a:lnTo>
                  <a:lnTo>
                    <a:pt x="2730" y="176"/>
                  </a:lnTo>
                  <a:lnTo>
                    <a:pt x="2750" y="196"/>
                  </a:lnTo>
                  <a:lnTo>
                    <a:pt x="2768" y="218"/>
                  </a:lnTo>
                  <a:lnTo>
                    <a:pt x="2786" y="242"/>
                  </a:lnTo>
                  <a:lnTo>
                    <a:pt x="2804" y="264"/>
                  </a:lnTo>
                  <a:lnTo>
                    <a:pt x="2818" y="288"/>
                  </a:lnTo>
                  <a:lnTo>
                    <a:pt x="2834" y="314"/>
                  </a:lnTo>
                  <a:lnTo>
                    <a:pt x="2846" y="340"/>
                  </a:lnTo>
                  <a:lnTo>
                    <a:pt x="2858" y="366"/>
                  </a:lnTo>
                  <a:lnTo>
                    <a:pt x="2870" y="394"/>
                  </a:lnTo>
                  <a:lnTo>
                    <a:pt x="2878" y="422"/>
                  </a:lnTo>
                  <a:lnTo>
                    <a:pt x="2886" y="450"/>
                  </a:lnTo>
                  <a:lnTo>
                    <a:pt x="2894" y="478"/>
                  </a:lnTo>
                  <a:lnTo>
                    <a:pt x="2898" y="508"/>
                  </a:lnTo>
                  <a:lnTo>
                    <a:pt x="2902" y="538"/>
                  </a:lnTo>
                  <a:lnTo>
                    <a:pt x="2906" y="568"/>
                  </a:lnTo>
                  <a:lnTo>
                    <a:pt x="2906" y="600"/>
                  </a:lnTo>
                  <a:lnTo>
                    <a:pt x="2906" y="600"/>
                  </a:lnTo>
                  <a:lnTo>
                    <a:pt x="2906" y="630"/>
                  </a:lnTo>
                  <a:lnTo>
                    <a:pt x="2902" y="660"/>
                  </a:lnTo>
                  <a:lnTo>
                    <a:pt x="2898" y="690"/>
                  </a:lnTo>
                  <a:lnTo>
                    <a:pt x="2894" y="720"/>
                  </a:lnTo>
                  <a:lnTo>
                    <a:pt x="2886" y="748"/>
                  </a:lnTo>
                  <a:lnTo>
                    <a:pt x="2878" y="776"/>
                  </a:lnTo>
                  <a:lnTo>
                    <a:pt x="2870" y="804"/>
                  </a:lnTo>
                  <a:lnTo>
                    <a:pt x="2858" y="832"/>
                  </a:lnTo>
                  <a:lnTo>
                    <a:pt x="2846" y="858"/>
                  </a:lnTo>
                  <a:lnTo>
                    <a:pt x="2834" y="884"/>
                  </a:lnTo>
                  <a:lnTo>
                    <a:pt x="2818" y="910"/>
                  </a:lnTo>
                  <a:lnTo>
                    <a:pt x="2804" y="934"/>
                  </a:lnTo>
                  <a:lnTo>
                    <a:pt x="2786" y="958"/>
                  </a:lnTo>
                  <a:lnTo>
                    <a:pt x="2768" y="980"/>
                  </a:lnTo>
                  <a:lnTo>
                    <a:pt x="2750" y="1002"/>
                  </a:lnTo>
                  <a:lnTo>
                    <a:pt x="2730" y="1022"/>
                  </a:lnTo>
                  <a:lnTo>
                    <a:pt x="2710" y="1042"/>
                  </a:lnTo>
                  <a:lnTo>
                    <a:pt x="2688" y="1060"/>
                  </a:lnTo>
                  <a:lnTo>
                    <a:pt x="2666" y="1078"/>
                  </a:lnTo>
                  <a:lnTo>
                    <a:pt x="2642" y="1096"/>
                  </a:lnTo>
                  <a:lnTo>
                    <a:pt x="2618" y="1112"/>
                  </a:lnTo>
                  <a:lnTo>
                    <a:pt x="2592" y="1126"/>
                  </a:lnTo>
                  <a:lnTo>
                    <a:pt x="2566" y="1138"/>
                  </a:lnTo>
                  <a:lnTo>
                    <a:pt x="2540" y="1150"/>
                  </a:lnTo>
                  <a:lnTo>
                    <a:pt x="2512" y="1162"/>
                  </a:lnTo>
                  <a:lnTo>
                    <a:pt x="2484" y="1170"/>
                  </a:lnTo>
                  <a:lnTo>
                    <a:pt x="2456" y="1178"/>
                  </a:lnTo>
                  <a:lnTo>
                    <a:pt x="2428" y="1186"/>
                  </a:lnTo>
                  <a:lnTo>
                    <a:pt x="2398" y="1190"/>
                  </a:lnTo>
                  <a:lnTo>
                    <a:pt x="2368" y="1194"/>
                  </a:lnTo>
                  <a:lnTo>
                    <a:pt x="2338" y="1198"/>
                  </a:lnTo>
                  <a:lnTo>
                    <a:pt x="2308" y="1198"/>
                  </a:lnTo>
                  <a:lnTo>
                    <a:pt x="2308" y="1198"/>
                  </a:lnTo>
                  <a:close/>
                </a:path>
              </a:pathLst>
            </a:custGeom>
            <a:solidFill>
              <a:srgbClr val="D9D9D9"/>
            </a:solidFill>
            <a:ln w="1905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178" y="1989"/>
              <a:ext cx="2816" cy="770"/>
            </a:xfrm>
            <a:custGeom>
              <a:avLst/>
              <a:gdLst>
                <a:gd name="T0" fmla="*/ 0 w 2816"/>
                <a:gd name="T1" fmla="*/ 218 h 770"/>
                <a:gd name="T2" fmla="*/ 4 w 2816"/>
                <a:gd name="T3" fmla="*/ 274 h 770"/>
                <a:gd name="T4" fmla="*/ 12 w 2816"/>
                <a:gd name="T5" fmla="*/ 328 h 770"/>
                <a:gd name="T6" fmla="*/ 26 w 2816"/>
                <a:gd name="T7" fmla="*/ 382 h 770"/>
                <a:gd name="T8" fmla="*/ 44 w 2816"/>
                <a:gd name="T9" fmla="*/ 432 h 770"/>
                <a:gd name="T10" fmla="*/ 68 w 2816"/>
                <a:gd name="T11" fmla="*/ 480 h 770"/>
                <a:gd name="T12" fmla="*/ 96 w 2816"/>
                <a:gd name="T13" fmla="*/ 526 h 770"/>
                <a:gd name="T14" fmla="*/ 128 w 2816"/>
                <a:gd name="T15" fmla="*/ 570 h 770"/>
                <a:gd name="T16" fmla="*/ 162 w 2816"/>
                <a:gd name="T17" fmla="*/ 608 h 770"/>
                <a:gd name="T18" fmla="*/ 202 w 2816"/>
                <a:gd name="T19" fmla="*/ 644 h 770"/>
                <a:gd name="T20" fmla="*/ 244 w 2816"/>
                <a:gd name="T21" fmla="*/ 676 h 770"/>
                <a:gd name="T22" fmla="*/ 290 w 2816"/>
                <a:gd name="T23" fmla="*/ 704 h 770"/>
                <a:gd name="T24" fmla="*/ 338 w 2816"/>
                <a:gd name="T25" fmla="*/ 728 h 770"/>
                <a:gd name="T26" fmla="*/ 390 w 2816"/>
                <a:gd name="T27" fmla="*/ 746 h 770"/>
                <a:gd name="T28" fmla="*/ 442 w 2816"/>
                <a:gd name="T29" fmla="*/ 760 h 770"/>
                <a:gd name="T30" fmla="*/ 498 w 2816"/>
                <a:gd name="T31" fmla="*/ 768 h 770"/>
                <a:gd name="T32" fmla="*/ 554 w 2816"/>
                <a:gd name="T33" fmla="*/ 770 h 770"/>
                <a:gd name="T34" fmla="*/ 2264 w 2816"/>
                <a:gd name="T35" fmla="*/ 770 h 770"/>
                <a:gd name="T36" fmla="*/ 2320 w 2816"/>
                <a:gd name="T37" fmla="*/ 768 h 770"/>
                <a:gd name="T38" fmla="*/ 2374 w 2816"/>
                <a:gd name="T39" fmla="*/ 760 h 770"/>
                <a:gd name="T40" fmla="*/ 2428 w 2816"/>
                <a:gd name="T41" fmla="*/ 746 h 770"/>
                <a:gd name="T42" fmla="*/ 2478 w 2816"/>
                <a:gd name="T43" fmla="*/ 728 h 770"/>
                <a:gd name="T44" fmla="*/ 2526 w 2816"/>
                <a:gd name="T45" fmla="*/ 704 h 770"/>
                <a:gd name="T46" fmla="*/ 2572 w 2816"/>
                <a:gd name="T47" fmla="*/ 676 h 770"/>
                <a:gd name="T48" fmla="*/ 2616 w 2816"/>
                <a:gd name="T49" fmla="*/ 644 h 770"/>
                <a:gd name="T50" fmla="*/ 2654 w 2816"/>
                <a:gd name="T51" fmla="*/ 608 h 770"/>
                <a:gd name="T52" fmla="*/ 2690 w 2816"/>
                <a:gd name="T53" fmla="*/ 570 h 770"/>
                <a:gd name="T54" fmla="*/ 2722 w 2816"/>
                <a:gd name="T55" fmla="*/ 526 h 770"/>
                <a:gd name="T56" fmla="*/ 2750 w 2816"/>
                <a:gd name="T57" fmla="*/ 480 h 770"/>
                <a:gd name="T58" fmla="*/ 2772 w 2816"/>
                <a:gd name="T59" fmla="*/ 432 h 770"/>
                <a:gd name="T60" fmla="*/ 2792 w 2816"/>
                <a:gd name="T61" fmla="*/ 382 h 770"/>
                <a:gd name="T62" fmla="*/ 2806 w 2816"/>
                <a:gd name="T63" fmla="*/ 328 h 770"/>
                <a:gd name="T64" fmla="*/ 2814 w 2816"/>
                <a:gd name="T65" fmla="*/ 274 h 770"/>
                <a:gd name="T66" fmla="*/ 2816 w 2816"/>
                <a:gd name="T67" fmla="*/ 218 h 770"/>
                <a:gd name="T68" fmla="*/ 2816 w 2816"/>
                <a:gd name="T69" fmla="*/ 188 h 770"/>
                <a:gd name="T70" fmla="*/ 2810 w 2816"/>
                <a:gd name="T71" fmla="*/ 132 h 770"/>
                <a:gd name="T72" fmla="*/ 2798 w 2816"/>
                <a:gd name="T73" fmla="*/ 78 h 770"/>
                <a:gd name="T74" fmla="*/ 2782 w 2816"/>
                <a:gd name="T75" fmla="*/ 24 h 770"/>
                <a:gd name="T76" fmla="*/ 46 w 2816"/>
                <a:gd name="T77" fmla="*/ 0 h 770"/>
                <a:gd name="T78" fmla="*/ 36 w 2816"/>
                <a:gd name="T79" fmla="*/ 24 h 770"/>
                <a:gd name="T80" fmla="*/ 18 w 2816"/>
                <a:gd name="T81" fmla="*/ 78 h 770"/>
                <a:gd name="T82" fmla="*/ 8 w 2816"/>
                <a:gd name="T83" fmla="*/ 132 h 770"/>
                <a:gd name="T84" fmla="*/ 2 w 2816"/>
                <a:gd name="T85" fmla="*/ 188 h 770"/>
                <a:gd name="T86" fmla="*/ 0 w 2816"/>
                <a:gd name="T87" fmla="*/ 21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16" h="770">
                  <a:moveTo>
                    <a:pt x="0" y="218"/>
                  </a:moveTo>
                  <a:lnTo>
                    <a:pt x="0" y="218"/>
                  </a:lnTo>
                  <a:lnTo>
                    <a:pt x="2" y="246"/>
                  </a:lnTo>
                  <a:lnTo>
                    <a:pt x="4" y="274"/>
                  </a:lnTo>
                  <a:lnTo>
                    <a:pt x="8" y="302"/>
                  </a:lnTo>
                  <a:lnTo>
                    <a:pt x="12" y="328"/>
                  </a:lnTo>
                  <a:lnTo>
                    <a:pt x="18" y="356"/>
                  </a:lnTo>
                  <a:lnTo>
                    <a:pt x="26" y="382"/>
                  </a:lnTo>
                  <a:lnTo>
                    <a:pt x="34" y="408"/>
                  </a:lnTo>
                  <a:lnTo>
                    <a:pt x="44" y="432"/>
                  </a:lnTo>
                  <a:lnTo>
                    <a:pt x="56" y="458"/>
                  </a:lnTo>
                  <a:lnTo>
                    <a:pt x="68" y="480"/>
                  </a:lnTo>
                  <a:lnTo>
                    <a:pt x="80" y="504"/>
                  </a:lnTo>
                  <a:lnTo>
                    <a:pt x="96" y="526"/>
                  </a:lnTo>
                  <a:lnTo>
                    <a:pt x="110" y="548"/>
                  </a:lnTo>
                  <a:lnTo>
                    <a:pt x="128" y="570"/>
                  </a:lnTo>
                  <a:lnTo>
                    <a:pt x="144" y="590"/>
                  </a:lnTo>
                  <a:lnTo>
                    <a:pt x="162" y="608"/>
                  </a:lnTo>
                  <a:lnTo>
                    <a:pt x="182" y="626"/>
                  </a:lnTo>
                  <a:lnTo>
                    <a:pt x="202" y="644"/>
                  </a:lnTo>
                  <a:lnTo>
                    <a:pt x="224" y="660"/>
                  </a:lnTo>
                  <a:lnTo>
                    <a:pt x="244" y="676"/>
                  </a:lnTo>
                  <a:lnTo>
                    <a:pt x="268" y="690"/>
                  </a:lnTo>
                  <a:lnTo>
                    <a:pt x="290" y="704"/>
                  </a:lnTo>
                  <a:lnTo>
                    <a:pt x="314" y="716"/>
                  </a:lnTo>
                  <a:lnTo>
                    <a:pt x="338" y="728"/>
                  </a:lnTo>
                  <a:lnTo>
                    <a:pt x="364" y="736"/>
                  </a:lnTo>
                  <a:lnTo>
                    <a:pt x="390" y="746"/>
                  </a:lnTo>
                  <a:lnTo>
                    <a:pt x="416" y="754"/>
                  </a:lnTo>
                  <a:lnTo>
                    <a:pt x="442" y="760"/>
                  </a:lnTo>
                  <a:lnTo>
                    <a:pt x="470" y="764"/>
                  </a:lnTo>
                  <a:lnTo>
                    <a:pt x="498" y="768"/>
                  </a:lnTo>
                  <a:lnTo>
                    <a:pt x="526" y="770"/>
                  </a:lnTo>
                  <a:lnTo>
                    <a:pt x="554" y="770"/>
                  </a:lnTo>
                  <a:lnTo>
                    <a:pt x="2264" y="770"/>
                  </a:lnTo>
                  <a:lnTo>
                    <a:pt x="2264" y="770"/>
                  </a:lnTo>
                  <a:lnTo>
                    <a:pt x="2292" y="770"/>
                  </a:lnTo>
                  <a:lnTo>
                    <a:pt x="2320" y="768"/>
                  </a:lnTo>
                  <a:lnTo>
                    <a:pt x="2348" y="764"/>
                  </a:lnTo>
                  <a:lnTo>
                    <a:pt x="2374" y="760"/>
                  </a:lnTo>
                  <a:lnTo>
                    <a:pt x="2402" y="754"/>
                  </a:lnTo>
                  <a:lnTo>
                    <a:pt x="2428" y="746"/>
                  </a:lnTo>
                  <a:lnTo>
                    <a:pt x="2454" y="736"/>
                  </a:lnTo>
                  <a:lnTo>
                    <a:pt x="2478" y="728"/>
                  </a:lnTo>
                  <a:lnTo>
                    <a:pt x="2502" y="716"/>
                  </a:lnTo>
                  <a:lnTo>
                    <a:pt x="2526" y="704"/>
                  </a:lnTo>
                  <a:lnTo>
                    <a:pt x="2550" y="690"/>
                  </a:lnTo>
                  <a:lnTo>
                    <a:pt x="2572" y="676"/>
                  </a:lnTo>
                  <a:lnTo>
                    <a:pt x="2594" y="660"/>
                  </a:lnTo>
                  <a:lnTo>
                    <a:pt x="2616" y="644"/>
                  </a:lnTo>
                  <a:lnTo>
                    <a:pt x="2636" y="626"/>
                  </a:lnTo>
                  <a:lnTo>
                    <a:pt x="2654" y="608"/>
                  </a:lnTo>
                  <a:lnTo>
                    <a:pt x="2672" y="590"/>
                  </a:lnTo>
                  <a:lnTo>
                    <a:pt x="2690" y="570"/>
                  </a:lnTo>
                  <a:lnTo>
                    <a:pt x="2706" y="548"/>
                  </a:lnTo>
                  <a:lnTo>
                    <a:pt x="2722" y="526"/>
                  </a:lnTo>
                  <a:lnTo>
                    <a:pt x="2736" y="504"/>
                  </a:lnTo>
                  <a:lnTo>
                    <a:pt x="2750" y="480"/>
                  </a:lnTo>
                  <a:lnTo>
                    <a:pt x="2762" y="458"/>
                  </a:lnTo>
                  <a:lnTo>
                    <a:pt x="2772" y="432"/>
                  </a:lnTo>
                  <a:lnTo>
                    <a:pt x="2782" y="408"/>
                  </a:lnTo>
                  <a:lnTo>
                    <a:pt x="2792" y="382"/>
                  </a:lnTo>
                  <a:lnTo>
                    <a:pt x="2800" y="356"/>
                  </a:lnTo>
                  <a:lnTo>
                    <a:pt x="2806" y="328"/>
                  </a:lnTo>
                  <a:lnTo>
                    <a:pt x="2810" y="302"/>
                  </a:lnTo>
                  <a:lnTo>
                    <a:pt x="2814" y="274"/>
                  </a:lnTo>
                  <a:lnTo>
                    <a:pt x="2816" y="246"/>
                  </a:lnTo>
                  <a:lnTo>
                    <a:pt x="2816" y="218"/>
                  </a:lnTo>
                  <a:lnTo>
                    <a:pt x="2816" y="218"/>
                  </a:lnTo>
                  <a:lnTo>
                    <a:pt x="2816" y="188"/>
                  </a:lnTo>
                  <a:lnTo>
                    <a:pt x="2814" y="160"/>
                  </a:lnTo>
                  <a:lnTo>
                    <a:pt x="2810" y="132"/>
                  </a:lnTo>
                  <a:lnTo>
                    <a:pt x="2804" y="104"/>
                  </a:lnTo>
                  <a:lnTo>
                    <a:pt x="2798" y="78"/>
                  </a:lnTo>
                  <a:lnTo>
                    <a:pt x="2790" y="50"/>
                  </a:lnTo>
                  <a:lnTo>
                    <a:pt x="2782" y="24"/>
                  </a:lnTo>
                  <a:lnTo>
                    <a:pt x="277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4"/>
                  </a:lnTo>
                  <a:lnTo>
                    <a:pt x="26" y="50"/>
                  </a:lnTo>
                  <a:lnTo>
                    <a:pt x="18" y="78"/>
                  </a:lnTo>
                  <a:lnTo>
                    <a:pt x="12" y="104"/>
                  </a:lnTo>
                  <a:lnTo>
                    <a:pt x="8" y="132"/>
                  </a:lnTo>
                  <a:lnTo>
                    <a:pt x="4" y="160"/>
                  </a:lnTo>
                  <a:lnTo>
                    <a:pt x="2" y="188"/>
                  </a:lnTo>
                  <a:lnTo>
                    <a:pt x="0" y="218"/>
                  </a:lnTo>
                  <a:lnTo>
                    <a:pt x="0" y="218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85000"/>
                    <a:lumOff val="15000"/>
                  </a:srgbClr>
                </a:gs>
                <a:gs pos="50000">
                  <a:srgbClr val="00B0F0"/>
                </a:gs>
                <a:gs pos="100000">
                  <a:srgbClr val="00B0F0">
                    <a:lumMod val="70000"/>
                  </a:srgb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224" y="1653"/>
              <a:ext cx="2726" cy="336"/>
            </a:xfrm>
            <a:custGeom>
              <a:avLst/>
              <a:gdLst>
                <a:gd name="T0" fmla="*/ 2218 w 2726"/>
                <a:gd name="T1" fmla="*/ 0 h 336"/>
                <a:gd name="T2" fmla="*/ 508 w 2726"/>
                <a:gd name="T3" fmla="*/ 0 h 336"/>
                <a:gd name="T4" fmla="*/ 508 w 2726"/>
                <a:gd name="T5" fmla="*/ 0 h 336"/>
                <a:gd name="T6" fmla="*/ 466 w 2726"/>
                <a:gd name="T7" fmla="*/ 2 h 336"/>
                <a:gd name="T8" fmla="*/ 424 w 2726"/>
                <a:gd name="T9" fmla="*/ 6 h 336"/>
                <a:gd name="T10" fmla="*/ 384 w 2726"/>
                <a:gd name="T11" fmla="*/ 14 h 336"/>
                <a:gd name="T12" fmla="*/ 344 w 2726"/>
                <a:gd name="T13" fmla="*/ 24 h 336"/>
                <a:gd name="T14" fmla="*/ 306 w 2726"/>
                <a:gd name="T15" fmla="*/ 38 h 336"/>
                <a:gd name="T16" fmla="*/ 270 w 2726"/>
                <a:gd name="T17" fmla="*/ 54 h 336"/>
                <a:gd name="T18" fmla="*/ 234 w 2726"/>
                <a:gd name="T19" fmla="*/ 72 h 336"/>
                <a:gd name="T20" fmla="*/ 200 w 2726"/>
                <a:gd name="T21" fmla="*/ 94 h 336"/>
                <a:gd name="T22" fmla="*/ 168 w 2726"/>
                <a:gd name="T23" fmla="*/ 116 h 336"/>
                <a:gd name="T24" fmla="*/ 138 w 2726"/>
                <a:gd name="T25" fmla="*/ 142 h 336"/>
                <a:gd name="T26" fmla="*/ 108 w 2726"/>
                <a:gd name="T27" fmla="*/ 170 h 336"/>
                <a:gd name="T28" fmla="*/ 82 w 2726"/>
                <a:gd name="T29" fmla="*/ 200 h 336"/>
                <a:gd name="T30" fmla="*/ 58 w 2726"/>
                <a:gd name="T31" fmla="*/ 230 h 336"/>
                <a:gd name="T32" fmla="*/ 36 w 2726"/>
                <a:gd name="T33" fmla="*/ 264 h 336"/>
                <a:gd name="T34" fmla="*/ 16 w 2726"/>
                <a:gd name="T35" fmla="*/ 298 h 336"/>
                <a:gd name="T36" fmla="*/ 0 w 2726"/>
                <a:gd name="T37" fmla="*/ 336 h 336"/>
                <a:gd name="T38" fmla="*/ 2726 w 2726"/>
                <a:gd name="T39" fmla="*/ 336 h 336"/>
                <a:gd name="T40" fmla="*/ 2726 w 2726"/>
                <a:gd name="T41" fmla="*/ 336 h 336"/>
                <a:gd name="T42" fmla="*/ 2708 w 2726"/>
                <a:gd name="T43" fmla="*/ 298 h 336"/>
                <a:gd name="T44" fmla="*/ 2690 w 2726"/>
                <a:gd name="T45" fmla="*/ 264 h 336"/>
                <a:gd name="T46" fmla="*/ 2668 w 2726"/>
                <a:gd name="T47" fmla="*/ 230 h 336"/>
                <a:gd name="T48" fmla="*/ 2642 w 2726"/>
                <a:gd name="T49" fmla="*/ 200 h 336"/>
                <a:gd name="T50" fmla="*/ 2616 w 2726"/>
                <a:gd name="T51" fmla="*/ 170 h 336"/>
                <a:gd name="T52" fmla="*/ 2588 w 2726"/>
                <a:gd name="T53" fmla="*/ 142 h 336"/>
                <a:gd name="T54" fmla="*/ 2558 w 2726"/>
                <a:gd name="T55" fmla="*/ 116 h 336"/>
                <a:gd name="T56" fmla="*/ 2526 w 2726"/>
                <a:gd name="T57" fmla="*/ 94 h 336"/>
                <a:gd name="T58" fmla="*/ 2492 w 2726"/>
                <a:gd name="T59" fmla="*/ 72 h 336"/>
                <a:gd name="T60" fmla="*/ 2456 w 2726"/>
                <a:gd name="T61" fmla="*/ 54 h 336"/>
                <a:gd name="T62" fmla="*/ 2420 w 2726"/>
                <a:gd name="T63" fmla="*/ 38 h 336"/>
                <a:gd name="T64" fmla="*/ 2380 w 2726"/>
                <a:gd name="T65" fmla="*/ 24 h 336"/>
                <a:gd name="T66" fmla="*/ 2342 w 2726"/>
                <a:gd name="T67" fmla="*/ 14 h 336"/>
                <a:gd name="T68" fmla="*/ 2300 w 2726"/>
                <a:gd name="T69" fmla="*/ 6 h 336"/>
                <a:gd name="T70" fmla="*/ 2260 w 2726"/>
                <a:gd name="T71" fmla="*/ 2 h 336"/>
                <a:gd name="T72" fmla="*/ 2218 w 2726"/>
                <a:gd name="T73" fmla="*/ 0 h 336"/>
                <a:gd name="T74" fmla="*/ 2218 w 2726"/>
                <a:gd name="T7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26" h="336">
                  <a:moveTo>
                    <a:pt x="2218" y="0"/>
                  </a:moveTo>
                  <a:lnTo>
                    <a:pt x="508" y="0"/>
                  </a:lnTo>
                  <a:lnTo>
                    <a:pt x="508" y="0"/>
                  </a:lnTo>
                  <a:lnTo>
                    <a:pt x="466" y="2"/>
                  </a:lnTo>
                  <a:lnTo>
                    <a:pt x="424" y="6"/>
                  </a:lnTo>
                  <a:lnTo>
                    <a:pt x="384" y="14"/>
                  </a:lnTo>
                  <a:lnTo>
                    <a:pt x="344" y="24"/>
                  </a:lnTo>
                  <a:lnTo>
                    <a:pt x="306" y="38"/>
                  </a:lnTo>
                  <a:lnTo>
                    <a:pt x="270" y="54"/>
                  </a:lnTo>
                  <a:lnTo>
                    <a:pt x="234" y="72"/>
                  </a:lnTo>
                  <a:lnTo>
                    <a:pt x="200" y="94"/>
                  </a:lnTo>
                  <a:lnTo>
                    <a:pt x="168" y="116"/>
                  </a:lnTo>
                  <a:lnTo>
                    <a:pt x="138" y="142"/>
                  </a:lnTo>
                  <a:lnTo>
                    <a:pt x="108" y="170"/>
                  </a:lnTo>
                  <a:lnTo>
                    <a:pt x="82" y="200"/>
                  </a:lnTo>
                  <a:lnTo>
                    <a:pt x="58" y="230"/>
                  </a:lnTo>
                  <a:lnTo>
                    <a:pt x="36" y="264"/>
                  </a:lnTo>
                  <a:lnTo>
                    <a:pt x="16" y="298"/>
                  </a:lnTo>
                  <a:lnTo>
                    <a:pt x="0" y="336"/>
                  </a:lnTo>
                  <a:lnTo>
                    <a:pt x="2726" y="336"/>
                  </a:lnTo>
                  <a:lnTo>
                    <a:pt x="2726" y="336"/>
                  </a:lnTo>
                  <a:lnTo>
                    <a:pt x="2708" y="298"/>
                  </a:lnTo>
                  <a:lnTo>
                    <a:pt x="2690" y="264"/>
                  </a:lnTo>
                  <a:lnTo>
                    <a:pt x="2668" y="230"/>
                  </a:lnTo>
                  <a:lnTo>
                    <a:pt x="2642" y="200"/>
                  </a:lnTo>
                  <a:lnTo>
                    <a:pt x="2616" y="170"/>
                  </a:lnTo>
                  <a:lnTo>
                    <a:pt x="2588" y="142"/>
                  </a:lnTo>
                  <a:lnTo>
                    <a:pt x="2558" y="116"/>
                  </a:lnTo>
                  <a:lnTo>
                    <a:pt x="2526" y="94"/>
                  </a:lnTo>
                  <a:lnTo>
                    <a:pt x="2492" y="72"/>
                  </a:lnTo>
                  <a:lnTo>
                    <a:pt x="2456" y="54"/>
                  </a:lnTo>
                  <a:lnTo>
                    <a:pt x="2420" y="38"/>
                  </a:lnTo>
                  <a:lnTo>
                    <a:pt x="2380" y="24"/>
                  </a:lnTo>
                  <a:lnTo>
                    <a:pt x="2342" y="14"/>
                  </a:lnTo>
                  <a:lnTo>
                    <a:pt x="2300" y="6"/>
                  </a:lnTo>
                  <a:lnTo>
                    <a:pt x="2260" y="2"/>
                  </a:lnTo>
                  <a:lnTo>
                    <a:pt x="2218" y="0"/>
                  </a:lnTo>
                  <a:lnTo>
                    <a:pt x="2218" y="0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75000"/>
                  </a:srgbClr>
                </a:gs>
                <a:gs pos="50000">
                  <a:srgbClr val="C00000">
                    <a:lumMod val="100000"/>
                  </a:srgbClr>
                </a:gs>
                <a:gs pos="100000">
                  <a:srgbClr val="C00000">
                    <a:lumMod val="85000"/>
                    <a:lumOff val="15000"/>
                  </a:srgb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78" y="1653"/>
              <a:ext cx="2816" cy="1106"/>
            </a:xfrm>
            <a:custGeom>
              <a:avLst/>
              <a:gdLst>
                <a:gd name="T0" fmla="*/ 2292 w 2816"/>
                <a:gd name="T1" fmla="*/ 0 h 1106"/>
                <a:gd name="T2" fmla="*/ 2374 w 2816"/>
                <a:gd name="T3" fmla="*/ 10 h 1106"/>
                <a:gd name="T4" fmla="*/ 2454 w 2816"/>
                <a:gd name="T5" fmla="*/ 34 h 1106"/>
                <a:gd name="T6" fmla="*/ 2526 w 2816"/>
                <a:gd name="T7" fmla="*/ 66 h 1106"/>
                <a:gd name="T8" fmla="*/ 2594 w 2816"/>
                <a:gd name="T9" fmla="*/ 110 h 1106"/>
                <a:gd name="T10" fmla="*/ 2654 w 2816"/>
                <a:gd name="T11" fmla="*/ 162 h 1106"/>
                <a:gd name="T12" fmla="*/ 2706 w 2816"/>
                <a:gd name="T13" fmla="*/ 222 h 1106"/>
                <a:gd name="T14" fmla="*/ 2750 w 2816"/>
                <a:gd name="T15" fmla="*/ 290 h 1106"/>
                <a:gd name="T16" fmla="*/ 2782 w 2816"/>
                <a:gd name="T17" fmla="*/ 362 h 1106"/>
                <a:gd name="T18" fmla="*/ 2806 w 2816"/>
                <a:gd name="T19" fmla="*/ 442 h 1106"/>
                <a:gd name="T20" fmla="*/ 2816 w 2816"/>
                <a:gd name="T21" fmla="*/ 524 h 1106"/>
                <a:gd name="T22" fmla="*/ 2816 w 2816"/>
                <a:gd name="T23" fmla="*/ 582 h 1106"/>
                <a:gd name="T24" fmla="*/ 2806 w 2816"/>
                <a:gd name="T25" fmla="*/ 664 h 1106"/>
                <a:gd name="T26" fmla="*/ 2782 w 2816"/>
                <a:gd name="T27" fmla="*/ 744 h 1106"/>
                <a:gd name="T28" fmla="*/ 2750 w 2816"/>
                <a:gd name="T29" fmla="*/ 816 h 1106"/>
                <a:gd name="T30" fmla="*/ 2706 w 2816"/>
                <a:gd name="T31" fmla="*/ 884 h 1106"/>
                <a:gd name="T32" fmla="*/ 2654 w 2816"/>
                <a:gd name="T33" fmla="*/ 944 h 1106"/>
                <a:gd name="T34" fmla="*/ 2594 w 2816"/>
                <a:gd name="T35" fmla="*/ 996 h 1106"/>
                <a:gd name="T36" fmla="*/ 2526 w 2816"/>
                <a:gd name="T37" fmla="*/ 1040 h 1106"/>
                <a:gd name="T38" fmla="*/ 2454 w 2816"/>
                <a:gd name="T39" fmla="*/ 1072 h 1106"/>
                <a:gd name="T40" fmla="*/ 2374 w 2816"/>
                <a:gd name="T41" fmla="*/ 1096 h 1106"/>
                <a:gd name="T42" fmla="*/ 2292 w 2816"/>
                <a:gd name="T43" fmla="*/ 1106 h 1106"/>
                <a:gd name="T44" fmla="*/ 554 w 2816"/>
                <a:gd name="T45" fmla="*/ 1106 h 1106"/>
                <a:gd name="T46" fmla="*/ 470 w 2816"/>
                <a:gd name="T47" fmla="*/ 1100 h 1106"/>
                <a:gd name="T48" fmla="*/ 390 w 2816"/>
                <a:gd name="T49" fmla="*/ 1082 h 1106"/>
                <a:gd name="T50" fmla="*/ 314 w 2816"/>
                <a:gd name="T51" fmla="*/ 1052 h 1106"/>
                <a:gd name="T52" fmla="*/ 244 w 2816"/>
                <a:gd name="T53" fmla="*/ 1012 h 1106"/>
                <a:gd name="T54" fmla="*/ 182 w 2816"/>
                <a:gd name="T55" fmla="*/ 962 h 1106"/>
                <a:gd name="T56" fmla="*/ 128 w 2816"/>
                <a:gd name="T57" fmla="*/ 906 h 1106"/>
                <a:gd name="T58" fmla="*/ 80 w 2816"/>
                <a:gd name="T59" fmla="*/ 840 h 1106"/>
                <a:gd name="T60" fmla="*/ 44 w 2816"/>
                <a:gd name="T61" fmla="*/ 768 h 1106"/>
                <a:gd name="T62" fmla="*/ 18 w 2816"/>
                <a:gd name="T63" fmla="*/ 692 h 1106"/>
                <a:gd name="T64" fmla="*/ 4 w 2816"/>
                <a:gd name="T65" fmla="*/ 610 h 1106"/>
                <a:gd name="T66" fmla="*/ 0 w 2816"/>
                <a:gd name="T67" fmla="*/ 554 h 1106"/>
                <a:gd name="T68" fmla="*/ 8 w 2816"/>
                <a:gd name="T69" fmla="*/ 468 h 1106"/>
                <a:gd name="T70" fmla="*/ 26 w 2816"/>
                <a:gd name="T71" fmla="*/ 388 h 1106"/>
                <a:gd name="T72" fmla="*/ 56 w 2816"/>
                <a:gd name="T73" fmla="*/ 314 h 1106"/>
                <a:gd name="T74" fmla="*/ 96 w 2816"/>
                <a:gd name="T75" fmla="*/ 244 h 1106"/>
                <a:gd name="T76" fmla="*/ 144 w 2816"/>
                <a:gd name="T77" fmla="*/ 182 h 1106"/>
                <a:gd name="T78" fmla="*/ 202 w 2816"/>
                <a:gd name="T79" fmla="*/ 126 h 1106"/>
                <a:gd name="T80" fmla="*/ 268 w 2816"/>
                <a:gd name="T81" fmla="*/ 80 h 1106"/>
                <a:gd name="T82" fmla="*/ 338 w 2816"/>
                <a:gd name="T83" fmla="*/ 44 h 1106"/>
                <a:gd name="T84" fmla="*/ 416 w 2816"/>
                <a:gd name="T85" fmla="*/ 18 h 1106"/>
                <a:gd name="T86" fmla="*/ 498 w 2816"/>
                <a:gd name="T87" fmla="*/ 2 h 1106"/>
                <a:gd name="T88" fmla="*/ 2264 w 2816"/>
                <a:gd name="T89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16" h="1106">
                  <a:moveTo>
                    <a:pt x="2264" y="0"/>
                  </a:moveTo>
                  <a:lnTo>
                    <a:pt x="2264" y="0"/>
                  </a:lnTo>
                  <a:lnTo>
                    <a:pt x="2292" y="0"/>
                  </a:lnTo>
                  <a:lnTo>
                    <a:pt x="2320" y="2"/>
                  </a:lnTo>
                  <a:lnTo>
                    <a:pt x="2348" y="6"/>
                  </a:lnTo>
                  <a:lnTo>
                    <a:pt x="2374" y="10"/>
                  </a:lnTo>
                  <a:lnTo>
                    <a:pt x="2402" y="18"/>
                  </a:lnTo>
                  <a:lnTo>
                    <a:pt x="2428" y="24"/>
                  </a:lnTo>
                  <a:lnTo>
                    <a:pt x="2454" y="34"/>
                  </a:lnTo>
                  <a:lnTo>
                    <a:pt x="2478" y="44"/>
                  </a:lnTo>
                  <a:lnTo>
                    <a:pt x="2502" y="54"/>
                  </a:lnTo>
                  <a:lnTo>
                    <a:pt x="2526" y="66"/>
                  </a:lnTo>
                  <a:lnTo>
                    <a:pt x="2550" y="80"/>
                  </a:lnTo>
                  <a:lnTo>
                    <a:pt x="2572" y="94"/>
                  </a:lnTo>
                  <a:lnTo>
                    <a:pt x="2594" y="110"/>
                  </a:lnTo>
                  <a:lnTo>
                    <a:pt x="2616" y="126"/>
                  </a:lnTo>
                  <a:lnTo>
                    <a:pt x="2636" y="144"/>
                  </a:lnTo>
                  <a:lnTo>
                    <a:pt x="2654" y="162"/>
                  </a:lnTo>
                  <a:lnTo>
                    <a:pt x="2672" y="182"/>
                  </a:lnTo>
                  <a:lnTo>
                    <a:pt x="2690" y="202"/>
                  </a:lnTo>
                  <a:lnTo>
                    <a:pt x="2706" y="222"/>
                  </a:lnTo>
                  <a:lnTo>
                    <a:pt x="2722" y="244"/>
                  </a:lnTo>
                  <a:lnTo>
                    <a:pt x="2736" y="266"/>
                  </a:lnTo>
                  <a:lnTo>
                    <a:pt x="2750" y="290"/>
                  </a:lnTo>
                  <a:lnTo>
                    <a:pt x="2762" y="314"/>
                  </a:lnTo>
                  <a:lnTo>
                    <a:pt x="2772" y="338"/>
                  </a:lnTo>
                  <a:lnTo>
                    <a:pt x="2782" y="362"/>
                  </a:lnTo>
                  <a:lnTo>
                    <a:pt x="2792" y="388"/>
                  </a:lnTo>
                  <a:lnTo>
                    <a:pt x="2800" y="414"/>
                  </a:lnTo>
                  <a:lnTo>
                    <a:pt x="2806" y="442"/>
                  </a:lnTo>
                  <a:lnTo>
                    <a:pt x="2810" y="468"/>
                  </a:lnTo>
                  <a:lnTo>
                    <a:pt x="2814" y="496"/>
                  </a:lnTo>
                  <a:lnTo>
                    <a:pt x="2816" y="524"/>
                  </a:lnTo>
                  <a:lnTo>
                    <a:pt x="2816" y="554"/>
                  </a:lnTo>
                  <a:lnTo>
                    <a:pt x="2816" y="554"/>
                  </a:lnTo>
                  <a:lnTo>
                    <a:pt x="2816" y="582"/>
                  </a:lnTo>
                  <a:lnTo>
                    <a:pt x="2814" y="610"/>
                  </a:lnTo>
                  <a:lnTo>
                    <a:pt x="2810" y="638"/>
                  </a:lnTo>
                  <a:lnTo>
                    <a:pt x="2806" y="664"/>
                  </a:lnTo>
                  <a:lnTo>
                    <a:pt x="2800" y="692"/>
                  </a:lnTo>
                  <a:lnTo>
                    <a:pt x="2792" y="718"/>
                  </a:lnTo>
                  <a:lnTo>
                    <a:pt x="2782" y="744"/>
                  </a:lnTo>
                  <a:lnTo>
                    <a:pt x="2772" y="768"/>
                  </a:lnTo>
                  <a:lnTo>
                    <a:pt x="2762" y="794"/>
                  </a:lnTo>
                  <a:lnTo>
                    <a:pt x="2750" y="816"/>
                  </a:lnTo>
                  <a:lnTo>
                    <a:pt x="2736" y="840"/>
                  </a:lnTo>
                  <a:lnTo>
                    <a:pt x="2722" y="862"/>
                  </a:lnTo>
                  <a:lnTo>
                    <a:pt x="2706" y="884"/>
                  </a:lnTo>
                  <a:lnTo>
                    <a:pt x="2690" y="906"/>
                  </a:lnTo>
                  <a:lnTo>
                    <a:pt x="2672" y="926"/>
                  </a:lnTo>
                  <a:lnTo>
                    <a:pt x="2654" y="944"/>
                  </a:lnTo>
                  <a:lnTo>
                    <a:pt x="2636" y="962"/>
                  </a:lnTo>
                  <a:lnTo>
                    <a:pt x="2616" y="980"/>
                  </a:lnTo>
                  <a:lnTo>
                    <a:pt x="2594" y="996"/>
                  </a:lnTo>
                  <a:lnTo>
                    <a:pt x="2572" y="1012"/>
                  </a:lnTo>
                  <a:lnTo>
                    <a:pt x="2550" y="1026"/>
                  </a:lnTo>
                  <a:lnTo>
                    <a:pt x="2526" y="1040"/>
                  </a:lnTo>
                  <a:lnTo>
                    <a:pt x="2502" y="1052"/>
                  </a:lnTo>
                  <a:lnTo>
                    <a:pt x="2478" y="1064"/>
                  </a:lnTo>
                  <a:lnTo>
                    <a:pt x="2454" y="1072"/>
                  </a:lnTo>
                  <a:lnTo>
                    <a:pt x="2428" y="1082"/>
                  </a:lnTo>
                  <a:lnTo>
                    <a:pt x="2402" y="1090"/>
                  </a:lnTo>
                  <a:lnTo>
                    <a:pt x="2374" y="1096"/>
                  </a:lnTo>
                  <a:lnTo>
                    <a:pt x="2348" y="1100"/>
                  </a:lnTo>
                  <a:lnTo>
                    <a:pt x="2320" y="1104"/>
                  </a:lnTo>
                  <a:lnTo>
                    <a:pt x="2292" y="1106"/>
                  </a:lnTo>
                  <a:lnTo>
                    <a:pt x="2264" y="1106"/>
                  </a:lnTo>
                  <a:lnTo>
                    <a:pt x="554" y="1106"/>
                  </a:lnTo>
                  <a:lnTo>
                    <a:pt x="554" y="1106"/>
                  </a:lnTo>
                  <a:lnTo>
                    <a:pt x="526" y="1106"/>
                  </a:lnTo>
                  <a:lnTo>
                    <a:pt x="498" y="1104"/>
                  </a:lnTo>
                  <a:lnTo>
                    <a:pt x="470" y="1100"/>
                  </a:lnTo>
                  <a:lnTo>
                    <a:pt x="442" y="1096"/>
                  </a:lnTo>
                  <a:lnTo>
                    <a:pt x="416" y="1090"/>
                  </a:lnTo>
                  <a:lnTo>
                    <a:pt x="390" y="1082"/>
                  </a:lnTo>
                  <a:lnTo>
                    <a:pt x="364" y="1072"/>
                  </a:lnTo>
                  <a:lnTo>
                    <a:pt x="338" y="1064"/>
                  </a:lnTo>
                  <a:lnTo>
                    <a:pt x="314" y="1052"/>
                  </a:lnTo>
                  <a:lnTo>
                    <a:pt x="290" y="1040"/>
                  </a:lnTo>
                  <a:lnTo>
                    <a:pt x="268" y="1026"/>
                  </a:lnTo>
                  <a:lnTo>
                    <a:pt x="244" y="1012"/>
                  </a:lnTo>
                  <a:lnTo>
                    <a:pt x="224" y="996"/>
                  </a:lnTo>
                  <a:lnTo>
                    <a:pt x="202" y="980"/>
                  </a:lnTo>
                  <a:lnTo>
                    <a:pt x="182" y="962"/>
                  </a:lnTo>
                  <a:lnTo>
                    <a:pt x="162" y="944"/>
                  </a:lnTo>
                  <a:lnTo>
                    <a:pt x="144" y="926"/>
                  </a:lnTo>
                  <a:lnTo>
                    <a:pt x="128" y="906"/>
                  </a:lnTo>
                  <a:lnTo>
                    <a:pt x="110" y="884"/>
                  </a:lnTo>
                  <a:lnTo>
                    <a:pt x="96" y="862"/>
                  </a:lnTo>
                  <a:lnTo>
                    <a:pt x="80" y="840"/>
                  </a:lnTo>
                  <a:lnTo>
                    <a:pt x="68" y="816"/>
                  </a:lnTo>
                  <a:lnTo>
                    <a:pt x="56" y="794"/>
                  </a:lnTo>
                  <a:lnTo>
                    <a:pt x="44" y="768"/>
                  </a:lnTo>
                  <a:lnTo>
                    <a:pt x="34" y="744"/>
                  </a:lnTo>
                  <a:lnTo>
                    <a:pt x="26" y="718"/>
                  </a:lnTo>
                  <a:lnTo>
                    <a:pt x="18" y="692"/>
                  </a:lnTo>
                  <a:lnTo>
                    <a:pt x="12" y="664"/>
                  </a:lnTo>
                  <a:lnTo>
                    <a:pt x="8" y="638"/>
                  </a:lnTo>
                  <a:lnTo>
                    <a:pt x="4" y="610"/>
                  </a:lnTo>
                  <a:lnTo>
                    <a:pt x="2" y="582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2" y="524"/>
                  </a:lnTo>
                  <a:lnTo>
                    <a:pt x="4" y="496"/>
                  </a:lnTo>
                  <a:lnTo>
                    <a:pt x="8" y="468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8"/>
                  </a:lnTo>
                  <a:lnTo>
                    <a:pt x="34" y="362"/>
                  </a:lnTo>
                  <a:lnTo>
                    <a:pt x="44" y="338"/>
                  </a:lnTo>
                  <a:lnTo>
                    <a:pt x="56" y="314"/>
                  </a:lnTo>
                  <a:lnTo>
                    <a:pt x="68" y="290"/>
                  </a:lnTo>
                  <a:lnTo>
                    <a:pt x="80" y="266"/>
                  </a:lnTo>
                  <a:lnTo>
                    <a:pt x="96" y="244"/>
                  </a:lnTo>
                  <a:lnTo>
                    <a:pt x="110" y="222"/>
                  </a:lnTo>
                  <a:lnTo>
                    <a:pt x="128" y="202"/>
                  </a:lnTo>
                  <a:lnTo>
                    <a:pt x="144" y="182"/>
                  </a:lnTo>
                  <a:lnTo>
                    <a:pt x="162" y="162"/>
                  </a:lnTo>
                  <a:lnTo>
                    <a:pt x="182" y="144"/>
                  </a:lnTo>
                  <a:lnTo>
                    <a:pt x="202" y="126"/>
                  </a:lnTo>
                  <a:lnTo>
                    <a:pt x="224" y="110"/>
                  </a:lnTo>
                  <a:lnTo>
                    <a:pt x="244" y="94"/>
                  </a:lnTo>
                  <a:lnTo>
                    <a:pt x="268" y="80"/>
                  </a:lnTo>
                  <a:lnTo>
                    <a:pt x="290" y="66"/>
                  </a:lnTo>
                  <a:lnTo>
                    <a:pt x="314" y="54"/>
                  </a:lnTo>
                  <a:lnTo>
                    <a:pt x="338" y="44"/>
                  </a:lnTo>
                  <a:lnTo>
                    <a:pt x="364" y="34"/>
                  </a:lnTo>
                  <a:lnTo>
                    <a:pt x="390" y="24"/>
                  </a:lnTo>
                  <a:lnTo>
                    <a:pt x="416" y="18"/>
                  </a:lnTo>
                  <a:lnTo>
                    <a:pt x="442" y="10"/>
                  </a:lnTo>
                  <a:lnTo>
                    <a:pt x="470" y="6"/>
                  </a:lnTo>
                  <a:lnTo>
                    <a:pt x="498" y="2"/>
                  </a:lnTo>
                  <a:lnTo>
                    <a:pt x="526" y="0"/>
                  </a:lnTo>
                  <a:lnTo>
                    <a:pt x="554" y="0"/>
                  </a:lnTo>
                  <a:lnTo>
                    <a:pt x="2264" y="0"/>
                  </a:lnTo>
                  <a:close/>
                </a:path>
              </a:pathLst>
            </a:custGeom>
            <a:noFill/>
            <a:ln w="19050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066" y="1361"/>
              <a:ext cx="96" cy="384"/>
            </a:xfrm>
            <a:custGeom>
              <a:avLst/>
              <a:gdLst>
                <a:gd name="T0" fmla="*/ 0 w 96"/>
                <a:gd name="T1" fmla="*/ 384 h 384"/>
                <a:gd name="T2" fmla="*/ 0 w 96"/>
                <a:gd name="T3" fmla="*/ 0 h 384"/>
                <a:gd name="T4" fmla="*/ 96 w 96"/>
                <a:gd name="T5" fmla="*/ 0 h 384"/>
                <a:gd name="T6" fmla="*/ 96 w 96"/>
                <a:gd name="T7" fmla="*/ 384 h 384"/>
                <a:gd name="T8" fmla="*/ 0 w 96"/>
                <a:gd name="T9" fmla="*/ 384 h 384"/>
                <a:gd name="T10" fmla="*/ 0 w 96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84">
                  <a:moveTo>
                    <a:pt x="0" y="38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75000"/>
                  </a:srgbClr>
                </a:gs>
                <a:gs pos="50000">
                  <a:srgbClr val="C00000">
                    <a:lumMod val="100000"/>
                  </a:srgbClr>
                </a:gs>
                <a:gs pos="100000">
                  <a:srgbClr val="C00000">
                    <a:lumMod val="75000"/>
                  </a:srgbClr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538" y="1361"/>
              <a:ext cx="96" cy="384"/>
            </a:xfrm>
            <a:custGeom>
              <a:avLst/>
              <a:gdLst>
                <a:gd name="T0" fmla="*/ 0 w 96"/>
                <a:gd name="T1" fmla="*/ 384 h 384"/>
                <a:gd name="T2" fmla="*/ 0 w 96"/>
                <a:gd name="T3" fmla="*/ 0 h 384"/>
                <a:gd name="T4" fmla="*/ 96 w 96"/>
                <a:gd name="T5" fmla="*/ 0 h 384"/>
                <a:gd name="T6" fmla="*/ 96 w 96"/>
                <a:gd name="T7" fmla="*/ 384 h 384"/>
                <a:gd name="T8" fmla="*/ 0 w 96"/>
                <a:gd name="T9" fmla="*/ 384 h 384"/>
                <a:gd name="T10" fmla="*/ 0 w 96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84">
                  <a:moveTo>
                    <a:pt x="0" y="38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75000"/>
                  </a:srgbClr>
                </a:gs>
                <a:gs pos="50000">
                  <a:srgbClr val="C00000">
                    <a:lumMod val="100000"/>
                  </a:srgbClr>
                </a:gs>
                <a:gs pos="100000">
                  <a:srgbClr val="C00000">
                    <a:lumMod val="75000"/>
                  </a:srgbClr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010" y="1361"/>
              <a:ext cx="96" cy="384"/>
            </a:xfrm>
            <a:custGeom>
              <a:avLst/>
              <a:gdLst>
                <a:gd name="T0" fmla="*/ 0 w 96"/>
                <a:gd name="T1" fmla="*/ 384 h 384"/>
                <a:gd name="T2" fmla="*/ 0 w 96"/>
                <a:gd name="T3" fmla="*/ 0 h 384"/>
                <a:gd name="T4" fmla="*/ 96 w 96"/>
                <a:gd name="T5" fmla="*/ 0 h 384"/>
                <a:gd name="T6" fmla="*/ 96 w 96"/>
                <a:gd name="T7" fmla="*/ 384 h 384"/>
                <a:gd name="T8" fmla="*/ 0 w 96"/>
                <a:gd name="T9" fmla="*/ 384 h 384"/>
                <a:gd name="T10" fmla="*/ 0 w 96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84">
                  <a:moveTo>
                    <a:pt x="0" y="38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75000"/>
                  </a:srgbClr>
                </a:gs>
                <a:gs pos="50000">
                  <a:srgbClr val="C00000">
                    <a:lumMod val="100000"/>
                  </a:srgbClr>
                </a:gs>
                <a:gs pos="100000">
                  <a:srgbClr val="C00000">
                    <a:lumMod val="75000"/>
                  </a:srgbClr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66" y="1313"/>
              <a:ext cx="1310" cy="96"/>
            </a:xfrm>
            <a:custGeom>
              <a:avLst/>
              <a:gdLst>
                <a:gd name="T0" fmla="*/ 0 w 1310"/>
                <a:gd name="T1" fmla="*/ 96 h 96"/>
                <a:gd name="T2" fmla="*/ 0 w 1310"/>
                <a:gd name="T3" fmla="*/ 0 h 96"/>
                <a:gd name="T4" fmla="*/ 1310 w 1310"/>
                <a:gd name="T5" fmla="*/ 0 h 96"/>
                <a:gd name="T6" fmla="*/ 1310 w 1310"/>
                <a:gd name="T7" fmla="*/ 96 h 96"/>
                <a:gd name="T8" fmla="*/ 1310 w 1310"/>
                <a:gd name="T9" fmla="*/ 96 h 96"/>
                <a:gd name="T10" fmla="*/ 1040 w 1310"/>
                <a:gd name="T11" fmla="*/ 96 h 96"/>
                <a:gd name="T12" fmla="*/ 1040 w 1310"/>
                <a:gd name="T13" fmla="*/ 96 h 96"/>
                <a:gd name="T14" fmla="*/ 1040 w 1310"/>
                <a:gd name="T15" fmla="*/ 94 h 96"/>
                <a:gd name="T16" fmla="*/ 1034 w 1310"/>
                <a:gd name="T17" fmla="*/ 90 h 96"/>
                <a:gd name="T18" fmla="*/ 1022 w 1310"/>
                <a:gd name="T19" fmla="*/ 88 h 96"/>
                <a:gd name="T20" fmla="*/ 996 w 1310"/>
                <a:gd name="T21" fmla="*/ 86 h 96"/>
                <a:gd name="T22" fmla="*/ 996 w 1310"/>
                <a:gd name="T23" fmla="*/ 86 h 96"/>
                <a:gd name="T24" fmla="*/ 968 w 1310"/>
                <a:gd name="T25" fmla="*/ 88 h 96"/>
                <a:gd name="T26" fmla="*/ 954 w 1310"/>
                <a:gd name="T27" fmla="*/ 90 h 96"/>
                <a:gd name="T28" fmla="*/ 946 w 1310"/>
                <a:gd name="T29" fmla="*/ 94 h 96"/>
                <a:gd name="T30" fmla="*/ 944 w 1310"/>
                <a:gd name="T31" fmla="*/ 96 h 96"/>
                <a:gd name="T32" fmla="*/ 568 w 1310"/>
                <a:gd name="T33" fmla="*/ 96 h 96"/>
                <a:gd name="T34" fmla="*/ 568 w 1310"/>
                <a:gd name="T35" fmla="*/ 96 h 96"/>
                <a:gd name="T36" fmla="*/ 566 w 1310"/>
                <a:gd name="T37" fmla="*/ 94 h 96"/>
                <a:gd name="T38" fmla="*/ 560 w 1310"/>
                <a:gd name="T39" fmla="*/ 90 h 96"/>
                <a:gd name="T40" fmla="*/ 544 w 1310"/>
                <a:gd name="T41" fmla="*/ 88 h 96"/>
                <a:gd name="T42" fmla="*/ 520 w 1310"/>
                <a:gd name="T43" fmla="*/ 86 h 96"/>
                <a:gd name="T44" fmla="*/ 520 w 1310"/>
                <a:gd name="T45" fmla="*/ 86 h 96"/>
                <a:gd name="T46" fmla="*/ 496 w 1310"/>
                <a:gd name="T47" fmla="*/ 88 h 96"/>
                <a:gd name="T48" fmla="*/ 482 w 1310"/>
                <a:gd name="T49" fmla="*/ 90 h 96"/>
                <a:gd name="T50" fmla="*/ 474 w 1310"/>
                <a:gd name="T51" fmla="*/ 94 h 96"/>
                <a:gd name="T52" fmla="*/ 472 w 1310"/>
                <a:gd name="T53" fmla="*/ 96 h 96"/>
                <a:gd name="T54" fmla="*/ 472 w 1310"/>
                <a:gd name="T55" fmla="*/ 96 h 96"/>
                <a:gd name="T56" fmla="*/ 96 w 1310"/>
                <a:gd name="T57" fmla="*/ 96 h 96"/>
                <a:gd name="T58" fmla="*/ 96 w 1310"/>
                <a:gd name="T59" fmla="*/ 96 h 96"/>
                <a:gd name="T60" fmla="*/ 94 w 1310"/>
                <a:gd name="T61" fmla="*/ 94 h 96"/>
                <a:gd name="T62" fmla="*/ 86 w 1310"/>
                <a:gd name="T63" fmla="*/ 90 h 96"/>
                <a:gd name="T64" fmla="*/ 70 w 1310"/>
                <a:gd name="T65" fmla="*/ 88 h 96"/>
                <a:gd name="T66" fmla="*/ 50 w 1310"/>
                <a:gd name="T67" fmla="*/ 86 h 96"/>
                <a:gd name="T68" fmla="*/ 50 w 1310"/>
                <a:gd name="T69" fmla="*/ 86 h 96"/>
                <a:gd name="T70" fmla="*/ 28 w 1310"/>
                <a:gd name="T71" fmla="*/ 88 h 96"/>
                <a:gd name="T72" fmla="*/ 12 w 1310"/>
                <a:gd name="T73" fmla="*/ 90 h 96"/>
                <a:gd name="T74" fmla="*/ 0 w 1310"/>
                <a:gd name="T75" fmla="*/ 96 h 96"/>
                <a:gd name="T76" fmla="*/ 0 w 1310"/>
                <a:gd name="T7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0" h="96">
                  <a:moveTo>
                    <a:pt x="0" y="96"/>
                  </a:moveTo>
                  <a:lnTo>
                    <a:pt x="0" y="0"/>
                  </a:lnTo>
                  <a:lnTo>
                    <a:pt x="1310" y="0"/>
                  </a:lnTo>
                  <a:lnTo>
                    <a:pt x="1310" y="96"/>
                  </a:lnTo>
                  <a:lnTo>
                    <a:pt x="1310" y="96"/>
                  </a:lnTo>
                  <a:lnTo>
                    <a:pt x="1040" y="96"/>
                  </a:lnTo>
                  <a:lnTo>
                    <a:pt x="1040" y="96"/>
                  </a:lnTo>
                  <a:lnTo>
                    <a:pt x="1040" y="94"/>
                  </a:lnTo>
                  <a:lnTo>
                    <a:pt x="1034" y="90"/>
                  </a:lnTo>
                  <a:lnTo>
                    <a:pt x="1022" y="88"/>
                  </a:lnTo>
                  <a:lnTo>
                    <a:pt x="996" y="86"/>
                  </a:lnTo>
                  <a:lnTo>
                    <a:pt x="996" y="86"/>
                  </a:lnTo>
                  <a:lnTo>
                    <a:pt x="968" y="88"/>
                  </a:lnTo>
                  <a:lnTo>
                    <a:pt x="954" y="90"/>
                  </a:lnTo>
                  <a:lnTo>
                    <a:pt x="946" y="94"/>
                  </a:lnTo>
                  <a:lnTo>
                    <a:pt x="944" y="96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66" y="94"/>
                  </a:lnTo>
                  <a:lnTo>
                    <a:pt x="560" y="90"/>
                  </a:lnTo>
                  <a:lnTo>
                    <a:pt x="544" y="88"/>
                  </a:lnTo>
                  <a:lnTo>
                    <a:pt x="520" y="86"/>
                  </a:lnTo>
                  <a:lnTo>
                    <a:pt x="520" y="86"/>
                  </a:lnTo>
                  <a:lnTo>
                    <a:pt x="496" y="88"/>
                  </a:lnTo>
                  <a:lnTo>
                    <a:pt x="482" y="90"/>
                  </a:lnTo>
                  <a:lnTo>
                    <a:pt x="474" y="94"/>
                  </a:lnTo>
                  <a:lnTo>
                    <a:pt x="472" y="96"/>
                  </a:lnTo>
                  <a:lnTo>
                    <a:pt x="472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4" y="94"/>
                  </a:lnTo>
                  <a:lnTo>
                    <a:pt x="86" y="90"/>
                  </a:lnTo>
                  <a:lnTo>
                    <a:pt x="70" y="88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28" y="88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75000"/>
                  </a:srgbClr>
                </a:gs>
                <a:gs pos="50000">
                  <a:srgbClr val="C00000">
                    <a:lumMod val="100000"/>
                  </a:srgbClr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066" y="2317"/>
              <a:ext cx="1040" cy="716"/>
            </a:xfrm>
            <a:custGeom>
              <a:avLst/>
              <a:gdLst>
                <a:gd name="T0" fmla="*/ 944 w 1040"/>
                <a:gd name="T1" fmla="*/ 716 h 716"/>
                <a:gd name="T2" fmla="*/ 944 w 1040"/>
                <a:gd name="T3" fmla="*/ 290 h 716"/>
                <a:gd name="T4" fmla="*/ 836 w 1040"/>
                <a:gd name="T5" fmla="*/ 154 h 716"/>
                <a:gd name="T6" fmla="*/ 678 w 1040"/>
                <a:gd name="T7" fmla="*/ 350 h 716"/>
                <a:gd name="T8" fmla="*/ 520 w 1040"/>
                <a:gd name="T9" fmla="*/ 154 h 716"/>
                <a:gd name="T10" fmla="*/ 364 w 1040"/>
                <a:gd name="T11" fmla="*/ 350 h 716"/>
                <a:gd name="T12" fmla="*/ 204 w 1040"/>
                <a:gd name="T13" fmla="*/ 150 h 716"/>
                <a:gd name="T14" fmla="*/ 96 w 1040"/>
                <a:gd name="T15" fmla="*/ 272 h 716"/>
                <a:gd name="T16" fmla="*/ 96 w 1040"/>
                <a:gd name="T17" fmla="*/ 716 h 716"/>
                <a:gd name="T18" fmla="*/ 0 w 1040"/>
                <a:gd name="T19" fmla="*/ 716 h 716"/>
                <a:gd name="T20" fmla="*/ 0 w 1040"/>
                <a:gd name="T21" fmla="*/ 234 h 716"/>
                <a:gd name="T22" fmla="*/ 208 w 1040"/>
                <a:gd name="T23" fmla="*/ 2 h 716"/>
                <a:gd name="T24" fmla="*/ 364 w 1040"/>
                <a:gd name="T25" fmla="*/ 196 h 716"/>
                <a:gd name="T26" fmla="*/ 520 w 1040"/>
                <a:gd name="T27" fmla="*/ 0 h 716"/>
                <a:gd name="T28" fmla="*/ 678 w 1040"/>
                <a:gd name="T29" fmla="*/ 196 h 716"/>
                <a:gd name="T30" fmla="*/ 836 w 1040"/>
                <a:gd name="T31" fmla="*/ 0 h 716"/>
                <a:gd name="T32" fmla="*/ 1040 w 1040"/>
                <a:gd name="T33" fmla="*/ 256 h 716"/>
                <a:gd name="T34" fmla="*/ 1040 w 1040"/>
                <a:gd name="T35" fmla="*/ 716 h 716"/>
                <a:gd name="T36" fmla="*/ 944 w 1040"/>
                <a:gd name="T37" fmla="*/ 716 h 716"/>
                <a:gd name="T38" fmla="*/ 944 w 1040"/>
                <a:gd name="T39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0" h="716">
                  <a:moveTo>
                    <a:pt x="944" y="716"/>
                  </a:moveTo>
                  <a:lnTo>
                    <a:pt x="944" y="290"/>
                  </a:lnTo>
                  <a:lnTo>
                    <a:pt x="836" y="154"/>
                  </a:lnTo>
                  <a:lnTo>
                    <a:pt x="678" y="350"/>
                  </a:lnTo>
                  <a:lnTo>
                    <a:pt x="520" y="154"/>
                  </a:lnTo>
                  <a:lnTo>
                    <a:pt x="364" y="350"/>
                  </a:lnTo>
                  <a:lnTo>
                    <a:pt x="204" y="150"/>
                  </a:lnTo>
                  <a:lnTo>
                    <a:pt x="96" y="272"/>
                  </a:lnTo>
                  <a:lnTo>
                    <a:pt x="96" y="716"/>
                  </a:lnTo>
                  <a:lnTo>
                    <a:pt x="0" y="716"/>
                  </a:lnTo>
                  <a:lnTo>
                    <a:pt x="0" y="234"/>
                  </a:lnTo>
                  <a:lnTo>
                    <a:pt x="208" y="2"/>
                  </a:lnTo>
                  <a:lnTo>
                    <a:pt x="364" y="196"/>
                  </a:lnTo>
                  <a:lnTo>
                    <a:pt x="520" y="0"/>
                  </a:lnTo>
                  <a:lnTo>
                    <a:pt x="678" y="196"/>
                  </a:lnTo>
                  <a:lnTo>
                    <a:pt x="836" y="0"/>
                  </a:lnTo>
                  <a:lnTo>
                    <a:pt x="1040" y="256"/>
                  </a:lnTo>
                  <a:lnTo>
                    <a:pt x="1040" y="716"/>
                  </a:lnTo>
                  <a:lnTo>
                    <a:pt x="944" y="716"/>
                  </a:lnTo>
                  <a:lnTo>
                    <a:pt x="944" y="716"/>
                  </a:lnTo>
                  <a:close/>
                </a:path>
              </a:pathLst>
            </a:custGeom>
            <a:gradFill>
              <a:gsLst>
                <a:gs pos="0">
                  <a:srgbClr val="F000CE">
                    <a:lumMod val="70000"/>
                  </a:srgbClr>
                </a:gs>
                <a:gs pos="50000">
                  <a:srgbClr val="F000CE"/>
                </a:gs>
                <a:gs pos="100000">
                  <a:srgbClr val="F000CE">
                    <a:lumMod val="70000"/>
                  </a:srgbClr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522" y="2109"/>
              <a:ext cx="80" cy="924"/>
            </a:xfrm>
            <a:custGeom>
              <a:avLst/>
              <a:gdLst>
                <a:gd name="T0" fmla="*/ 80 w 80"/>
                <a:gd name="T1" fmla="*/ 0 h 924"/>
                <a:gd name="T2" fmla="*/ 80 w 80"/>
                <a:gd name="T3" fmla="*/ 924 h 924"/>
                <a:gd name="T4" fmla="*/ 0 w 80"/>
                <a:gd name="T5" fmla="*/ 924 h 924"/>
                <a:gd name="T6" fmla="*/ 0 w 80"/>
                <a:gd name="T7" fmla="*/ 924 h 924"/>
                <a:gd name="T8" fmla="*/ 0 w 80"/>
                <a:gd name="T9" fmla="*/ 80 h 924"/>
                <a:gd name="T10" fmla="*/ 80 w 80"/>
                <a:gd name="T11" fmla="*/ 0 h 924"/>
                <a:gd name="connsiteX0" fmla="*/ 10000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0 w 10000"/>
                <a:gd name="connsiteY3" fmla="*/ 10000 h 10000"/>
                <a:gd name="connsiteX4" fmla="*/ 187 w 10000"/>
                <a:gd name="connsiteY4" fmla="*/ 168 h 10000"/>
                <a:gd name="connsiteX5" fmla="*/ 1000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10000" y="10000"/>
                  </a:lnTo>
                  <a:lnTo>
                    <a:pt x="0" y="10000"/>
                  </a:lnTo>
                  <a:lnTo>
                    <a:pt x="0" y="10000"/>
                  </a:lnTo>
                  <a:cubicBezTo>
                    <a:pt x="62" y="6723"/>
                    <a:pt x="125" y="3445"/>
                    <a:pt x="187" y="168"/>
                  </a:cubicBezTo>
                  <a:lnTo>
                    <a:pt x="10000" y="0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75000"/>
                  </a:srgbClr>
                </a:gs>
                <a:gs pos="50000">
                  <a:srgbClr val="00B0F0"/>
                </a:gs>
                <a:gs pos="100000">
                  <a:srgbClr val="00B0F0">
                    <a:lumMod val="75000"/>
                  </a:srgbClr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22" y="2109"/>
              <a:ext cx="80" cy="924"/>
            </a:xfrm>
            <a:custGeom>
              <a:avLst/>
              <a:gdLst>
                <a:gd name="T0" fmla="*/ 80 w 80"/>
                <a:gd name="T1" fmla="*/ 0 h 924"/>
                <a:gd name="T2" fmla="*/ 80 w 80"/>
                <a:gd name="T3" fmla="*/ 924 h 924"/>
                <a:gd name="T4" fmla="*/ 0 w 80"/>
                <a:gd name="T5" fmla="*/ 924 h 924"/>
                <a:gd name="T6" fmla="*/ 0 w 80"/>
                <a:gd name="T7" fmla="*/ 924 h 924"/>
                <a:gd name="T8" fmla="*/ 0 w 80"/>
                <a:gd name="T9" fmla="*/ 8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24">
                  <a:moveTo>
                    <a:pt x="80" y="0"/>
                  </a:moveTo>
                  <a:lnTo>
                    <a:pt x="80" y="924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946" y="2109"/>
              <a:ext cx="656" cy="80"/>
            </a:xfrm>
            <a:custGeom>
              <a:avLst/>
              <a:gdLst>
                <a:gd name="T0" fmla="*/ 576 w 656"/>
                <a:gd name="T1" fmla="*/ 80 h 80"/>
                <a:gd name="T2" fmla="*/ 0 w 656"/>
                <a:gd name="T3" fmla="*/ 80 h 80"/>
                <a:gd name="T4" fmla="*/ 0 w 656"/>
                <a:gd name="T5" fmla="*/ 0 h 80"/>
                <a:gd name="T6" fmla="*/ 656 w 656"/>
                <a:gd name="T7" fmla="*/ 0 h 80"/>
                <a:gd name="T8" fmla="*/ 576 w 656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" h="80">
                  <a:moveTo>
                    <a:pt x="57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656" y="0"/>
                  </a:lnTo>
                  <a:lnTo>
                    <a:pt x="576" y="80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75000"/>
                  </a:srgbClr>
                </a:gs>
                <a:gs pos="50000">
                  <a:srgbClr val="00B0F0"/>
                </a:gs>
                <a:gs pos="100000">
                  <a:srgbClr val="00B0F0">
                    <a:lumMod val="75000"/>
                  </a:srgb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946" y="2109"/>
              <a:ext cx="656" cy="80"/>
            </a:xfrm>
            <a:custGeom>
              <a:avLst/>
              <a:gdLst>
                <a:gd name="T0" fmla="*/ 576 w 656"/>
                <a:gd name="T1" fmla="*/ 80 h 80"/>
                <a:gd name="T2" fmla="*/ 0 w 656"/>
                <a:gd name="T3" fmla="*/ 80 h 80"/>
                <a:gd name="T4" fmla="*/ 0 w 656"/>
                <a:gd name="T5" fmla="*/ 0 h 80"/>
                <a:gd name="T6" fmla="*/ 656 w 656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6" h="80">
                  <a:moveTo>
                    <a:pt x="57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6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162" y="2467"/>
              <a:ext cx="848" cy="566"/>
            </a:xfrm>
            <a:custGeom>
              <a:avLst/>
              <a:gdLst>
                <a:gd name="T0" fmla="*/ 848 w 848"/>
                <a:gd name="T1" fmla="*/ 566 h 566"/>
                <a:gd name="T2" fmla="*/ 848 w 848"/>
                <a:gd name="T3" fmla="*/ 566 h 566"/>
                <a:gd name="T4" fmla="*/ 848 w 848"/>
                <a:gd name="T5" fmla="*/ 140 h 566"/>
                <a:gd name="T6" fmla="*/ 740 w 848"/>
                <a:gd name="T7" fmla="*/ 4 h 566"/>
                <a:gd name="T8" fmla="*/ 582 w 848"/>
                <a:gd name="T9" fmla="*/ 200 h 566"/>
                <a:gd name="T10" fmla="*/ 424 w 848"/>
                <a:gd name="T11" fmla="*/ 4 h 566"/>
                <a:gd name="T12" fmla="*/ 268 w 848"/>
                <a:gd name="T13" fmla="*/ 200 h 566"/>
                <a:gd name="T14" fmla="*/ 108 w 848"/>
                <a:gd name="T15" fmla="*/ 0 h 566"/>
                <a:gd name="T16" fmla="*/ 0 w 848"/>
                <a:gd name="T17" fmla="*/ 122 h 566"/>
                <a:gd name="T18" fmla="*/ 0 w 848"/>
                <a:gd name="T19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8" h="566">
                  <a:moveTo>
                    <a:pt x="848" y="566"/>
                  </a:moveTo>
                  <a:lnTo>
                    <a:pt x="848" y="566"/>
                  </a:lnTo>
                  <a:lnTo>
                    <a:pt x="848" y="140"/>
                  </a:lnTo>
                  <a:lnTo>
                    <a:pt x="740" y="4"/>
                  </a:lnTo>
                  <a:lnTo>
                    <a:pt x="582" y="200"/>
                  </a:lnTo>
                  <a:lnTo>
                    <a:pt x="424" y="4"/>
                  </a:lnTo>
                  <a:lnTo>
                    <a:pt x="268" y="200"/>
                  </a:lnTo>
                  <a:lnTo>
                    <a:pt x="108" y="0"/>
                  </a:lnTo>
                  <a:lnTo>
                    <a:pt x="0" y="122"/>
                  </a:lnTo>
                  <a:lnTo>
                    <a:pt x="0" y="566"/>
                  </a:lnTo>
                </a:path>
              </a:pathLst>
            </a:custGeom>
            <a:noFill/>
            <a:ln w="31750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066" y="2317"/>
              <a:ext cx="1040" cy="716"/>
            </a:xfrm>
            <a:custGeom>
              <a:avLst/>
              <a:gdLst>
                <a:gd name="T0" fmla="*/ 0 w 1040"/>
                <a:gd name="T1" fmla="*/ 716 h 716"/>
                <a:gd name="T2" fmla="*/ 0 w 1040"/>
                <a:gd name="T3" fmla="*/ 234 h 716"/>
                <a:gd name="T4" fmla="*/ 208 w 1040"/>
                <a:gd name="T5" fmla="*/ 2 h 716"/>
                <a:gd name="T6" fmla="*/ 364 w 1040"/>
                <a:gd name="T7" fmla="*/ 196 h 716"/>
                <a:gd name="T8" fmla="*/ 520 w 1040"/>
                <a:gd name="T9" fmla="*/ 0 h 716"/>
                <a:gd name="T10" fmla="*/ 678 w 1040"/>
                <a:gd name="T11" fmla="*/ 196 h 716"/>
                <a:gd name="T12" fmla="*/ 836 w 1040"/>
                <a:gd name="T13" fmla="*/ 0 h 716"/>
                <a:gd name="T14" fmla="*/ 1040 w 1040"/>
                <a:gd name="T15" fmla="*/ 256 h 716"/>
                <a:gd name="T16" fmla="*/ 1040 w 1040"/>
                <a:gd name="T17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0" h="716">
                  <a:moveTo>
                    <a:pt x="0" y="716"/>
                  </a:moveTo>
                  <a:lnTo>
                    <a:pt x="0" y="234"/>
                  </a:lnTo>
                  <a:lnTo>
                    <a:pt x="208" y="2"/>
                  </a:lnTo>
                  <a:lnTo>
                    <a:pt x="364" y="196"/>
                  </a:lnTo>
                  <a:lnTo>
                    <a:pt x="520" y="0"/>
                  </a:lnTo>
                  <a:lnTo>
                    <a:pt x="678" y="196"/>
                  </a:lnTo>
                  <a:lnTo>
                    <a:pt x="836" y="0"/>
                  </a:lnTo>
                  <a:lnTo>
                    <a:pt x="1040" y="256"/>
                  </a:lnTo>
                  <a:lnTo>
                    <a:pt x="1040" y="716"/>
                  </a:lnTo>
                </a:path>
              </a:pathLst>
            </a:custGeom>
            <a:noFill/>
            <a:ln w="31750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066" y="1313"/>
              <a:ext cx="1310" cy="432"/>
            </a:xfrm>
            <a:custGeom>
              <a:avLst/>
              <a:gdLst>
                <a:gd name="T0" fmla="*/ 1310 w 1310"/>
                <a:gd name="T1" fmla="*/ 0 h 432"/>
                <a:gd name="T2" fmla="*/ 0 w 1310"/>
                <a:gd name="T3" fmla="*/ 0 h 432"/>
                <a:gd name="T4" fmla="*/ 0 w 1310"/>
                <a:gd name="T5" fmla="*/ 0 h 432"/>
                <a:gd name="T6" fmla="*/ 0 w 1310"/>
                <a:gd name="T7" fmla="*/ 0 h 432"/>
                <a:gd name="T8" fmla="*/ 0 w 1310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0" h="432">
                  <a:moveTo>
                    <a:pt x="13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8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106" y="1409"/>
              <a:ext cx="270" cy="336"/>
            </a:xfrm>
            <a:custGeom>
              <a:avLst/>
              <a:gdLst>
                <a:gd name="T0" fmla="*/ 0 w 270"/>
                <a:gd name="T1" fmla="*/ 336 h 336"/>
                <a:gd name="T2" fmla="*/ 0 w 270"/>
                <a:gd name="T3" fmla="*/ 0 h 336"/>
                <a:gd name="T4" fmla="*/ 270 w 270"/>
                <a:gd name="T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336">
                  <a:moveTo>
                    <a:pt x="0" y="336"/>
                  </a:moveTo>
                  <a:lnTo>
                    <a:pt x="0" y="0"/>
                  </a:lnTo>
                  <a:lnTo>
                    <a:pt x="270" y="0"/>
                  </a:lnTo>
                </a:path>
              </a:pathLst>
            </a:custGeom>
            <a:noFill/>
            <a:ln w="8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34" y="1409"/>
              <a:ext cx="376" cy="336"/>
            </a:xfrm>
            <a:custGeom>
              <a:avLst/>
              <a:gdLst>
                <a:gd name="T0" fmla="*/ 0 w 376"/>
                <a:gd name="T1" fmla="*/ 336 h 336"/>
                <a:gd name="T2" fmla="*/ 0 w 376"/>
                <a:gd name="T3" fmla="*/ 0 h 336"/>
                <a:gd name="T4" fmla="*/ 376 w 376"/>
                <a:gd name="T5" fmla="*/ 0 h 336"/>
                <a:gd name="T6" fmla="*/ 376 w 3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6">
                  <a:moveTo>
                    <a:pt x="0" y="336"/>
                  </a:moveTo>
                  <a:lnTo>
                    <a:pt x="0" y="0"/>
                  </a:lnTo>
                  <a:lnTo>
                    <a:pt x="376" y="0"/>
                  </a:lnTo>
                  <a:lnTo>
                    <a:pt x="376" y="336"/>
                  </a:lnTo>
                </a:path>
              </a:pathLst>
            </a:custGeom>
            <a:noFill/>
            <a:ln w="8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162" y="1409"/>
              <a:ext cx="376" cy="336"/>
            </a:xfrm>
            <a:custGeom>
              <a:avLst/>
              <a:gdLst>
                <a:gd name="T0" fmla="*/ 0 w 376"/>
                <a:gd name="T1" fmla="*/ 336 h 336"/>
                <a:gd name="T2" fmla="*/ 0 w 376"/>
                <a:gd name="T3" fmla="*/ 0 h 336"/>
                <a:gd name="T4" fmla="*/ 376 w 376"/>
                <a:gd name="T5" fmla="*/ 0 h 336"/>
                <a:gd name="T6" fmla="*/ 376 w 3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6">
                  <a:moveTo>
                    <a:pt x="0" y="336"/>
                  </a:moveTo>
                  <a:lnTo>
                    <a:pt x="0" y="0"/>
                  </a:lnTo>
                  <a:lnTo>
                    <a:pt x="376" y="0"/>
                  </a:lnTo>
                  <a:lnTo>
                    <a:pt x="376" y="336"/>
                  </a:lnTo>
                </a:path>
              </a:pathLst>
            </a:custGeom>
            <a:noFill/>
            <a:ln w="8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66" y="1313"/>
              <a:ext cx="1310" cy="432"/>
            </a:xfrm>
            <a:custGeom>
              <a:avLst/>
              <a:gdLst>
                <a:gd name="T0" fmla="*/ 1310 w 1310"/>
                <a:gd name="T1" fmla="*/ 0 h 432"/>
                <a:gd name="T2" fmla="*/ 0 w 1310"/>
                <a:gd name="T3" fmla="*/ 0 h 432"/>
                <a:gd name="T4" fmla="*/ 0 w 1310"/>
                <a:gd name="T5" fmla="*/ 0 h 432"/>
                <a:gd name="T6" fmla="*/ 0 w 1310"/>
                <a:gd name="T7" fmla="*/ 0 h 432"/>
                <a:gd name="T8" fmla="*/ 0 w 1310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0" h="432">
                  <a:moveTo>
                    <a:pt x="13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31750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106" y="1409"/>
              <a:ext cx="270" cy="336"/>
            </a:xfrm>
            <a:custGeom>
              <a:avLst/>
              <a:gdLst>
                <a:gd name="T0" fmla="*/ 0 w 270"/>
                <a:gd name="T1" fmla="*/ 336 h 336"/>
                <a:gd name="T2" fmla="*/ 0 w 270"/>
                <a:gd name="T3" fmla="*/ 0 h 336"/>
                <a:gd name="T4" fmla="*/ 270 w 270"/>
                <a:gd name="T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336">
                  <a:moveTo>
                    <a:pt x="0" y="336"/>
                  </a:moveTo>
                  <a:lnTo>
                    <a:pt x="0" y="0"/>
                  </a:lnTo>
                  <a:lnTo>
                    <a:pt x="270" y="0"/>
                  </a:lnTo>
                </a:path>
              </a:pathLst>
            </a:custGeom>
            <a:noFill/>
            <a:ln w="31750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634" y="1409"/>
              <a:ext cx="376" cy="336"/>
            </a:xfrm>
            <a:custGeom>
              <a:avLst/>
              <a:gdLst>
                <a:gd name="T0" fmla="*/ 0 w 376"/>
                <a:gd name="T1" fmla="*/ 336 h 336"/>
                <a:gd name="T2" fmla="*/ 0 w 376"/>
                <a:gd name="T3" fmla="*/ 0 h 336"/>
                <a:gd name="T4" fmla="*/ 376 w 376"/>
                <a:gd name="T5" fmla="*/ 0 h 336"/>
                <a:gd name="T6" fmla="*/ 376 w 3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6">
                  <a:moveTo>
                    <a:pt x="0" y="336"/>
                  </a:moveTo>
                  <a:lnTo>
                    <a:pt x="0" y="0"/>
                  </a:lnTo>
                  <a:lnTo>
                    <a:pt x="376" y="0"/>
                  </a:lnTo>
                  <a:lnTo>
                    <a:pt x="376" y="336"/>
                  </a:lnTo>
                </a:path>
              </a:pathLst>
            </a:custGeom>
            <a:noFill/>
            <a:ln w="31750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162" y="1409"/>
              <a:ext cx="376" cy="336"/>
            </a:xfrm>
            <a:custGeom>
              <a:avLst/>
              <a:gdLst>
                <a:gd name="T0" fmla="*/ 0 w 376"/>
                <a:gd name="T1" fmla="*/ 336 h 336"/>
                <a:gd name="T2" fmla="*/ 0 w 376"/>
                <a:gd name="T3" fmla="*/ 0 h 336"/>
                <a:gd name="T4" fmla="*/ 376 w 376"/>
                <a:gd name="T5" fmla="*/ 0 h 336"/>
                <a:gd name="T6" fmla="*/ 376 w 3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6">
                  <a:moveTo>
                    <a:pt x="0" y="336"/>
                  </a:moveTo>
                  <a:lnTo>
                    <a:pt x="0" y="0"/>
                  </a:lnTo>
                  <a:lnTo>
                    <a:pt x="376" y="0"/>
                  </a:lnTo>
                  <a:lnTo>
                    <a:pt x="376" y="336"/>
                  </a:lnTo>
                </a:path>
              </a:pathLst>
            </a:custGeom>
            <a:noFill/>
            <a:ln w="31750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946" y="2109"/>
              <a:ext cx="656" cy="924"/>
            </a:xfrm>
            <a:custGeom>
              <a:avLst/>
              <a:gdLst>
                <a:gd name="T0" fmla="*/ 0 w 656"/>
                <a:gd name="T1" fmla="*/ 0 h 924"/>
                <a:gd name="T2" fmla="*/ 656 w 656"/>
                <a:gd name="T3" fmla="*/ 0 h 924"/>
                <a:gd name="T4" fmla="*/ 656 w 656"/>
                <a:gd name="T5" fmla="*/ 9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6" h="924">
                  <a:moveTo>
                    <a:pt x="0" y="0"/>
                  </a:moveTo>
                  <a:lnTo>
                    <a:pt x="656" y="0"/>
                  </a:lnTo>
                  <a:lnTo>
                    <a:pt x="656" y="924"/>
                  </a:lnTo>
                </a:path>
              </a:pathLst>
            </a:custGeom>
            <a:noFill/>
            <a:ln w="31750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946" y="2189"/>
              <a:ext cx="576" cy="844"/>
            </a:xfrm>
            <a:custGeom>
              <a:avLst/>
              <a:gdLst>
                <a:gd name="T0" fmla="*/ 576 w 576"/>
                <a:gd name="T1" fmla="*/ 844 h 844"/>
                <a:gd name="T2" fmla="*/ 576 w 576"/>
                <a:gd name="T3" fmla="*/ 844 h 844"/>
                <a:gd name="T4" fmla="*/ 576 w 576"/>
                <a:gd name="T5" fmla="*/ 0 h 844"/>
                <a:gd name="T6" fmla="*/ 0 w 576"/>
                <a:gd name="T7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844">
                  <a:moveTo>
                    <a:pt x="576" y="844"/>
                  </a:moveTo>
                  <a:lnTo>
                    <a:pt x="576" y="844"/>
                  </a:lnTo>
                  <a:lnTo>
                    <a:pt x="576" y="0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09214" y="1946655"/>
            <a:ext cx="2118080" cy="1400169"/>
            <a:chOff x="1854256" y="2017370"/>
            <a:chExt cx="2118080" cy="1400169"/>
          </a:xfrm>
        </p:grpSpPr>
        <p:sp>
          <p:nvSpPr>
            <p:cNvPr id="36" name="TextBox 35"/>
            <p:cNvSpPr txBox="1"/>
            <p:nvPr/>
          </p:nvSpPr>
          <p:spPr>
            <a:xfrm>
              <a:off x="1854256" y="2017370"/>
              <a:ext cx="1461370" cy="630580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Sytá pára sekundárního okruhu</a:t>
              </a:r>
              <a:endParaRPr lang="cs-CZ" sz="14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570291" y="2476244"/>
              <a:ext cx="1402045" cy="94129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618941" y="2016192"/>
            <a:ext cx="1844397" cy="1819208"/>
            <a:chOff x="2269150" y="2086907"/>
            <a:chExt cx="1844397" cy="1819208"/>
          </a:xfrm>
        </p:grpSpPr>
        <p:sp>
          <p:nvSpPr>
            <p:cNvPr id="39" name="TextBox 38"/>
            <p:cNvSpPr txBox="1"/>
            <p:nvPr/>
          </p:nvSpPr>
          <p:spPr>
            <a:xfrm>
              <a:off x="2652177" y="2086907"/>
              <a:ext cx="1461370" cy="630580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Napájecí voda</a:t>
              </a:r>
            </a:p>
            <a:p>
              <a:r>
                <a:rPr lang="cs-CZ" sz="1400" dirty="0" smtClean="0"/>
                <a:t>223 °C</a:t>
              </a:r>
              <a:endParaRPr lang="cs-CZ" sz="1400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2269150" y="2476244"/>
              <a:ext cx="301141" cy="142987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109214" y="5302250"/>
            <a:ext cx="3955839" cy="860985"/>
            <a:chOff x="1577844" y="2310404"/>
            <a:chExt cx="3955839" cy="860985"/>
          </a:xfrm>
        </p:grpSpPr>
        <p:sp>
          <p:nvSpPr>
            <p:cNvPr id="42" name="TextBox 41"/>
            <p:cNvSpPr txBox="1"/>
            <p:nvPr/>
          </p:nvSpPr>
          <p:spPr>
            <a:xfrm>
              <a:off x="1577844" y="2647950"/>
              <a:ext cx="3955839" cy="523439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Chladivo primárního okruhu</a:t>
              </a:r>
            </a:p>
            <a:p>
              <a:r>
                <a:rPr lang="cs-CZ" sz="1400" dirty="0" smtClean="0"/>
                <a:t>vstupující do parogenerátoru 297 °C</a:t>
              </a:r>
              <a:endParaRPr lang="cs-CZ" sz="14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3770634" y="2310404"/>
              <a:ext cx="185455" cy="39781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911349" y="5302250"/>
            <a:ext cx="3156885" cy="860985"/>
            <a:chOff x="1920639" y="2310404"/>
            <a:chExt cx="3156885" cy="860985"/>
          </a:xfrm>
        </p:grpSpPr>
        <p:sp>
          <p:nvSpPr>
            <p:cNvPr id="45" name="TextBox 44"/>
            <p:cNvSpPr txBox="1"/>
            <p:nvPr/>
          </p:nvSpPr>
          <p:spPr>
            <a:xfrm>
              <a:off x="1920639" y="2647950"/>
              <a:ext cx="3156885" cy="523439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Chladivo primárního okruhu</a:t>
              </a:r>
            </a:p>
            <a:p>
              <a:r>
                <a:rPr lang="cs-CZ" sz="1400" dirty="0" smtClean="0"/>
                <a:t>vracející se zpět do reaktoru 267 °C</a:t>
              </a:r>
              <a:endParaRPr lang="cs-CZ" sz="14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 flipV="1">
              <a:off x="1998330" y="2310404"/>
              <a:ext cx="503334" cy="39781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95804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Závěr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695900"/>
          </a:xfrm>
        </p:spPr>
        <p:txBody>
          <a:bodyPr>
            <a:noAutofit/>
          </a:bodyPr>
          <a:lstStyle/>
          <a:p>
            <a:r>
              <a:rPr lang="cs-CZ" sz="2000" dirty="0"/>
              <a:t>Výhodou těchto elektráren je stabilní výroba elektrické energie v potřebném množství a dále schopnost pokrýt výpadek obnovitelných zdrojů energie.</a:t>
            </a:r>
          </a:p>
          <a:p>
            <a:r>
              <a:rPr lang="cs-CZ" sz="2000" dirty="0" smtClean="0"/>
              <a:t>Další </a:t>
            </a:r>
            <a:r>
              <a:rPr lang="cs-CZ" sz="2000" dirty="0"/>
              <a:t>výhodou je šetrnost energetického zdroje </a:t>
            </a:r>
            <a:r>
              <a:rPr lang="cs-CZ" sz="2000" dirty="0" smtClean="0"/>
              <a:t>k životnímu </a:t>
            </a:r>
            <a:r>
              <a:rPr lang="cs-CZ" sz="2000" dirty="0"/>
              <a:t>prostředí, protože zde nedochází k produkci škodlivých emisí.</a:t>
            </a:r>
          </a:p>
          <a:p>
            <a:r>
              <a:rPr lang="cs-CZ" sz="2000" dirty="0" smtClean="0"/>
              <a:t>Nevýhodou </a:t>
            </a:r>
            <a:r>
              <a:rPr lang="cs-CZ" sz="2000" dirty="0"/>
              <a:t>je  nízká pravděpodobnost úniku radiace </a:t>
            </a:r>
            <a:r>
              <a:rPr lang="cs-CZ" sz="2000" dirty="0" smtClean="0"/>
              <a:t>a</a:t>
            </a:r>
            <a:r>
              <a:rPr lang="cs-CZ" sz="2000" dirty="0"/>
              <a:t> </a:t>
            </a:r>
            <a:r>
              <a:rPr lang="cs-CZ" sz="2000" dirty="0" smtClean="0"/>
              <a:t>v</a:t>
            </a:r>
            <a:r>
              <a:rPr lang="cs-CZ" sz="2000" dirty="0"/>
              <a:t> </a:t>
            </a:r>
            <a:r>
              <a:rPr lang="cs-CZ" sz="2000" dirty="0" smtClean="0"/>
              <a:t>důsledku </a:t>
            </a:r>
            <a:r>
              <a:rPr lang="cs-CZ" sz="2000" dirty="0"/>
              <a:t>toho i obava veřejnosti k těmto zdrojům energie a dále možnost skladovatelnosti vyhořelého jaderného odpadu.</a:t>
            </a:r>
          </a:p>
          <a:p>
            <a:r>
              <a:rPr lang="cs-CZ" sz="2000" dirty="0" smtClean="0"/>
              <a:t>Přes </a:t>
            </a:r>
            <a:r>
              <a:rPr lang="cs-CZ" sz="2000" dirty="0"/>
              <a:t>zmíněné nevýhody je získávání energie z jádra jedním z hlavních řešení energetické soběstačnosti ČR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Jaderné elektrárny</a:t>
            </a:r>
          </a:p>
        </p:txBody>
      </p:sp>
    </p:spTree>
    <p:extLst>
      <p:ext uri="{BB962C8B-B14F-4D97-AF65-F5344CB8AC3E}">
        <p14:creationId xmlns:p14="http://schemas.microsoft.com/office/powerpoint/2010/main" val="24097417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622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Obsah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337760"/>
          </a:xfrm>
        </p:spPr>
        <p:txBody>
          <a:bodyPr>
            <a:noAutofit/>
          </a:bodyPr>
          <a:lstStyle/>
          <a:p>
            <a:r>
              <a:rPr lang="cs-CZ" dirty="0" smtClean="0"/>
              <a:t>Zařazení.</a:t>
            </a:r>
            <a:endParaRPr lang="cs-CZ" dirty="0"/>
          </a:p>
          <a:p>
            <a:r>
              <a:rPr lang="cs-CZ" dirty="0" smtClean="0"/>
              <a:t>Princip činnosti.</a:t>
            </a:r>
            <a:endParaRPr lang="cs-CZ" dirty="0"/>
          </a:p>
          <a:p>
            <a:r>
              <a:rPr lang="cs-CZ" dirty="0" smtClean="0"/>
              <a:t>Tepelné schéma.</a:t>
            </a:r>
            <a:endParaRPr lang="cs-CZ" dirty="0"/>
          </a:p>
          <a:p>
            <a:r>
              <a:rPr lang="cs-CZ" dirty="0" smtClean="0"/>
              <a:t>Funkční schéma.</a:t>
            </a:r>
            <a:endParaRPr lang="cs-CZ" dirty="0"/>
          </a:p>
          <a:p>
            <a:r>
              <a:rPr lang="cs-CZ" dirty="0" smtClean="0"/>
              <a:t>Energetické značky.</a:t>
            </a:r>
            <a:endParaRPr lang="cs-CZ" dirty="0"/>
          </a:p>
          <a:p>
            <a:r>
              <a:rPr lang="cs-CZ" dirty="0" smtClean="0"/>
              <a:t>Jednotlivé části.</a:t>
            </a:r>
            <a:endParaRPr lang="cs-CZ" dirty="0"/>
          </a:p>
          <a:p>
            <a:r>
              <a:rPr lang="cs-CZ" dirty="0" smtClean="0"/>
              <a:t>Závěr.</a:t>
            </a:r>
            <a:endParaRPr lang="cs-CZ" dirty="0"/>
          </a:p>
          <a:p>
            <a:pPr lvl="0"/>
            <a:endParaRPr lang="cs-CZ" altLang="cs-CZ" dirty="0" smtClean="0"/>
          </a:p>
          <a:p>
            <a:pPr marL="68580" indent="0">
              <a:buNone/>
            </a:pPr>
            <a:endParaRPr lang="cs-CZ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Jaderné elektrárny</a:t>
            </a:r>
          </a:p>
        </p:txBody>
      </p:sp>
    </p:spTree>
    <p:extLst>
      <p:ext uri="{BB962C8B-B14F-4D97-AF65-F5344CB8AC3E}">
        <p14:creationId xmlns:p14="http://schemas.microsoft.com/office/powerpoint/2010/main" val="232838459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774043"/>
          </a:xfrm>
        </p:spPr>
        <p:txBody>
          <a:bodyPr>
            <a:normAutofit/>
          </a:bodyPr>
          <a:lstStyle/>
          <a:p>
            <a:r>
              <a:rPr lang="cs-CZ" sz="3200" dirty="0"/>
              <a:t>Zařazení </a:t>
            </a:r>
            <a:r>
              <a:rPr lang="cs-CZ" sz="3200" dirty="0" smtClean="0"/>
              <a:t>jaderných elektráren v </a:t>
            </a:r>
            <a:r>
              <a:rPr lang="cs-CZ" sz="3200" dirty="0"/>
              <a:t>ČR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700200"/>
          </a:xfrm>
        </p:spPr>
        <p:txBody>
          <a:bodyPr>
            <a:noAutofit/>
          </a:bodyPr>
          <a:lstStyle/>
          <a:p>
            <a:r>
              <a:rPr lang="cs-CZ" sz="2200" dirty="0" smtClean="0"/>
              <a:t>Zajišťují 40 % </a:t>
            </a:r>
            <a:r>
              <a:rPr lang="cs-CZ" sz="2200" dirty="0"/>
              <a:t>spotřeby </a:t>
            </a:r>
            <a:r>
              <a:rPr lang="cs-CZ" sz="2200" dirty="0" smtClean="0"/>
              <a:t>elektrické energie </a:t>
            </a:r>
            <a:r>
              <a:rPr lang="cs-CZ" sz="2200" dirty="0"/>
              <a:t>v ČR.</a:t>
            </a:r>
          </a:p>
          <a:p>
            <a:r>
              <a:rPr lang="cs-CZ" sz="2200" dirty="0" smtClean="0"/>
              <a:t>Jaderné </a:t>
            </a:r>
            <a:r>
              <a:rPr lang="cs-CZ" sz="2200" dirty="0"/>
              <a:t>palivo pro ČR zajištěno dovozem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od </a:t>
            </a:r>
            <a:r>
              <a:rPr lang="cs-CZ" sz="2200" dirty="0"/>
              <a:t>ruské firmy TVEL.</a:t>
            </a:r>
          </a:p>
          <a:p>
            <a:r>
              <a:rPr lang="cs-CZ" sz="2200" dirty="0" smtClean="0"/>
              <a:t>Stabilní </a:t>
            </a:r>
            <a:r>
              <a:rPr lang="cs-CZ" sz="2200" dirty="0"/>
              <a:t>zdroj v rámci elektrizační soustavy.</a:t>
            </a:r>
          </a:p>
          <a:p>
            <a:r>
              <a:rPr lang="cs-CZ" sz="2200" dirty="0" smtClean="0"/>
              <a:t>Šetrný </a:t>
            </a:r>
            <a:r>
              <a:rPr lang="cs-CZ" sz="2200" dirty="0"/>
              <a:t>způsob výroby el. energie v rámci vlivu </a:t>
            </a:r>
            <a:r>
              <a:rPr lang="cs-CZ" sz="2200" dirty="0" smtClean="0"/>
              <a:t>na životní </a:t>
            </a:r>
            <a:r>
              <a:rPr lang="cs-CZ" sz="2200" dirty="0"/>
              <a:t>prostředí tzn. nejsou zde produkovány emise škodlivých plynů.</a:t>
            </a:r>
          </a:p>
          <a:p>
            <a:r>
              <a:rPr lang="cs-CZ" sz="2200" dirty="0" smtClean="0"/>
              <a:t>Nevýhodou </a:t>
            </a:r>
            <a:r>
              <a:rPr lang="cs-CZ" sz="2200" dirty="0"/>
              <a:t>je možnost úniku radiace, která je, </a:t>
            </a:r>
            <a:r>
              <a:rPr lang="cs-CZ" sz="2200" dirty="0" smtClean="0"/>
              <a:t>ale v </a:t>
            </a:r>
            <a:r>
              <a:rPr lang="cs-CZ" sz="2200" dirty="0"/>
              <a:t>rámci podmínek a zabezpečení v </a:t>
            </a:r>
            <a:r>
              <a:rPr lang="cs-CZ" sz="2200" dirty="0" smtClean="0"/>
              <a:t>ČR téměř </a:t>
            </a:r>
            <a:r>
              <a:rPr lang="cs-CZ" sz="2200" dirty="0"/>
              <a:t>nulová a </a:t>
            </a:r>
            <a:r>
              <a:rPr lang="cs-CZ" sz="2200" dirty="0" smtClean="0"/>
              <a:t>dále jsou </a:t>
            </a:r>
            <a:r>
              <a:rPr lang="cs-CZ" sz="2200" dirty="0"/>
              <a:t>problémy i s možností </a:t>
            </a:r>
            <a:r>
              <a:rPr lang="cs-CZ" sz="2200" dirty="0" smtClean="0"/>
              <a:t>uskladnění </a:t>
            </a:r>
            <a:r>
              <a:rPr lang="cs-CZ" sz="2200" dirty="0"/>
              <a:t>jaderného odpadu</a:t>
            </a:r>
            <a:r>
              <a:rPr lang="cs-CZ" sz="2200" dirty="0" smtClean="0"/>
              <a:t>.</a:t>
            </a:r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Jaderné elektrárny</a:t>
            </a:r>
          </a:p>
        </p:txBody>
      </p:sp>
    </p:spTree>
    <p:extLst>
      <p:ext uri="{BB962C8B-B14F-4D97-AF65-F5344CB8AC3E}">
        <p14:creationId xmlns:p14="http://schemas.microsoft.com/office/powerpoint/2010/main" val="137701344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Princip činnosti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106460" cy="4657800"/>
          </a:xfrm>
        </p:spPr>
        <p:txBody>
          <a:bodyPr>
            <a:noAutofit/>
          </a:bodyPr>
          <a:lstStyle/>
          <a:p>
            <a:r>
              <a:rPr lang="cs-CZ" sz="2200" dirty="0"/>
              <a:t>Vodě primárního okruhu poháněné čerpadlem </a:t>
            </a:r>
            <a:r>
              <a:rPr lang="cs-CZ" sz="2200" dirty="0" smtClean="0"/>
              <a:t>je předáno </a:t>
            </a:r>
            <a:r>
              <a:rPr lang="cs-CZ" sz="2200" dirty="0"/>
              <a:t>teplo vznikající důsledkem štěpné reakce </a:t>
            </a:r>
            <a:r>
              <a:rPr lang="cs-CZ" sz="2200" dirty="0" smtClean="0"/>
              <a:t>v reaktoru.</a:t>
            </a:r>
            <a:endParaRPr lang="cs-CZ" sz="2200" dirty="0"/>
          </a:p>
          <a:p>
            <a:r>
              <a:rPr lang="cs-CZ" sz="2200" dirty="0" smtClean="0"/>
              <a:t>Tato </a:t>
            </a:r>
            <a:r>
              <a:rPr lang="cs-CZ" sz="2200" dirty="0"/>
              <a:t>voda se se ohřeje za vysokého tlaku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na 297°C </a:t>
            </a:r>
            <a:r>
              <a:rPr lang="cs-CZ" sz="2200" dirty="0"/>
              <a:t>(Dukovany) </a:t>
            </a:r>
            <a:r>
              <a:rPr lang="cs-CZ" sz="2200" dirty="0" smtClean="0"/>
              <a:t>320°C </a:t>
            </a:r>
            <a:r>
              <a:rPr lang="cs-CZ" sz="2200" dirty="0"/>
              <a:t>(Temelín</a:t>
            </a:r>
            <a:r>
              <a:rPr lang="cs-CZ" sz="2200" dirty="0" smtClean="0"/>
              <a:t>).</a:t>
            </a:r>
            <a:endParaRPr lang="cs-CZ" sz="2200" dirty="0"/>
          </a:p>
          <a:p>
            <a:r>
              <a:rPr lang="cs-CZ" sz="2200" dirty="0" smtClean="0"/>
              <a:t>Voda </a:t>
            </a:r>
            <a:r>
              <a:rPr lang="cs-CZ" sz="2200" dirty="0"/>
              <a:t>primárního okruhu předá teplo vodě sekundárního okruhu ze které se následkem </a:t>
            </a:r>
            <a:r>
              <a:rPr lang="cs-CZ" sz="2200" dirty="0" smtClean="0"/>
              <a:t>ohřátí stane </a:t>
            </a:r>
            <a:r>
              <a:rPr lang="cs-CZ" sz="2200" dirty="0"/>
              <a:t>sytá </a:t>
            </a:r>
            <a:r>
              <a:rPr lang="cs-CZ" sz="2200" dirty="0" smtClean="0"/>
              <a:t>pára.</a:t>
            </a:r>
          </a:p>
          <a:p>
            <a:r>
              <a:rPr lang="cs-CZ" sz="2200" dirty="0" smtClean="0"/>
              <a:t>Sytá </a:t>
            </a:r>
            <a:r>
              <a:rPr lang="cs-CZ" sz="2200" dirty="0"/>
              <a:t>pára je vedena na turbínu,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která </a:t>
            </a:r>
            <a:r>
              <a:rPr lang="cs-CZ" sz="2200" dirty="0"/>
              <a:t>začne konat mechanickou </a:t>
            </a:r>
            <a:r>
              <a:rPr lang="cs-CZ" sz="2200" dirty="0" smtClean="0"/>
              <a:t>práci.</a:t>
            </a:r>
          </a:p>
          <a:p>
            <a:r>
              <a:rPr lang="cs-CZ" sz="2200" dirty="0" smtClean="0"/>
              <a:t>Tato </a:t>
            </a:r>
            <a:r>
              <a:rPr lang="cs-CZ" sz="2200" dirty="0"/>
              <a:t>mech. práce je v alternátoru přeměněna </a:t>
            </a:r>
            <a:r>
              <a:rPr lang="cs-CZ" sz="2200" dirty="0" smtClean="0"/>
              <a:t>na el</a:t>
            </a:r>
            <a:r>
              <a:rPr lang="cs-CZ" sz="2200" dirty="0"/>
              <a:t>. energii (alternátor mechanicky spojen </a:t>
            </a:r>
            <a:r>
              <a:rPr lang="cs-CZ" sz="2200" dirty="0" smtClean="0"/>
              <a:t>s turbínou).</a:t>
            </a:r>
            <a:endParaRPr lang="cs-CZ" sz="2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Jaderné elektrárny</a:t>
            </a:r>
          </a:p>
        </p:txBody>
      </p:sp>
    </p:spTree>
    <p:extLst>
      <p:ext uri="{BB962C8B-B14F-4D97-AF65-F5344CB8AC3E}">
        <p14:creationId xmlns:p14="http://schemas.microsoft.com/office/powerpoint/2010/main" val="312588878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Tepelné schéma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Jaderné elektrárny</a:t>
            </a:r>
          </a:p>
        </p:txBody>
      </p:sp>
      <p:pic>
        <p:nvPicPr>
          <p:cNvPr id="5" name="Picture 4" descr="schema_jaderne_elektrarn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2508520"/>
            <a:ext cx="7046167" cy="29645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53319" y="3234268"/>
            <a:ext cx="1219609" cy="632702"/>
            <a:chOff x="2088752" y="2240747"/>
            <a:chExt cx="1219609" cy="632702"/>
          </a:xfrm>
        </p:grpSpPr>
        <p:sp>
          <p:nvSpPr>
            <p:cNvPr id="8" name="TextBox 7"/>
            <p:cNvSpPr txBox="1"/>
            <p:nvPr/>
          </p:nvSpPr>
          <p:spPr>
            <a:xfrm>
              <a:off x="2088752" y="2574823"/>
              <a:ext cx="1219609" cy="298626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b="1" dirty="0">
                  <a:solidFill>
                    <a:srgbClr val="E60000"/>
                  </a:solidFill>
                </a:rPr>
                <a:t>Pára vzniklá</a:t>
              </a:r>
            </a:p>
            <a:p>
              <a:r>
                <a:rPr lang="cs-CZ" sz="1400" b="1" dirty="0">
                  <a:solidFill>
                    <a:srgbClr val="E60000"/>
                  </a:solidFill>
                </a:rPr>
                <a:t>ohřátím vody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902166" y="2240747"/>
              <a:ext cx="152400" cy="260170"/>
            </a:xfrm>
            <a:prstGeom prst="straightConnector1">
              <a:avLst/>
            </a:prstGeom>
            <a:ln w="12700">
              <a:solidFill>
                <a:srgbClr val="E6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716868" y="4072467"/>
            <a:ext cx="1456060" cy="641182"/>
            <a:chOff x="1763396" y="2054476"/>
            <a:chExt cx="1456060" cy="641182"/>
          </a:xfrm>
        </p:grpSpPr>
        <p:sp>
          <p:nvSpPr>
            <p:cNvPr id="11" name="TextBox 10"/>
            <p:cNvSpPr txBox="1"/>
            <p:nvPr/>
          </p:nvSpPr>
          <p:spPr>
            <a:xfrm>
              <a:off x="1914983" y="2054476"/>
              <a:ext cx="1304473" cy="556511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b="1" dirty="0">
                  <a:solidFill>
                    <a:srgbClr val="0046FF"/>
                  </a:solidFill>
                </a:rPr>
                <a:t>Voda </a:t>
              </a:r>
            </a:p>
            <a:p>
              <a:r>
                <a:rPr lang="cs-CZ" sz="1400" b="1" dirty="0">
                  <a:solidFill>
                    <a:srgbClr val="0046FF"/>
                  </a:solidFill>
                </a:rPr>
                <a:t>sekundárního </a:t>
              </a:r>
            </a:p>
            <a:p>
              <a:r>
                <a:rPr lang="cs-CZ" sz="1400" b="1" dirty="0">
                  <a:solidFill>
                    <a:srgbClr val="0046FF"/>
                  </a:solidFill>
                </a:rPr>
                <a:t>okruhu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763396" y="2695658"/>
              <a:ext cx="1286922" cy="0"/>
            </a:xfrm>
            <a:prstGeom prst="straightConnector1">
              <a:avLst/>
            </a:prstGeom>
            <a:ln w="12700">
              <a:solidFill>
                <a:srgbClr val="0046FF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439334" y="4072467"/>
            <a:ext cx="1286922" cy="641182"/>
            <a:chOff x="1763396" y="2054476"/>
            <a:chExt cx="1286922" cy="641182"/>
          </a:xfrm>
        </p:grpSpPr>
        <p:sp>
          <p:nvSpPr>
            <p:cNvPr id="14" name="TextBox 13"/>
            <p:cNvSpPr txBox="1"/>
            <p:nvPr/>
          </p:nvSpPr>
          <p:spPr>
            <a:xfrm>
              <a:off x="1914983" y="2054476"/>
              <a:ext cx="1135335" cy="556511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b="1" dirty="0">
                  <a:solidFill>
                    <a:srgbClr val="FF00FF"/>
                  </a:solidFill>
                </a:rPr>
                <a:t>Voda </a:t>
              </a:r>
            </a:p>
            <a:p>
              <a:r>
                <a:rPr lang="cs-CZ" sz="1400" b="1" dirty="0">
                  <a:solidFill>
                    <a:srgbClr val="FF00FF"/>
                  </a:solidFill>
                </a:rPr>
                <a:t>primárního </a:t>
              </a:r>
            </a:p>
            <a:p>
              <a:r>
                <a:rPr lang="cs-CZ" sz="1400" b="1" dirty="0">
                  <a:solidFill>
                    <a:srgbClr val="FF00FF"/>
                  </a:solidFill>
                </a:rPr>
                <a:t>okruhu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763396" y="2695658"/>
              <a:ext cx="1286922" cy="0"/>
            </a:xfrm>
            <a:prstGeom prst="straightConnector1">
              <a:avLst/>
            </a:prstGeom>
            <a:ln w="12700">
              <a:solidFill>
                <a:srgbClr val="FF00FF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396999" y="3175005"/>
            <a:ext cx="965404" cy="298626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r>
              <a:rPr lang="cs-CZ" sz="1200" dirty="0" smtClean="0"/>
              <a:t>Reaktor</a:t>
            </a:r>
            <a:endParaRPr lang="cs-CZ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683837" y="5215470"/>
            <a:ext cx="965404" cy="298626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pPr algn="ctr"/>
            <a:r>
              <a:rPr lang="cs-CZ" sz="1200" dirty="0" smtClean="0"/>
              <a:t>Čerpadlo</a:t>
            </a:r>
            <a:endParaRPr lang="cs-CZ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046853" y="5215470"/>
            <a:ext cx="965404" cy="298626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pPr algn="ctr"/>
            <a:r>
              <a:rPr lang="cs-CZ" sz="1200" dirty="0" smtClean="0"/>
              <a:t>Čerpadlo</a:t>
            </a:r>
            <a:endParaRPr lang="cs-CZ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471441" y="2624672"/>
            <a:ext cx="1084338" cy="298626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pPr algn="r"/>
            <a:r>
              <a:rPr lang="cs-CZ" sz="1200" dirty="0" smtClean="0"/>
              <a:t>Parogenerátor</a:t>
            </a:r>
            <a:endParaRPr lang="cs-CZ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089188" y="2675478"/>
            <a:ext cx="965404" cy="389461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pPr algn="ctr"/>
            <a:r>
              <a:rPr lang="cs-CZ" sz="1200" dirty="0" smtClean="0"/>
              <a:t>Redukční</a:t>
            </a:r>
          </a:p>
          <a:p>
            <a:pPr algn="ctr"/>
            <a:r>
              <a:rPr lang="cs-CZ" sz="1200" dirty="0" smtClean="0"/>
              <a:t>ventil</a:t>
            </a:r>
            <a:endParaRPr lang="cs-CZ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198329" y="2675478"/>
            <a:ext cx="965404" cy="389461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r>
              <a:rPr lang="cs-CZ" sz="1200" dirty="0" smtClean="0"/>
              <a:t>Parní</a:t>
            </a:r>
          </a:p>
          <a:p>
            <a:r>
              <a:rPr lang="cs-CZ" sz="1200" dirty="0" smtClean="0"/>
              <a:t>turbína</a:t>
            </a:r>
            <a:endParaRPr lang="cs-CZ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579431" y="3039537"/>
            <a:ext cx="965404" cy="389461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r>
              <a:rPr lang="cs-CZ" sz="1200" dirty="0" smtClean="0"/>
              <a:t>Generátor</a:t>
            </a:r>
            <a:endParaRPr lang="cs-CZ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163733" y="2794000"/>
            <a:ext cx="1075369" cy="324028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r>
              <a:rPr lang="cs-CZ" sz="1200" dirty="0" smtClean="0"/>
              <a:t>Transformátor</a:t>
            </a:r>
            <a:endParaRPr lang="cs-CZ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074582" y="2085365"/>
            <a:ext cx="1075369" cy="440180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r>
              <a:rPr lang="cs-CZ" sz="1200" dirty="0" smtClean="0"/>
              <a:t>Přenosová</a:t>
            </a:r>
          </a:p>
          <a:p>
            <a:r>
              <a:rPr lang="cs-CZ" sz="1200" dirty="0" smtClean="0"/>
              <a:t>soustava</a:t>
            </a:r>
            <a:endParaRPr lang="cs-CZ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469263" y="4108633"/>
            <a:ext cx="965404" cy="298626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r>
              <a:rPr lang="cs-CZ" sz="1200" dirty="0" smtClean="0"/>
              <a:t>Kondenzátor</a:t>
            </a:r>
            <a:endParaRPr lang="cs-CZ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391196" y="4223294"/>
            <a:ext cx="965404" cy="418742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r>
              <a:rPr lang="cs-CZ" sz="1200" dirty="0" smtClean="0"/>
              <a:t>Chladicí </a:t>
            </a:r>
          </a:p>
          <a:p>
            <a:r>
              <a:rPr lang="cs-CZ" sz="1200" dirty="0" smtClean="0"/>
              <a:t>věž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961439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090" y="1206500"/>
            <a:ext cx="7392708" cy="5277863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Funkční schéma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Jaderné elektrárny</a:t>
            </a:r>
          </a:p>
        </p:txBody>
      </p:sp>
    </p:spTree>
    <p:extLst>
      <p:ext uri="{BB962C8B-B14F-4D97-AF65-F5344CB8AC3E}">
        <p14:creationId xmlns:p14="http://schemas.microsoft.com/office/powerpoint/2010/main" val="37846804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Energetické značky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Jaderné elektrárny</a:t>
            </a:r>
          </a:p>
        </p:txBody>
      </p:sp>
      <p:sp>
        <p:nvSpPr>
          <p:cNvPr id="20" name="TextovéPole 37"/>
          <p:cNvSpPr txBox="1"/>
          <p:nvPr/>
        </p:nvSpPr>
        <p:spPr>
          <a:xfrm>
            <a:off x="2182512" y="1949616"/>
            <a:ext cx="110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čerpadlo</a:t>
            </a:r>
            <a:endParaRPr lang="cs-CZ" dirty="0"/>
          </a:p>
        </p:txBody>
      </p:sp>
      <p:sp>
        <p:nvSpPr>
          <p:cNvPr id="21" name="TextovéPole 44"/>
          <p:cNvSpPr txBox="1"/>
          <p:nvPr/>
        </p:nvSpPr>
        <p:spPr>
          <a:xfrm>
            <a:off x="2182512" y="2990998"/>
            <a:ext cx="110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reaktor</a:t>
            </a:r>
            <a:endParaRPr lang="cs-CZ" dirty="0"/>
          </a:p>
        </p:txBody>
      </p:sp>
      <p:sp>
        <p:nvSpPr>
          <p:cNvPr id="22" name="TextovéPole 45"/>
          <p:cNvSpPr txBox="1"/>
          <p:nvPr/>
        </p:nvSpPr>
        <p:spPr>
          <a:xfrm>
            <a:off x="2182512" y="4119023"/>
            <a:ext cx="175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parogenerátor</a:t>
            </a:r>
            <a:endParaRPr lang="cs-CZ" dirty="0"/>
          </a:p>
        </p:txBody>
      </p:sp>
      <p:sp>
        <p:nvSpPr>
          <p:cNvPr id="23" name="TextovéPole 46"/>
          <p:cNvSpPr txBox="1"/>
          <p:nvPr/>
        </p:nvSpPr>
        <p:spPr>
          <a:xfrm>
            <a:off x="2182512" y="534953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turbína</a:t>
            </a:r>
            <a:endParaRPr lang="cs-CZ" dirty="0"/>
          </a:p>
        </p:txBody>
      </p:sp>
      <p:sp>
        <p:nvSpPr>
          <p:cNvPr id="24" name="TextovéPole 47"/>
          <p:cNvSpPr txBox="1"/>
          <p:nvPr/>
        </p:nvSpPr>
        <p:spPr>
          <a:xfrm>
            <a:off x="5868449" y="1949616"/>
            <a:ext cx="170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transformátor</a:t>
            </a:r>
            <a:endParaRPr lang="cs-CZ" dirty="0"/>
          </a:p>
        </p:txBody>
      </p:sp>
      <p:sp>
        <p:nvSpPr>
          <p:cNvPr id="25" name="TextovéPole 48"/>
          <p:cNvSpPr txBox="1"/>
          <p:nvPr/>
        </p:nvSpPr>
        <p:spPr>
          <a:xfrm>
            <a:off x="5868449" y="2990998"/>
            <a:ext cx="262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</a:t>
            </a:r>
            <a:r>
              <a:rPr lang="cs-CZ" dirty="0" smtClean="0"/>
              <a:t>lektrický generátor</a:t>
            </a:r>
            <a:endParaRPr lang="cs-CZ" dirty="0"/>
          </a:p>
        </p:txBody>
      </p:sp>
      <p:sp>
        <p:nvSpPr>
          <p:cNvPr id="26" name="TextovéPole 49"/>
          <p:cNvSpPr txBox="1"/>
          <p:nvPr/>
        </p:nvSpPr>
        <p:spPr>
          <a:xfrm>
            <a:off x="5868449" y="4119023"/>
            <a:ext cx="215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kondenzátor</a:t>
            </a:r>
            <a:endParaRPr lang="cs-CZ" dirty="0"/>
          </a:p>
        </p:txBody>
      </p:sp>
      <p:pic>
        <p:nvPicPr>
          <p:cNvPr id="27" name="Picture 26" descr="znacka-cerpad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7" y="1924732"/>
            <a:ext cx="861060" cy="419100"/>
          </a:xfrm>
          <a:prstGeom prst="rect">
            <a:avLst/>
          </a:prstGeom>
        </p:spPr>
      </p:pic>
      <p:pic>
        <p:nvPicPr>
          <p:cNvPr id="28" name="Picture 27" descr="znacka-reak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27" y="2707034"/>
            <a:ext cx="495300" cy="937260"/>
          </a:xfrm>
          <a:prstGeom prst="rect">
            <a:avLst/>
          </a:prstGeom>
        </p:spPr>
      </p:pic>
      <p:pic>
        <p:nvPicPr>
          <p:cNvPr id="29" name="Picture 28" descr="znacka-transformat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17" y="1924732"/>
            <a:ext cx="1120140" cy="419100"/>
          </a:xfrm>
          <a:prstGeom prst="rect">
            <a:avLst/>
          </a:prstGeom>
        </p:spPr>
      </p:pic>
      <p:pic>
        <p:nvPicPr>
          <p:cNvPr id="30" name="Picture 29" descr="znacka-generat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57" y="2966114"/>
            <a:ext cx="861060" cy="419100"/>
          </a:xfrm>
          <a:prstGeom prst="rect">
            <a:avLst/>
          </a:prstGeom>
        </p:spPr>
      </p:pic>
      <p:pic>
        <p:nvPicPr>
          <p:cNvPr id="31" name="Picture 30" descr="znacka-kondenzat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77" y="3873159"/>
            <a:ext cx="541020" cy="861060"/>
          </a:xfrm>
          <a:prstGeom prst="rect">
            <a:avLst/>
          </a:prstGeom>
        </p:spPr>
      </p:pic>
      <p:pic>
        <p:nvPicPr>
          <p:cNvPr id="32" name="Picture 31" descr="znacka-parogenerato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27" y="3835059"/>
            <a:ext cx="495300" cy="937260"/>
          </a:xfrm>
          <a:prstGeom prst="rect">
            <a:avLst/>
          </a:prstGeom>
        </p:spPr>
      </p:pic>
      <p:pic>
        <p:nvPicPr>
          <p:cNvPr id="33" name="Picture 32" descr="znacka-turbin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47" y="5096819"/>
            <a:ext cx="327660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428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Jednotlivé části oběhu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799"/>
            <a:ext cx="6508776" cy="4615467"/>
          </a:xfr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chemeClr val="accent1"/>
                </a:solidFill>
              </a:rPr>
              <a:t>Čerpadlo</a:t>
            </a:r>
            <a:r>
              <a:rPr lang="cs-CZ" sz="2200" dirty="0">
                <a:solidFill>
                  <a:schemeClr val="accent1"/>
                </a:solidFill>
              </a:rPr>
              <a:t> </a:t>
            </a:r>
            <a:r>
              <a:rPr lang="cs-CZ" sz="2200" dirty="0"/>
              <a:t>– čerpá vodu v primárním </a:t>
            </a:r>
            <a:r>
              <a:rPr lang="cs-CZ" sz="2200" dirty="0" smtClean="0"/>
              <a:t>i sekundárním okruhu.</a:t>
            </a:r>
            <a:endParaRPr lang="cs-CZ" sz="2200" dirty="0"/>
          </a:p>
          <a:p>
            <a:r>
              <a:rPr lang="cs-CZ" sz="2200" b="1" dirty="0" smtClean="0">
                <a:solidFill>
                  <a:srgbClr val="1154B5"/>
                </a:solidFill>
              </a:rPr>
              <a:t>Reaktor</a:t>
            </a:r>
            <a:r>
              <a:rPr lang="cs-CZ" sz="2200" dirty="0" smtClean="0">
                <a:solidFill>
                  <a:srgbClr val="1154B5"/>
                </a:solidFill>
              </a:rPr>
              <a:t> </a:t>
            </a:r>
            <a:r>
              <a:rPr lang="cs-CZ" sz="2200" dirty="0"/>
              <a:t>– v důsledku v něm probíhající štěpné reakce </a:t>
            </a:r>
            <a:r>
              <a:rPr lang="cs-CZ" sz="2200" dirty="0" smtClean="0"/>
              <a:t>ohřívá </a:t>
            </a:r>
            <a:r>
              <a:rPr lang="cs-CZ" sz="2200" dirty="0"/>
              <a:t>vodu při vysokém </a:t>
            </a:r>
            <a:r>
              <a:rPr lang="cs-CZ" sz="2200" dirty="0" smtClean="0"/>
              <a:t>tlaku </a:t>
            </a:r>
            <a:br>
              <a:rPr lang="cs-CZ" sz="2200" dirty="0" smtClean="0"/>
            </a:br>
            <a:r>
              <a:rPr lang="cs-CZ" sz="2200" dirty="0" smtClean="0"/>
              <a:t>(12–16 </a:t>
            </a:r>
            <a:r>
              <a:rPr lang="cs-CZ" sz="2200" dirty="0" err="1"/>
              <a:t>MPa</a:t>
            </a:r>
            <a:r>
              <a:rPr lang="cs-CZ" sz="2200" dirty="0"/>
              <a:t>) na požadovanou </a:t>
            </a:r>
            <a:r>
              <a:rPr lang="cs-CZ" sz="2200" dirty="0" smtClean="0"/>
              <a:t>teplotu.</a:t>
            </a:r>
            <a:endParaRPr lang="cs-CZ" sz="2200" dirty="0"/>
          </a:p>
          <a:p>
            <a:r>
              <a:rPr lang="cs-CZ" sz="2200" b="1" dirty="0" smtClean="0">
                <a:solidFill>
                  <a:srgbClr val="1154B5"/>
                </a:solidFill>
              </a:rPr>
              <a:t>Parogenerátor</a:t>
            </a:r>
            <a:r>
              <a:rPr lang="cs-CZ" sz="2200" dirty="0" smtClean="0">
                <a:solidFill>
                  <a:srgbClr val="1154B5"/>
                </a:solidFill>
              </a:rPr>
              <a:t> </a:t>
            </a:r>
            <a:r>
              <a:rPr lang="cs-CZ" sz="2200" dirty="0"/>
              <a:t>– tepelný výměník ve kterém dochází </a:t>
            </a:r>
            <a:r>
              <a:rPr lang="cs-CZ" sz="2200" dirty="0" smtClean="0"/>
              <a:t>k přenosu </a:t>
            </a:r>
            <a:r>
              <a:rPr lang="cs-CZ" sz="2200" dirty="0"/>
              <a:t>teploty z primárního </a:t>
            </a:r>
            <a:r>
              <a:rPr lang="cs-CZ" sz="2200" dirty="0" smtClean="0"/>
              <a:t>na sekundární okruh.</a:t>
            </a:r>
            <a:endParaRPr lang="cs-CZ" sz="2200" dirty="0"/>
          </a:p>
          <a:p>
            <a:r>
              <a:rPr lang="cs-CZ" sz="2200" b="1" dirty="0" smtClean="0">
                <a:solidFill>
                  <a:srgbClr val="1154B5"/>
                </a:solidFill>
              </a:rPr>
              <a:t>Turbína</a:t>
            </a:r>
            <a:r>
              <a:rPr lang="cs-CZ" sz="2200" b="1" dirty="0" smtClean="0"/>
              <a:t> </a:t>
            </a:r>
            <a:r>
              <a:rPr lang="cs-CZ" sz="2200" dirty="0"/>
              <a:t>– koná mechanickou </a:t>
            </a:r>
            <a:r>
              <a:rPr lang="cs-CZ" sz="2200" dirty="0" smtClean="0"/>
              <a:t>práci.</a:t>
            </a:r>
            <a:endParaRPr lang="cs-CZ" sz="2200" dirty="0"/>
          </a:p>
          <a:p>
            <a:r>
              <a:rPr lang="cs-CZ" sz="2200" b="1" dirty="0" smtClean="0">
                <a:solidFill>
                  <a:srgbClr val="1154B5"/>
                </a:solidFill>
              </a:rPr>
              <a:t>Generátor</a:t>
            </a:r>
            <a:r>
              <a:rPr lang="cs-CZ" sz="2200" dirty="0" smtClean="0">
                <a:solidFill>
                  <a:srgbClr val="1154B5"/>
                </a:solidFill>
              </a:rPr>
              <a:t> </a:t>
            </a:r>
            <a:r>
              <a:rPr lang="cs-CZ" sz="2200" dirty="0"/>
              <a:t>– </a:t>
            </a:r>
            <a:r>
              <a:rPr lang="cs-CZ" sz="2200" dirty="0" smtClean="0"/>
              <a:t>elektrický </a:t>
            </a:r>
            <a:r>
              <a:rPr lang="cs-CZ" sz="2200" dirty="0"/>
              <a:t>stroj, který vyrábí </a:t>
            </a:r>
            <a:r>
              <a:rPr lang="cs-CZ" sz="2200" dirty="0" smtClean="0"/>
              <a:t>elektrickou energii.</a:t>
            </a:r>
            <a:endParaRPr lang="cs-CZ" sz="2200" dirty="0"/>
          </a:p>
          <a:p>
            <a:r>
              <a:rPr lang="cs-CZ" sz="2200" b="1" dirty="0" smtClean="0">
                <a:solidFill>
                  <a:srgbClr val="1154B5"/>
                </a:solidFill>
              </a:rPr>
              <a:t>Kondenzátor</a:t>
            </a:r>
            <a:r>
              <a:rPr lang="cs-CZ" sz="2200" dirty="0" smtClean="0">
                <a:solidFill>
                  <a:srgbClr val="1154B5"/>
                </a:solidFill>
              </a:rPr>
              <a:t> </a:t>
            </a:r>
            <a:r>
              <a:rPr lang="cs-CZ" sz="2200" dirty="0"/>
              <a:t>– tepelný </a:t>
            </a:r>
            <a:r>
              <a:rPr lang="cs-CZ" sz="2200" dirty="0" smtClean="0"/>
              <a:t>výměník.</a:t>
            </a:r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Jaderné elektrárny</a:t>
            </a:r>
          </a:p>
        </p:txBody>
      </p:sp>
    </p:spTree>
    <p:extLst>
      <p:ext uri="{BB962C8B-B14F-4D97-AF65-F5344CB8AC3E}">
        <p14:creationId xmlns:p14="http://schemas.microsoft.com/office/powerpoint/2010/main" val="17116825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Reaktor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Jaderné elektrárny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249658" y="1814436"/>
            <a:ext cx="2445365" cy="4314902"/>
            <a:chOff x="1916" y="459"/>
            <a:chExt cx="1928" cy="340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16" y="459"/>
              <a:ext cx="1928" cy="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970" y="939"/>
              <a:ext cx="1806" cy="2854"/>
            </a:xfrm>
            <a:custGeom>
              <a:avLst/>
              <a:gdLst>
                <a:gd name="T0" fmla="*/ 234 w 1806"/>
                <a:gd name="T1" fmla="*/ 2186 h 2854"/>
                <a:gd name="T2" fmla="*/ 238 w 1806"/>
                <a:gd name="T3" fmla="*/ 2254 h 2854"/>
                <a:gd name="T4" fmla="*/ 256 w 1806"/>
                <a:gd name="T5" fmla="*/ 2352 h 2854"/>
                <a:gd name="T6" fmla="*/ 288 w 1806"/>
                <a:gd name="T7" fmla="*/ 2446 h 2854"/>
                <a:gd name="T8" fmla="*/ 332 w 1806"/>
                <a:gd name="T9" fmla="*/ 2532 h 2854"/>
                <a:gd name="T10" fmla="*/ 388 w 1806"/>
                <a:gd name="T11" fmla="*/ 2610 h 2854"/>
                <a:gd name="T12" fmla="*/ 454 w 1806"/>
                <a:gd name="T13" fmla="*/ 2680 h 2854"/>
                <a:gd name="T14" fmla="*/ 530 w 1806"/>
                <a:gd name="T15" fmla="*/ 2740 h 2854"/>
                <a:gd name="T16" fmla="*/ 614 w 1806"/>
                <a:gd name="T17" fmla="*/ 2788 h 2854"/>
                <a:gd name="T18" fmla="*/ 704 w 1806"/>
                <a:gd name="T19" fmla="*/ 2824 h 2854"/>
                <a:gd name="T20" fmla="*/ 802 w 1806"/>
                <a:gd name="T21" fmla="*/ 2846 h 2854"/>
                <a:gd name="T22" fmla="*/ 904 w 1806"/>
                <a:gd name="T23" fmla="*/ 2854 h 2854"/>
                <a:gd name="T24" fmla="*/ 972 w 1806"/>
                <a:gd name="T25" fmla="*/ 2850 h 2854"/>
                <a:gd name="T26" fmla="*/ 1070 w 1806"/>
                <a:gd name="T27" fmla="*/ 2832 h 2854"/>
                <a:gd name="T28" fmla="*/ 1164 w 1806"/>
                <a:gd name="T29" fmla="*/ 2802 h 2854"/>
                <a:gd name="T30" fmla="*/ 1250 w 1806"/>
                <a:gd name="T31" fmla="*/ 2758 h 2854"/>
                <a:gd name="T32" fmla="*/ 1328 w 1806"/>
                <a:gd name="T33" fmla="*/ 2702 h 2854"/>
                <a:gd name="T34" fmla="*/ 1398 w 1806"/>
                <a:gd name="T35" fmla="*/ 2634 h 2854"/>
                <a:gd name="T36" fmla="*/ 1458 w 1806"/>
                <a:gd name="T37" fmla="*/ 2560 h 2854"/>
                <a:gd name="T38" fmla="*/ 1506 w 1806"/>
                <a:gd name="T39" fmla="*/ 2476 h 2854"/>
                <a:gd name="T40" fmla="*/ 1542 w 1806"/>
                <a:gd name="T41" fmla="*/ 2384 h 2854"/>
                <a:gd name="T42" fmla="*/ 1564 w 1806"/>
                <a:gd name="T43" fmla="*/ 2288 h 2854"/>
                <a:gd name="T44" fmla="*/ 1572 w 1806"/>
                <a:gd name="T45" fmla="*/ 2186 h 2854"/>
                <a:gd name="T46" fmla="*/ 1806 w 1806"/>
                <a:gd name="T47" fmla="*/ 906 h 2854"/>
                <a:gd name="T48" fmla="*/ 1572 w 1806"/>
                <a:gd name="T49" fmla="*/ 668 h 2854"/>
                <a:gd name="T50" fmla="*/ 1564 w 1806"/>
                <a:gd name="T51" fmla="*/ 566 h 2854"/>
                <a:gd name="T52" fmla="*/ 1542 w 1806"/>
                <a:gd name="T53" fmla="*/ 470 h 2854"/>
                <a:gd name="T54" fmla="*/ 1506 w 1806"/>
                <a:gd name="T55" fmla="*/ 378 h 2854"/>
                <a:gd name="T56" fmla="*/ 1458 w 1806"/>
                <a:gd name="T57" fmla="*/ 294 h 2854"/>
                <a:gd name="T58" fmla="*/ 1398 w 1806"/>
                <a:gd name="T59" fmla="*/ 220 h 2854"/>
                <a:gd name="T60" fmla="*/ 1328 w 1806"/>
                <a:gd name="T61" fmla="*/ 152 h 2854"/>
                <a:gd name="T62" fmla="*/ 1250 w 1806"/>
                <a:gd name="T63" fmla="*/ 96 h 2854"/>
                <a:gd name="T64" fmla="*/ 1164 w 1806"/>
                <a:gd name="T65" fmla="*/ 52 h 2854"/>
                <a:gd name="T66" fmla="*/ 1070 w 1806"/>
                <a:gd name="T67" fmla="*/ 22 h 2854"/>
                <a:gd name="T68" fmla="*/ 972 w 1806"/>
                <a:gd name="T69" fmla="*/ 4 h 2854"/>
                <a:gd name="T70" fmla="*/ 904 w 1806"/>
                <a:gd name="T71" fmla="*/ 0 h 2854"/>
                <a:gd name="T72" fmla="*/ 802 w 1806"/>
                <a:gd name="T73" fmla="*/ 8 h 2854"/>
                <a:gd name="T74" fmla="*/ 704 w 1806"/>
                <a:gd name="T75" fmla="*/ 30 h 2854"/>
                <a:gd name="T76" fmla="*/ 614 w 1806"/>
                <a:gd name="T77" fmla="*/ 66 h 2854"/>
                <a:gd name="T78" fmla="*/ 530 w 1806"/>
                <a:gd name="T79" fmla="*/ 114 h 2854"/>
                <a:gd name="T80" fmla="*/ 454 w 1806"/>
                <a:gd name="T81" fmla="*/ 174 h 2854"/>
                <a:gd name="T82" fmla="*/ 388 w 1806"/>
                <a:gd name="T83" fmla="*/ 244 h 2854"/>
                <a:gd name="T84" fmla="*/ 332 w 1806"/>
                <a:gd name="T85" fmla="*/ 322 h 2854"/>
                <a:gd name="T86" fmla="*/ 288 w 1806"/>
                <a:gd name="T87" fmla="*/ 408 h 2854"/>
                <a:gd name="T88" fmla="*/ 256 w 1806"/>
                <a:gd name="T89" fmla="*/ 502 h 2854"/>
                <a:gd name="T90" fmla="*/ 238 w 1806"/>
                <a:gd name="T91" fmla="*/ 600 h 2854"/>
                <a:gd name="T92" fmla="*/ 234 w 1806"/>
                <a:gd name="T93" fmla="*/ 906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06" h="2854">
                  <a:moveTo>
                    <a:pt x="0" y="1296"/>
                  </a:moveTo>
                  <a:lnTo>
                    <a:pt x="234" y="1296"/>
                  </a:lnTo>
                  <a:lnTo>
                    <a:pt x="234" y="2186"/>
                  </a:lnTo>
                  <a:lnTo>
                    <a:pt x="234" y="2186"/>
                  </a:lnTo>
                  <a:lnTo>
                    <a:pt x="236" y="2220"/>
                  </a:lnTo>
                  <a:lnTo>
                    <a:pt x="238" y="2254"/>
                  </a:lnTo>
                  <a:lnTo>
                    <a:pt x="242" y="2288"/>
                  </a:lnTo>
                  <a:lnTo>
                    <a:pt x="248" y="2320"/>
                  </a:lnTo>
                  <a:lnTo>
                    <a:pt x="256" y="2352"/>
                  </a:lnTo>
                  <a:lnTo>
                    <a:pt x="264" y="2384"/>
                  </a:lnTo>
                  <a:lnTo>
                    <a:pt x="276" y="2416"/>
                  </a:lnTo>
                  <a:lnTo>
                    <a:pt x="288" y="2446"/>
                  </a:lnTo>
                  <a:lnTo>
                    <a:pt x="300" y="2476"/>
                  </a:lnTo>
                  <a:lnTo>
                    <a:pt x="316" y="2504"/>
                  </a:lnTo>
                  <a:lnTo>
                    <a:pt x="332" y="2532"/>
                  </a:lnTo>
                  <a:lnTo>
                    <a:pt x="348" y="2560"/>
                  </a:lnTo>
                  <a:lnTo>
                    <a:pt x="368" y="2586"/>
                  </a:lnTo>
                  <a:lnTo>
                    <a:pt x="388" y="2610"/>
                  </a:lnTo>
                  <a:lnTo>
                    <a:pt x="408" y="2634"/>
                  </a:lnTo>
                  <a:lnTo>
                    <a:pt x="430" y="2658"/>
                  </a:lnTo>
                  <a:lnTo>
                    <a:pt x="454" y="2680"/>
                  </a:lnTo>
                  <a:lnTo>
                    <a:pt x="478" y="2702"/>
                  </a:lnTo>
                  <a:lnTo>
                    <a:pt x="504" y="2722"/>
                  </a:lnTo>
                  <a:lnTo>
                    <a:pt x="530" y="2740"/>
                  </a:lnTo>
                  <a:lnTo>
                    <a:pt x="556" y="2758"/>
                  </a:lnTo>
                  <a:lnTo>
                    <a:pt x="584" y="2774"/>
                  </a:lnTo>
                  <a:lnTo>
                    <a:pt x="614" y="2788"/>
                  </a:lnTo>
                  <a:lnTo>
                    <a:pt x="642" y="2802"/>
                  </a:lnTo>
                  <a:lnTo>
                    <a:pt x="674" y="2814"/>
                  </a:lnTo>
                  <a:lnTo>
                    <a:pt x="704" y="2824"/>
                  </a:lnTo>
                  <a:lnTo>
                    <a:pt x="736" y="2832"/>
                  </a:lnTo>
                  <a:lnTo>
                    <a:pt x="768" y="2840"/>
                  </a:lnTo>
                  <a:lnTo>
                    <a:pt x="802" y="2846"/>
                  </a:lnTo>
                  <a:lnTo>
                    <a:pt x="834" y="2850"/>
                  </a:lnTo>
                  <a:lnTo>
                    <a:pt x="868" y="2854"/>
                  </a:lnTo>
                  <a:lnTo>
                    <a:pt x="904" y="2854"/>
                  </a:lnTo>
                  <a:lnTo>
                    <a:pt x="904" y="2854"/>
                  </a:lnTo>
                  <a:lnTo>
                    <a:pt x="938" y="2854"/>
                  </a:lnTo>
                  <a:lnTo>
                    <a:pt x="972" y="2850"/>
                  </a:lnTo>
                  <a:lnTo>
                    <a:pt x="1004" y="2846"/>
                  </a:lnTo>
                  <a:lnTo>
                    <a:pt x="1038" y="2840"/>
                  </a:lnTo>
                  <a:lnTo>
                    <a:pt x="1070" y="2832"/>
                  </a:lnTo>
                  <a:lnTo>
                    <a:pt x="1102" y="2824"/>
                  </a:lnTo>
                  <a:lnTo>
                    <a:pt x="1134" y="2814"/>
                  </a:lnTo>
                  <a:lnTo>
                    <a:pt x="1164" y="2802"/>
                  </a:lnTo>
                  <a:lnTo>
                    <a:pt x="1194" y="2788"/>
                  </a:lnTo>
                  <a:lnTo>
                    <a:pt x="1222" y="2774"/>
                  </a:lnTo>
                  <a:lnTo>
                    <a:pt x="1250" y="2758"/>
                  </a:lnTo>
                  <a:lnTo>
                    <a:pt x="1276" y="2740"/>
                  </a:lnTo>
                  <a:lnTo>
                    <a:pt x="1304" y="2722"/>
                  </a:lnTo>
                  <a:lnTo>
                    <a:pt x="1328" y="2702"/>
                  </a:lnTo>
                  <a:lnTo>
                    <a:pt x="1352" y="2680"/>
                  </a:lnTo>
                  <a:lnTo>
                    <a:pt x="1376" y="2658"/>
                  </a:lnTo>
                  <a:lnTo>
                    <a:pt x="1398" y="2634"/>
                  </a:lnTo>
                  <a:lnTo>
                    <a:pt x="1420" y="2610"/>
                  </a:lnTo>
                  <a:lnTo>
                    <a:pt x="1438" y="2586"/>
                  </a:lnTo>
                  <a:lnTo>
                    <a:pt x="1458" y="2560"/>
                  </a:lnTo>
                  <a:lnTo>
                    <a:pt x="1474" y="2532"/>
                  </a:lnTo>
                  <a:lnTo>
                    <a:pt x="1492" y="2504"/>
                  </a:lnTo>
                  <a:lnTo>
                    <a:pt x="1506" y="2476"/>
                  </a:lnTo>
                  <a:lnTo>
                    <a:pt x="1520" y="2446"/>
                  </a:lnTo>
                  <a:lnTo>
                    <a:pt x="1532" y="2416"/>
                  </a:lnTo>
                  <a:lnTo>
                    <a:pt x="1542" y="2384"/>
                  </a:lnTo>
                  <a:lnTo>
                    <a:pt x="1550" y="2352"/>
                  </a:lnTo>
                  <a:lnTo>
                    <a:pt x="1558" y="2320"/>
                  </a:lnTo>
                  <a:lnTo>
                    <a:pt x="1564" y="2288"/>
                  </a:lnTo>
                  <a:lnTo>
                    <a:pt x="1568" y="2254"/>
                  </a:lnTo>
                  <a:lnTo>
                    <a:pt x="1570" y="2220"/>
                  </a:lnTo>
                  <a:lnTo>
                    <a:pt x="1572" y="2186"/>
                  </a:lnTo>
                  <a:lnTo>
                    <a:pt x="1572" y="1296"/>
                  </a:lnTo>
                  <a:lnTo>
                    <a:pt x="1806" y="1296"/>
                  </a:lnTo>
                  <a:lnTo>
                    <a:pt x="1806" y="906"/>
                  </a:lnTo>
                  <a:lnTo>
                    <a:pt x="1572" y="906"/>
                  </a:lnTo>
                  <a:lnTo>
                    <a:pt x="1572" y="668"/>
                  </a:lnTo>
                  <a:lnTo>
                    <a:pt x="1572" y="668"/>
                  </a:lnTo>
                  <a:lnTo>
                    <a:pt x="1570" y="634"/>
                  </a:lnTo>
                  <a:lnTo>
                    <a:pt x="1568" y="600"/>
                  </a:lnTo>
                  <a:lnTo>
                    <a:pt x="1564" y="566"/>
                  </a:lnTo>
                  <a:lnTo>
                    <a:pt x="1558" y="534"/>
                  </a:lnTo>
                  <a:lnTo>
                    <a:pt x="1550" y="502"/>
                  </a:lnTo>
                  <a:lnTo>
                    <a:pt x="1542" y="470"/>
                  </a:lnTo>
                  <a:lnTo>
                    <a:pt x="1532" y="438"/>
                  </a:lnTo>
                  <a:lnTo>
                    <a:pt x="1520" y="408"/>
                  </a:lnTo>
                  <a:lnTo>
                    <a:pt x="1506" y="378"/>
                  </a:lnTo>
                  <a:lnTo>
                    <a:pt x="1492" y="350"/>
                  </a:lnTo>
                  <a:lnTo>
                    <a:pt x="1474" y="322"/>
                  </a:lnTo>
                  <a:lnTo>
                    <a:pt x="1458" y="294"/>
                  </a:lnTo>
                  <a:lnTo>
                    <a:pt x="1438" y="268"/>
                  </a:lnTo>
                  <a:lnTo>
                    <a:pt x="1420" y="244"/>
                  </a:lnTo>
                  <a:lnTo>
                    <a:pt x="1398" y="220"/>
                  </a:lnTo>
                  <a:lnTo>
                    <a:pt x="1376" y="196"/>
                  </a:lnTo>
                  <a:lnTo>
                    <a:pt x="1352" y="174"/>
                  </a:lnTo>
                  <a:lnTo>
                    <a:pt x="1328" y="152"/>
                  </a:lnTo>
                  <a:lnTo>
                    <a:pt x="1304" y="132"/>
                  </a:lnTo>
                  <a:lnTo>
                    <a:pt x="1276" y="114"/>
                  </a:lnTo>
                  <a:lnTo>
                    <a:pt x="1250" y="96"/>
                  </a:lnTo>
                  <a:lnTo>
                    <a:pt x="1222" y="80"/>
                  </a:lnTo>
                  <a:lnTo>
                    <a:pt x="1194" y="66"/>
                  </a:lnTo>
                  <a:lnTo>
                    <a:pt x="1164" y="52"/>
                  </a:lnTo>
                  <a:lnTo>
                    <a:pt x="1134" y="40"/>
                  </a:lnTo>
                  <a:lnTo>
                    <a:pt x="1102" y="30"/>
                  </a:lnTo>
                  <a:lnTo>
                    <a:pt x="1070" y="22"/>
                  </a:lnTo>
                  <a:lnTo>
                    <a:pt x="1038" y="14"/>
                  </a:lnTo>
                  <a:lnTo>
                    <a:pt x="1004" y="8"/>
                  </a:lnTo>
                  <a:lnTo>
                    <a:pt x="972" y="4"/>
                  </a:lnTo>
                  <a:lnTo>
                    <a:pt x="938" y="0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868" y="0"/>
                  </a:lnTo>
                  <a:lnTo>
                    <a:pt x="834" y="4"/>
                  </a:lnTo>
                  <a:lnTo>
                    <a:pt x="802" y="8"/>
                  </a:lnTo>
                  <a:lnTo>
                    <a:pt x="768" y="14"/>
                  </a:lnTo>
                  <a:lnTo>
                    <a:pt x="736" y="22"/>
                  </a:lnTo>
                  <a:lnTo>
                    <a:pt x="704" y="30"/>
                  </a:lnTo>
                  <a:lnTo>
                    <a:pt x="674" y="40"/>
                  </a:lnTo>
                  <a:lnTo>
                    <a:pt x="642" y="52"/>
                  </a:lnTo>
                  <a:lnTo>
                    <a:pt x="614" y="66"/>
                  </a:lnTo>
                  <a:lnTo>
                    <a:pt x="584" y="80"/>
                  </a:lnTo>
                  <a:lnTo>
                    <a:pt x="556" y="96"/>
                  </a:lnTo>
                  <a:lnTo>
                    <a:pt x="530" y="114"/>
                  </a:lnTo>
                  <a:lnTo>
                    <a:pt x="504" y="132"/>
                  </a:lnTo>
                  <a:lnTo>
                    <a:pt x="478" y="152"/>
                  </a:lnTo>
                  <a:lnTo>
                    <a:pt x="454" y="174"/>
                  </a:lnTo>
                  <a:lnTo>
                    <a:pt x="430" y="196"/>
                  </a:lnTo>
                  <a:lnTo>
                    <a:pt x="408" y="220"/>
                  </a:lnTo>
                  <a:lnTo>
                    <a:pt x="388" y="244"/>
                  </a:lnTo>
                  <a:lnTo>
                    <a:pt x="368" y="268"/>
                  </a:lnTo>
                  <a:lnTo>
                    <a:pt x="348" y="294"/>
                  </a:lnTo>
                  <a:lnTo>
                    <a:pt x="332" y="322"/>
                  </a:lnTo>
                  <a:lnTo>
                    <a:pt x="316" y="350"/>
                  </a:lnTo>
                  <a:lnTo>
                    <a:pt x="300" y="378"/>
                  </a:lnTo>
                  <a:lnTo>
                    <a:pt x="288" y="408"/>
                  </a:lnTo>
                  <a:lnTo>
                    <a:pt x="276" y="438"/>
                  </a:lnTo>
                  <a:lnTo>
                    <a:pt x="264" y="470"/>
                  </a:lnTo>
                  <a:lnTo>
                    <a:pt x="256" y="502"/>
                  </a:lnTo>
                  <a:lnTo>
                    <a:pt x="248" y="534"/>
                  </a:lnTo>
                  <a:lnTo>
                    <a:pt x="242" y="566"/>
                  </a:lnTo>
                  <a:lnTo>
                    <a:pt x="238" y="600"/>
                  </a:lnTo>
                  <a:lnTo>
                    <a:pt x="236" y="634"/>
                  </a:lnTo>
                  <a:lnTo>
                    <a:pt x="234" y="668"/>
                  </a:lnTo>
                  <a:lnTo>
                    <a:pt x="234" y="906"/>
                  </a:lnTo>
                  <a:lnTo>
                    <a:pt x="0" y="906"/>
                  </a:lnTo>
                  <a:lnTo>
                    <a:pt x="0" y="12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20" y="1055"/>
              <a:ext cx="1106" cy="2622"/>
            </a:xfrm>
            <a:custGeom>
              <a:avLst/>
              <a:gdLst>
                <a:gd name="T0" fmla="*/ 1106 w 1106"/>
                <a:gd name="T1" fmla="*/ 2098 h 2622"/>
                <a:gd name="T2" fmla="*/ 1096 w 1106"/>
                <a:gd name="T3" fmla="*/ 2180 h 2622"/>
                <a:gd name="T4" fmla="*/ 1072 w 1106"/>
                <a:gd name="T5" fmla="*/ 2260 h 2622"/>
                <a:gd name="T6" fmla="*/ 1040 w 1106"/>
                <a:gd name="T7" fmla="*/ 2334 h 2622"/>
                <a:gd name="T8" fmla="*/ 996 w 1106"/>
                <a:gd name="T9" fmla="*/ 2400 h 2622"/>
                <a:gd name="T10" fmla="*/ 944 w 1106"/>
                <a:gd name="T11" fmla="*/ 2460 h 2622"/>
                <a:gd name="T12" fmla="*/ 884 w 1106"/>
                <a:gd name="T13" fmla="*/ 2512 h 2622"/>
                <a:gd name="T14" fmla="*/ 816 w 1106"/>
                <a:gd name="T15" fmla="*/ 2556 h 2622"/>
                <a:gd name="T16" fmla="*/ 744 w 1106"/>
                <a:gd name="T17" fmla="*/ 2590 h 2622"/>
                <a:gd name="T18" fmla="*/ 664 w 1106"/>
                <a:gd name="T19" fmla="*/ 2612 h 2622"/>
                <a:gd name="T20" fmla="*/ 582 w 1106"/>
                <a:gd name="T21" fmla="*/ 2622 h 2622"/>
                <a:gd name="T22" fmla="*/ 524 w 1106"/>
                <a:gd name="T23" fmla="*/ 2622 h 2622"/>
                <a:gd name="T24" fmla="*/ 442 w 1106"/>
                <a:gd name="T25" fmla="*/ 2612 h 2622"/>
                <a:gd name="T26" fmla="*/ 362 w 1106"/>
                <a:gd name="T27" fmla="*/ 2590 h 2622"/>
                <a:gd name="T28" fmla="*/ 290 w 1106"/>
                <a:gd name="T29" fmla="*/ 2556 h 2622"/>
                <a:gd name="T30" fmla="*/ 222 w 1106"/>
                <a:gd name="T31" fmla="*/ 2512 h 2622"/>
                <a:gd name="T32" fmla="*/ 162 w 1106"/>
                <a:gd name="T33" fmla="*/ 2460 h 2622"/>
                <a:gd name="T34" fmla="*/ 110 w 1106"/>
                <a:gd name="T35" fmla="*/ 2400 h 2622"/>
                <a:gd name="T36" fmla="*/ 66 w 1106"/>
                <a:gd name="T37" fmla="*/ 2334 h 2622"/>
                <a:gd name="T38" fmla="*/ 34 w 1106"/>
                <a:gd name="T39" fmla="*/ 2260 h 2622"/>
                <a:gd name="T40" fmla="*/ 10 w 1106"/>
                <a:gd name="T41" fmla="*/ 2180 h 2622"/>
                <a:gd name="T42" fmla="*/ 0 w 1106"/>
                <a:gd name="T43" fmla="*/ 2098 h 2622"/>
                <a:gd name="T44" fmla="*/ 0 w 1106"/>
                <a:gd name="T45" fmla="*/ 552 h 2622"/>
                <a:gd name="T46" fmla="*/ 6 w 1106"/>
                <a:gd name="T47" fmla="*/ 468 h 2622"/>
                <a:gd name="T48" fmla="*/ 24 w 1106"/>
                <a:gd name="T49" fmla="*/ 388 h 2622"/>
                <a:gd name="T50" fmla="*/ 54 w 1106"/>
                <a:gd name="T51" fmla="*/ 312 h 2622"/>
                <a:gd name="T52" fmla="*/ 94 w 1106"/>
                <a:gd name="T53" fmla="*/ 244 h 2622"/>
                <a:gd name="T54" fmla="*/ 144 w 1106"/>
                <a:gd name="T55" fmla="*/ 180 h 2622"/>
                <a:gd name="T56" fmla="*/ 202 w 1106"/>
                <a:gd name="T57" fmla="*/ 126 h 2622"/>
                <a:gd name="T58" fmla="*/ 266 w 1106"/>
                <a:gd name="T59" fmla="*/ 80 h 2622"/>
                <a:gd name="T60" fmla="*/ 338 w 1106"/>
                <a:gd name="T61" fmla="*/ 42 h 2622"/>
                <a:gd name="T62" fmla="*/ 414 w 1106"/>
                <a:gd name="T63" fmla="*/ 16 h 2622"/>
                <a:gd name="T64" fmla="*/ 496 w 1106"/>
                <a:gd name="T65" fmla="*/ 2 h 2622"/>
                <a:gd name="T66" fmla="*/ 554 w 1106"/>
                <a:gd name="T67" fmla="*/ 0 h 2622"/>
                <a:gd name="T68" fmla="*/ 638 w 1106"/>
                <a:gd name="T69" fmla="*/ 6 h 2622"/>
                <a:gd name="T70" fmla="*/ 718 w 1106"/>
                <a:gd name="T71" fmla="*/ 24 h 2622"/>
                <a:gd name="T72" fmla="*/ 794 w 1106"/>
                <a:gd name="T73" fmla="*/ 54 h 2622"/>
                <a:gd name="T74" fmla="*/ 862 w 1106"/>
                <a:gd name="T75" fmla="*/ 94 h 2622"/>
                <a:gd name="T76" fmla="*/ 926 w 1106"/>
                <a:gd name="T77" fmla="*/ 142 h 2622"/>
                <a:gd name="T78" fmla="*/ 980 w 1106"/>
                <a:gd name="T79" fmla="*/ 200 h 2622"/>
                <a:gd name="T80" fmla="*/ 1026 w 1106"/>
                <a:gd name="T81" fmla="*/ 266 h 2622"/>
                <a:gd name="T82" fmla="*/ 1064 w 1106"/>
                <a:gd name="T83" fmla="*/ 338 h 2622"/>
                <a:gd name="T84" fmla="*/ 1090 w 1106"/>
                <a:gd name="T85" fmla="*/ 414 h 2622"/>
                <a:gd name="T86" fmla="*/ 1104 w 1106"/>
                <a:gd name="T87" fmla="*/ 496 h 2622"/>
                <a:gd name="T88" fmla="*/ 1106 w 1106"/>
                <a:gd name="T89" fmla="*/ 2070 h 2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06" h="2622">
                  <a:moveTo>
                    <a:pt x="1106" y="2070"/>
                  </a:moveTo>
                  <a:lnTo>
                    <a:pt x="1106" y="2070"/>
                  </a:lnTo>
                  <a:lnTo>
                    <a:pt x="1106" y="2098"/>
                  </a:lnTo>
                  <a:lnTo>
                    <a:pt x="1104" y="2126"/>
                  </a:lnTo>
                  <a:lnTo>
                    <a:pt x="1100" y="2154"/>
                  </a:lnTo>
                  <a:lnTo>
                    <a:pt x="1096" y="2180"/>
                  </a:lnTo>
                  <a:lnTo>
                    <a:pt x="1090" y="2208"/>
                  </a:lnTo>
                  <a:lnTo>
                    <a:pt x="1082" y="2234"/>
                  </a:lnTo>
                  <a:lnTo>
                    <a:pt x="1072" y="2260"/>
                  </a:lnTo>
                  <a:lnTo>
                    <a:pt x="1064" y="2284"/>
                  </a:lnTo>
                  <a:lnTo>
                    <a:pt x="1052" y="2310"/>
                  </a:lnTo>
                  <a:lnTo>
                    <a:pt x="1040" y="2334"/>
                  </a:lnTo>
                  <a:lnTo>
                    <a:pt x="1026" y="2356"/>
                  </a:lnTo>
                  <a:lnTo>
                    <a:pt x="1012" y="2378"/>
                  </a:lnTo>
                  <a:lnTo>
                    <a:pt x="996" y="2400"/>
                  </a:lnTo>
                  <a:lnTo>
                    <a:pt x="980" y="2422"/>
                  </a:lnTo>
                  <a:lnTo>
                    <a:pt x="962" y="2442"/>
                  </a:lnTo>
                  <a:lnTo>
                    <a:pt x="944" y="2460"/>
                  </a:lnTo>
                  <a:lnTo>
                    <a:pt x="926" y="2478"/>
                  </a:lnTo>
                  <a:lnTo>
                    <a:pt x="906" y="2496"/>
                  </a:lnTo>
                  <a:lnTo>
                    <a:pt x="884" y="2512"/>
                  </a:lnTo>
                  <a:lnTo>
                    <a:pt x="862" y="2528"/>
                  </a:lnTo>
                  <a:lnTo>
                    <a:pt x="840" y="2542"/>
                  </a:lnTo>
                  <a:lnTo>
                    <a:pt x="816" y="2556"/>
                  </a:lnTo>
                  <a:lnTo>
                    <a:pt x="794" y="2568"/>
                  </a:lnTo>
                  <a:lnTo>
                    <a:pt x="768" y="2580"/>
                  </a:lnTo>
                  <a:lnTo>
                    <a:pt x="744" y="2590"/>
                  </a:lnTo>
                  <a:lnTo>
                    <a:pt x="718" y="2598"/>
                  </a:lnTo>
                  <a:lnTo>
                    <a:pt x="692" y="2606"/>
                  </a:lnTo>
                  <a:lnTo>
                    <a:pt x="664" y="2612"/>
                  </a:lnTo>
                  <a:lnTo>
                    <a:pt x="638" y="2616"/>
                  </a:lnTo>
                  <a:lnTo>
                    <a:pt x="610" y="2620"/>
                  </a:lnTo>
                  <a:lnTo>
                    <a:pt x="582" y="2622"/>
                  </a:lnTo>
                  <a:lnTo>
                    <a:pt x="554" y="2622"/>
                  </a:lnTo>
                  <a:lnTo>
                    <a:pt x="554" y="2622"/>
                  </a:lnTo>
                  <a:lnTo>
                    <a:pt x="524" y="2622"/>
                  </a:lnTo>
                  <a:lnTo>
                    <a:pt x="496" y="2620"/>
                  </a:lnTo>
                  <a:lnTo>
                    <a:pt x="468" y="2616"/>
                  </a:lnTo>
                  <a:lnTo>
                    <a:pt x="442" y="2612"/>
                  </a:lnTo>
                  <a:lnTo>
                    <a:pt x="414" y="2606"/>
                  </a:lnTo>
                  <a:lnTo>
                    <a:pt x="388" y="2598"/>
                  </a:lnTo>
                  <a:lnTo>
                    <a:pt x="362" y="2590"/>
                  </a:lnTo>
                  <a:lnTo>
                    <a:pt x="338" y="2580"/>
                  </a:lnTo>
                  <a:lnTo>
                    <a:pt x="314" y="2568"/>
                  </a:lnTo>
                  <a:lnTo>
                    <a:pt x="290" y="2556"/>
                  </a:lnTo>
                  <a:lnTo>
                    <a:pt x="266" y="2542"/>
                  </a:lnTo>
                  <a:lnTo>
                    <a:pt x="244" y="2528"/>
                  </a:lnTo>
                  <a:lnTo>
                    <a:pt x="222" y="2512"/>
                  </a:lnTo>
                  <a:lnTo>
                    <a:pt x="202" y="2496"/>
                  </a:lnTo>
                  <a:lnTo>
                    <a:pt x="182" y="2478"/>
                  </a:lnTo>
                  <a:lnTo>
                    <a:pt x="162" y="2460"/>
                  </a:lnTo>
                  <a:lnTo>
                    <a:pt x="144" y="2442"/>
                  </a:lnTo>
                  <a:lnTo>
                    <a:pt x="126" y="2422"/>
                  </a:lnTo>
                  <a:lnTo>
                    <a:pt x="110" y="2400"/>
                  </a:lnTo>
                  <a:lnTo>
                    <a:pt x="94" y="2378"/>
                  </a:lnTo>
                  <a:lnTo>
                    <a:pt x="80" y="2356"/>
                  </a:lnTo>
                  <a:lnTo>
                    <a:pt x="66" y="2334"/>
                  </a:lnTo>
                  <a:lnTo>
                    <a:pt x="54" y="2310"/>
                  </a:lnTo>
                  <a:lnTo>
                    <a:pt x="44" y="2284"/>
                  </a:lnTo>
                  <a:lnTo>
                    <a:pt x="34" y="2260"/>
                  </a:lnTo>
                  <a:lnTo>
                    <a:pt x="24" y="2234"/>
                  </a:lnTo>
                  <a:lnTo>
                    <a:pt x="18" y="2208"/>
                  </a:lnTo>
                  <a:lnTo>
                    <a:pt x="10" y="2180"/>
                  </a:lnTo>
                  <a:lnTo>
                    <a:pt x="6" y="2154"/>
                  </a:lnTo>
                  <a:lnTo>
                    <a:pt x="2" y="2126"/>
                  </a:lnTo>
                  <a:lnTo>
                    <a:pt x="0" y="2098"/>
                  </a:lnTo>
                  <a:lnTo>
                    <a:pt x="0" y="2070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24"/>
                  </a:lnTo>
                  <a:lnTo>
                    <a:pt x="2" y="496"/>
                  </a:lnTo>
                  <a:lnTo>
                    <a:pt x="6" y="468"/>
                  </a:lnTo>
                  <a:lnTo>
                    <a:pt x="10" y="442"/>
                  </a:lnTo>
                  <a:lnTo>
                    <a:pt x="18" y="414"/>
                  </a:lnTo>
                  <a:lnTo>
                    <a:pt x="24" y="388"/>
                  </a:lnTo>
                  <a:lnTo>
                    <a:pt x="34" y="362"/>
                  </a:lnTo>
                  <a:lnTo>
                    <a:pt x="44" y="338"/>
                  </a:lnTo>
                  <a:lnTo>
                    <a:pt x="54" y="312"/>
                  </a:lnTo>
                  <a:lnTo>
                    <a:pt x="66" y="288"/>
                  </a:lnTo>
                  <a:lnTo>
                    <a:pt x="80" y="266"/>
                  </a:lnTo>
                  <a:lnTo>
                    <a:pt x="94" y="244"/>
                  </a:lnTo>
                  <a:lnTo>
                    <a:pt x="110" y="222"/>
                  </a:lnTo>
                  <a:lnTo>
                    <a:pt x="126" y="200"/>
                  </a:lnTo>
                  <a:lnTo>
                    <a:pt x="144" y="180"/>
                  </a:lnTo>
                  <a:lnTo>
                    <a:pt x="162" y="162"/>
                  </a:lnTo>
                  <a:lnTo>
                    <a:pt x="182" y="142"/>
                  </a:lnTo>
                  <a:lnTo>
                    <a:pt x="202" y="126"/>
                  </a:lnTo>
                  <a:lnTo>
                    <a:pt x="222" y="110"/>
                  </a:lnTo>
                  <a:lnTo>
                    <a:pt x="244" y="94"/>
                  </a:lnTo>
                  <a:lnTo>
                    <a:pt x="266" y="80"/>
                  </a:lnTo>
                  <a:lnTo>
                    <a:pt x="290" y="66"/>
                  </a:lnTo>
                  <a:lnTo>
                    <a:pt x="314" y="54"/>
                  </a:lnTo>
                  <a:lnTo>
                    <a:pt x="338" y="42"/>
                  </a:lnTo>
                  <a:lnTo>
                    <a:pt x="362" y="32"/>
                  </a:lnTo>
                  <a:lnTo>
                    <a:pt x="388" y="24"/>
                  </a:lnTo>
                  <a:lnTo>
                    <a:pt x="414" y="16"/>
                  </a:lnTo>
                  <a:lnTo>
                    <a:pt x="442" y="10"/>
                  </a:lnTo>
                  <a:lnTo>
                    <a:pt x="468" y="6"/>
                  </a:lnTo>
                  <a:lnTo>
                    <a:pt x="496" y="2"/>
                  </a:lnTo>
                  <a:lnTo>
                    <a:pt x="524" y="0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82" y="0"/>
                  </a:lnTo>
                  <a:lnTo>
                    <a:pt x="610" y="2"/>
                  </a:lnTo>
                  <a:lnTo>
                    <a:pt x="638" y="6"/>
                  </a:lnTo>
                  <a:lnTo>
                    <a:pt x="664" y="10"/>
                  </a:lnTo>
                  <a:lnTo>
                    <a:pt x="692" y="16"/>
                  </a:lnTo>
                  <a:lnTo>
                    <a:pt x="718" y="24"/>
                  </a:lnTo>
                  <a:lnTo>
                    <a:pt x="744" y="32"/>
                  </a:lnTo>
                  <a:lnTo>
                    <a:pt x="768" y="42"/>
                  </a:lnTo>
                  <a:lnTo>
                    <a:pt x="794" y="54"/>
                  </a:lnTo>
                  <a:lnTo>
                    <a:pt x="816" y="66"/>
                  </a:lnTo>
                  <a:lnTo>
                    <a:pt x="840" y="80"/>
                  </a:lnTo>
                  <a:lnTo>
                    <a:pt x="862" y="94"/>
                  </a:lnTo>
                  <a:lnTo>
                    <a:pt x="884" y="110"/>
                  </a:lnTo>
                  <a:lnTo>
                    <a:pt x="906" y="126"/>
                  </a:lnTo>
                  <a:lnTo>
                    <a:pt x="926" y="142"/>
                  </a:lnTo>
                  <a:lnTo>
                    <a:pt x="944" y="162"/>
                  </a:lnTo>
                  <a:lnTo>
                    <a:pt x="962" y="180"/>
                  </a:lnTo>
                  <a:lnTo>
                    <a:pt x="980" y="200"/>
                  </a:lnTo>
                  <a:lnTo>
                    <a:pt x="996" y="222"/>
                  </a:lnTo>
                  <a:lnTo>
                    <a:pt x="1012" y="244"/>
                  </a:lnTo>
                  <a:lnTo>
                    <a:pt x="1026" y="266"/>
                  </a:lnTo>
                  <a:lnTo>
                    <a:pt x="1040" y="288"/>
                  </a:lnTo>
                  <a:lnTo>
                    <a:pt x="1052" y="312"/>
                  </a:lnTo>
                  <a:lnTo>
                    <a:pt x="1064" y="338"/>
                  </a:lnTo>
                  <a:lnTo>
                    <a:pt x="1072" y="362"/>
                  </a:lnTo>
                  <a:lnTo>
                    <a:pt x="1082" y="388"/>
                  </a:lnTo>
                  <a:lnTo>
                    <a:pt x="1090" y="414"/>
                  </a:lnTo>
                  <a:lnTo>
                    <a:pt x="1096" y="442"/>
                  </a:lnTo>
                  <a:lnTo>
                    <a:pt x="1100" y="468"/>
                  </a:lnTo>
                  <a:lnTo>
                    <a:pt x="1104" y="496"/>
                  </a:lnTo>
                  <a:lnTo>
                    <a:pt x="1106" y="524"/>
                  </a:lnTo>
                  <a:lnTo>
                    <a:pt x="1106" y="552"/>
                  </a:lnTo>
                  <a:lnTo>
                    <a:pt x="1106" y="207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0000"/>
                  </a:schemeClr>
                </a:gs>
                <a:gs pos="50000">
                  <a:schemeClr val="bg1">
                    <a:lumMod val="30000"/>
                    <a:lumOff val="7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70" y="1927"/>
              <a:ext cx="350" cy="226"/>
            </a:xfrm>
            <a:prstGeom prst="rect">
              <a:avLst/>
            </a:prstGeom>
            <a:gradFill>
              <a:gsLst>
                <a:gs pos="0">
                  <a:schemeClr val="bg1">
                    <a:lumMod val="90000"/>
                  </a:schemeClr>
                </a:gs>
                <a:gs pos="50000">
                  <a:schemeClr val="bg1">
                    <a:lumMod val="30000"/>
                    <a:lumOff val="7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426" y="1927"/>
              <a:ext cx="350" cy="226"/>
            </a:xfrm>
            <a:prstGeom prst="rect">
              <a:avLst/>
            </a:prstGeom>
            <a:gradFill>
              <a:gsLst>
                <a:gs pos="0">
                  <a:schemeClr val="bg1">
                    <a:lumMod val="90000"/>
                  </a:schemeClr>
                </a:gs>
                <a:gs pos="50000">
                  <a:schemeClr val="bg1">
                    <a:lumMod val="30000"/>
                    <a:lumOff val="7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970" y="2153"/>
              <a:ext cx="1806" cy="1524"/>
            </a:xfrm>
            <a:custGeom>
              <a:avLst/>
              <a:gdLst>
                <a:gd name="T0" fmla="*/ 1456 w 1806"/>
                <a:gd name="T1" fmla="*/ 0 h 1524"/>
                <a:gd name="T2" fmla="*/ 1456 w 1806"/>
                <a:gd name="T3" fmla="*/ 972 h 1524"/>
                <a:gd name="T4" fmla="*/ 1454 w 1806"/>
                <a:gd name="T5" fmla="*/ 1028 h 1524"/>
                <a:gd name="T6" fmla="*/ 1446 w 1806"/>
                <a:gd name="T7" fmla="*/ 1082 h 1524"/>
                <a:gd name="T8" fmla="*/ 1432 w 1806"/>
                <a:gd name="T9" fmla="*/ 1136 h 1524"/>
                <a:gd name="T10" fmla="*/ 1414 w 1806"/>
                <a:gd name="T11" fmla="*/ 1186 h 1524"/>
                <a:gd name="T12" fmla="*/ 1390 w 1806"/>
                <a:gd name="T13" fmla="*/ 1236 h 1524"/>
                <a:gd name="T14" fmla="*/ 1362 w 1806"/>
                <a:gd name="T15" fmla="*/ 1280 h 1524"/>
                <a:gd name="T16" fmla="*/ 1330 w 1806"/>
                <a:gd name="T17" fmla="*/ 1324 h 1524"/>
                <a:gd name="T18" fmla="*/ 1294 w 1806"/>
                <a:gd name="T19" fmla="*/ 1362 h 1524"/>
                <a:gd name="T20" fmla="*/ 1256 w 1806"/>
                <a:gd name="T21" fmla="*/ 1398 h 1524"/>
                <a:gd name="T22" fmla="*/ 1212 w 1806"/>
                <a:gd name="T23" fmla="*/ 1430 h 1524"/>
                <a:gd name="T24" fmla="*/ 1166 w 1806"/>
                <a:gd name="T25" fmla="*/ 1458 h 1524"/>
                <a:gd name="T26" fmla="*/ 1118 w 1806"/>
                <a:gd name="T27" fmla="*/ 1482 h 1524"/>
                <a:gd name="T28" fmla="*/ 1068 w 1806"/>
                <a:gd name="T29" fmla="*/ 1500 h 1524"/>
                <a:gd name="T30" fmla="*/ 1014 w 1806"/>
                <a:gd name="T31" fmla="*/ 1514 h 1524"/>
                <a:gd name="T32" fmla="*/ 960 w 1806"/>
                <a:gd name="T33" fmla="*/ 1522 h 1524"/>
                <a:gd name="T34" fmla="*/ 904 w 1806"/>
                <a:gd name="T35" fmla="*/ 1524 h 1524"/>
                <a:gd name="T36" fmla="*/ 874 w 1806"/>
                <a:gd name="T37" fmla="*/ 1524 h 1524"/>
                <a:gd name="T38" fmla="*/ 818 w 1806"/>
                <a:gd name="T39" fmla="*/ 1518 h 1524"/>
                <a:gd name="T40" fmla="*/ 764 w 1806"/>
                <a:gd name="T41" fmla="*/ 1508 h 1524"/>
                <a:gd name="T42" fmla="*/ 712 w 1806"/>
                <a:gd name="T43" fmla="*/ 1492 h 1524"/>
                <a:gd name="T44" fmla="*/ 664 w 1806"/>
                <a:gd name="T45" fmla="*/ 1470 h 1524"/>
                <a:gd name="T46" fmla="*/ 616 w 1806"/>
                <a:gd name="T47" fmla="*/ 1444 h 1524"/>
                <a:gd name="T48" fmla="*/ 572 w 1806"/>
                <a:gd name="T49" fmla="*/ 1414 h 1524"/>
                <a:gd name="T50" fmla="*/ 532 w 1806"/>
                <a:gd name="T51" fmla="*/ 1380 h 1524"/>
                <a:gd name="T52" fmla="*/ 494 w 1806"/>
                <a:gd name="T53" fmla="*/ 1344 h 1524"/>
                <a:gd name="T54" fmla="*/ 460 w 1806"/>
                <a:gd name="T55" fmla="*/ 1302 h 1524"/>
                <a:gd name="T56" fmla="*/ 430 w 1806"/>
                <a:gd name="T57" fmla="*/ 1258 h 1524"/>
                <a:gd name="T58" fmla="*/ 404 w 1806"/>
                <a:gd name="T59" fmla="*/ 1212 h 1524"/>
                <a:gd name="T60" fmla="*/ 384 w 1806"/>
                <a:gd name="T61" fmla="*/ 1162 h 1524"/>
                <a:gd name="T62" fmla="*/ 368 w 1806"/>
                <a:gd name="T63" fmla="*/ 1110 h 1524"/>
                <a:gd name="T64" fmla="*/ 356 w 1806"/>
                <a:gd name="T65" fmla="*/ 1056 h 1524"/>
                <a:gd name="T66" fmla="*/ 350 w 1806"/>
                <a:gd name="T67" fmla="*/ 1000 h 1524"/>
                <a:gd name="T68" fmla="*/ 350 w 1806"/>
                <a:gd name="T69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6" h="1524">
                  <a:moveTo>
                    <a:pt x="1806" y="0"/>
                  </a:moveTo>
                  <a:lnTo>
                    <a:pt x="1456" y="0"/>
                  </a:lnTo>
                  <a:lnTo>
                    <a:pt x="1456" y="972"/>
                  </a:lnTo>
                  <a:lnTo>
                    <a:pt x="1456" y="972"/>
                  </a:lnTo>
                  <a:lnTo>
                    <a:pt x="1456" y="1000"/>
                  </a:lnTo>
                  <a:lnTo>
                    <a:pt x="1454" y="1028"/>
                  </a:lnTo>
                  <a:lnTo>
                    <a:pt x="1450" y="1056"/>
                  </a:lnTo>
                  <a:lnTo>
                    <a:pt x="1446" y="1082"/>
                  </a:lnTo>
                  <a:lnTo>
                    <a:pt x="1440" y="1110"/>
                  </a:lnTo>
                  <a:lnTo>
                    <a:pt x="1432" y="1136"/>
                  </a:lnTo>
                  <a:lnTo>
                    <a:pt x="1422" y="1162"/>
                  </a:lnTo>
                  <a:lnTo>
                    <a:pt x="1414" y="1186"/>
                  </a:lnTo>
                  <a:lnTo>
                    <a:pt x="1402" y="1212"/>
                  </a:lnTo>
                  <a:lnTo>
                    <a:pt x="1390" y="1236"/>
                  </a:lnTo>
                  <a:lnTo>
                    <a:pt x="1376" y="1258"/>
                  </a:lnTo>
                  <a:lnTo>
                    <a:pt x="1362" y="1280"/>
                  </a:lnTo>
                  <a:lnTo>
                    <a:pt x="1346" y="1302"/>
                  </a:lnTo>
                  <a:lnTo>
                    <a:pt x="1330" y="1324"/>
                  </a:lnTo>
                  <a:lnTo>
                    <a:pt x="1312" y="1344"/>
                  </a:lnTo>
                  <a:lnTo>
                    <a:pt x="1294" y="1362"/>
                  </a:lnTo>
                  <a:lnTo>
                    <a:pt x="1276" y="1380"/>
                  </a:lnTo>
                  <a:lnTo>
                    <a:pt x="1256" y="1398"/>
                  </a:lnTo>
                  <a:lnTo>
                    <a:pt x="1234" y="1414"/>
                  </a:lnTo>
                  <a:lnTo>
                    <a:pt x="1212" y="1430"/>
                  </a:lnTo>
                  <a:lnTo>
                    <a:pt x="1190" y="1444"/>
                  </a:lnTo>
                  <a:lnTo>
                    <a:pt x="1166" y="1458"/>
                  </a:lnTo>
                  <a:lnTo>
                    <a:pt x="1144" y="1470"/>
                  </a:lnTo>
                  <a:lnTo>
                    <a:pt x="1118" y="1482"/>
                  </a:lnTo>
                  <a:lnTo>
                    <a:pt x="1094" y="1492"/>
                  </a:lnTo>
                  <a:lnTo>
                    <a:pt x="1068" y="1500"/>
                  </a:lnTo>
                  <a:lnTo>
                    <a:pt x="1042" y="1508"/>
                  </a:lnTo>
                  <a:lnTo>
                    <a:pt x="1014" y="1514"/>
                  </a:lnTo>
                  <a:lnTo>
                    <a:pt x="988" y="1518"/>
                  </a:lnTo>
                  <a:lnTo>
                    <a:pt x="960" y="1522"/>
                  </a:lnTo>
                  <a:lnTo>
                    <a:pt x="932" y="1524"/>
                  </a:lnTo>
                  <a:lnTo>
                    <a:pt x="904" y="1524"/>
                  </a:lnTo>
                  <a:lnTo>
                    <a:pt x="904" y="1524"/>
                  </a:lnTo>
                  <a:lnTo>
                    <a:pt x="874" y="1524"/>
                  </a:lnTo>
                  <a:lnTo>
                    <a:pt x="846" y="1522"/>
                  </a:lnTo>
                  <a:lnTo>
                    <a:pt x="818" y="1518"/>
                  </a:lnTo>
                  <a:lnTo>
                    <a:pt x="792" y="1514"/>
                  </a:lnTo>
                  <a:lnTo>
                    <a:pt x="764" y="1508"/>
                  </a:lnTo>
                  <a:lnTo>
                    <a:pt x="738" y="1500"/>
                  </a:lnTo>
                  <a:lnTo>
                    <a:pt x="712" y="1492"/>
                  </a:lnTo>
                  <a:lnTo>
                    <a:pt x="688" y="1482"/>
                  </a:lnTo>
                  <a:lnTo>
                    <a:pt x="664" y="1470"/>
                  </a:lnTo>
                  <a:lnTo>
                    <a:pt x="640" y="1458"/>
                  </a:lnTo>
                  <a:lnTo>
                    <a:pt x="616" y="1444"/>
                  </a:lnTo>
                  <a:lnTo>
                    <a:pt x="594" y="1430"/>
                  </a:lnTo>
                  <a:lnTo>
                    <a:pt x="572" y="1414"/>
                  </a:lnTo>
                  <a:lnTo>
                    <a:pt x="552" y="1398"/>
                  </a:lnTo>
                  <a:lnTo>
                    <a:pt x="532" y="1380"/>
                  </a:lnTo>
                  <a:lnTo>
                    <a:pt x="512" y="1362"/>
                  </a:lnTo>
                  <a:lnTo>
                    <a:pt x="494" y="1344"/>
                  </a:lnTo>
                  <a:lnTo>
                    <a:pt x="476" y="1324"/>
                  </a:lnTo>
                  <a:lnTo>
                    <a:pt x="460" y="1302"/>
                  </a:lnTo>
                  <a:lnTo>
                    <a:pt x="444" y="1280"/>
                  </a:lnTo>
                  <a:lnTo>
                    <a:pt x="430" y="1258"/>
                  </a:lnTo>
                  <a:lnTo>
                    <a:pt x="416" y="1236"/>
                  </a:lnTo>
                  <a:lnTo>
                    <a:pt x="404" y="1212"/>
                  </a:lnTo>
                  <a:lnTo>
                    <a:pt x="394" y="1186"/>
                  </a:lnTo>
                  <a:lnTo>
                    <a:pt x="384" y="1162"/>
                  </a:lnTo>
                  <a:lnTo>
                    <a:pt x="374" y="1136"/>
                  </a:lnTo>
                  <a:lnTo>
                    <a:pt x="368" y="1110"/>
                  </a:lnTo>
                  <a:lnTo>
                    <a:pt x="360" y="1082"/>
                  </a:lnTo>
                  <a:lnTo>
                    <a:pt x="356" y="1056"/>
                  </a:lnTo>
                  <a:lnTo>
                    <a:pt x="352" y="1028"/>
                  </a:lnTo>
                  <a:lnTo>
                    <a:pt x="350" y="1000"/>
                  </a:lnTo>
                  <a:lnTo>
                    <a:pt x="350" y="972"/>
                  </a:lnTo>
                  <a:lnTo>
                    <a:pt x="350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970" y="2235"/>
              <a:ext cx="1806" cy="1558"/>
            </a:xfrm>
            <a:custGeom>
              <a:avLst/>
              <a:gdLst>
                <a:gd name="T0" fmla="*/ 234 w 1806"/>
                <a:gd name="T1" fmla="*/ 0 h 1558"/>
                <a:gd name="T2" fmla="*/ 234 w 1806"/>
                <a:gd name="T3" fmla="*/ 890 h 1558"/>
                <a:gd name="T4" fmla="*/ 238 w 1806"/>
                <a:gd name="T5" fmla="*/ 958 h 1558"/>
                <a:gd name="T6" fmla="*/ 248 w 1806"/>
                <a:gd name="T7" fmla="*/ 1024 h 1558"/>
                <a:gd name="T8" fmla="*/ 264 w 1806"/>
                <a:gd name="T9" fmla="*/ 1088 h 1558"/>
                <a:gd name="T10" fmla="*/ 288 w 1806"/>
                <a:gd name="T11" fmla="*/ 1150 h 1558"/>
                <a:gd name="T12" fmla="*/ 316 w 1806"/>
                <a:gd name="T13" fmla="*/ 1208 h 1558"/>
                <a:gd name="T14" fmla="*/ 348 w 1806"/>
                <a:gd name="T15" fmla="*/ 1264 h 1558"/>
                <a:gd name="T16" fmla="*/ 388 w 1806"/>
                <a:gd name="T17" fmla="*/ 1314 h 1558"/>
                <a:gd name="T18" fmla="*/ 430 w 1806"/>
                <a:gd name="T19" fmla="*/ 1362 h 1558"/>
                <a:gd name="T20" fmla="*/ 478 w 1806"/>
                <a:gd name="T21" fmla="*/ 1406 h 1558"/>
                <a:gd name="T22" fmla="*/ 530 w 1806"/>
                <a:gd name="T23" fmla="*/ 1444 h 1558"/>
                <a:gd name="T24" fmla="*/ 584 w 1806"/>
                <a:gd name="T25" fmla="*/ 1478 h 1558"/>
                <a:gd name="T26" fmla="*/ 642 w 1806"/>
                <a:gd name="T27" fmla="*/ 1506 h 1558"/>
                <a:gd name="T28" fmla="*/ 704 w 1806"/>
                <a:gd name="T29" fmla="*/ 1528 h 1558"/>
                <a:gd name="T30" fmla="*/ 768 w 1806"/>
                <a:gd name="T31" fmla="*/ 1544 h 1558"/>
                <a:gd name="T32" fmla="*/ 834 w 1806"/>
                <a:gd name="T33" fmla="*/ 1554 h 1558"/>
                <a:gd name="T34" fmla="*/ 904 w 1806"/>
                <a:gd name="T35" fmla="*/ 1558 h 1558"/>
                <a:gd name="T36" fmla="*/ 938 w 1806"/>
                <a:gd name="T37" fmla="*/ 1558 h 1558"/>
                <a:gd name="T38" fmla="*/ 1004 w 1806"/>
                <a:gd name="T39" fmla="*/ 1550 h 1558"/>
                <a:gd name="T40" fmla="*/ 1070 w 1806"/>
                <a:gd name="T41" fmla="*/ 1536 h 1558"/>
                <a:gd name="T42" fmla="*/ 1134 w 1806"/>
                <a:gd name="T43" fmla="*/ 1518 h 1558"/>
                <a:gd name="T44" fmla="*/ 1194 w 1806"/>
                <a:gd name="T45" fmla="*/ 1492 h 1558"/>
                <a:gd name="T46" fmla="*/ 1250 w 1806"/>
                <a:gd name="T47" fmla="*/ 1462 h 1558"/>
                <a:gd name="T48" fmla="*/ 1304 w 1806"/>
                <a:gd name="T49" fmla="*/ 1426 h 1558"/>
                <a:gd name="T50" fmla="*/ 1352 w 1806"/>
                <a:gd name="T51" fmla="*/ 1384 h 1558"/>
                <a:gd name="T52" fmla="*/ 1398 w 1806"/>
                <a:gd name="T53" fmla="*/ 1338 h 1558"/>
                <a:gd name="T54" fmla="*/ 1438 w 1806"/>
                <a:gd name="T55" fmla="*/ 1290 h 1558"/>
                <a:gd name="T56" fmla="*/ 1474 w 1806"/>
                <a:gd name="T57" fmla="*/ 1236 h 1558"/>
                <a:gd name="T58" fmla="*/ 1506 w 1806"/>
                <a:gd name="T59" fmla="*/ 1180 h 1558"/>
                <a:gd name="T60" fmla="*/ 1532 w 1806"/>
                <a:gd name="T61" fmla="*/ 1120 h 1558"/>
                <a:gd name="T62" fmla="*/ 1550 w 1806"/>
                <a:gd name="T63" fmla="*/ 1056 h 1558"/>
                <a:gd name="T64" fmla="*/ 1564 w 1806"/>
                <a:gd name="T65" fmla="*/ 992 h 1558"/>
                <a:gd name="T66" fmla="*/ 1570 w 1806"/>
                <a:gd name="T67" fmla="*/ 924 h 1558"/>
                <a:gd name="T68" fmla="*/ 1572 w 1806"/>
                <a:gd name="T69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6" h="1558">
                  <a:moveTo>
                    <a:pt x="0" y="0"/>
                  </a:moveTo>
                  <a:lnTo>
                    <a:pt x="234" y="0"/>
                  </a:lnTo>
                  <a:lnTo>
                    <a:pt x="234" y="890"/>
                  </a:lnTo>
                  <a:lnTo>
                    <a:pt x="234" y="890"/>
                  </a:lnTo>
                  <a:lnTo>
                    <a:pt x="236" y="924"/>
                  </a:lnTo>
                  <a:lnTo>
                    <a:pt x="238" y="958"/>
                  </a:lnTo>
                  <a:lnTo>
                    <a:pt x="242" y="992"/>
                  </a:lnTo>
                  <a:lnTo>
                    <a:pt x="248" y="1024"/>
                  </a:lnTo>
                  <a:lnTo>
                    <a:pt x="256" y="1056"/>
                  </a:lnTo>
                  <a:lnTo>
                    <a:pt x="264" y="1088"/>
                  </a:lnTo>
                  <a:lnTo>
                    <a:pt x="276" y="1120"/>
                  </a:lnTo>
                  <a:lnTo>
                    <a:pt x="288" y="1150"/>
                  </a:lnTo>
                  <a:lnTo>
                    <a:pt x="300" y="1180"/>
                  </a:lnTo>
                  <a:lnTo>
                    <a:pt x="316" y="1208"/>
                  </a:lnTo>
                  <a:lnTo>
                    <a:pt x="332" y="1236"/>
                  </a:lnTo>
                  <a:lnTo>
                    <a:pt x="348" y="1264"/>
                  </a:lnTo>
                  <a:lnTo>
                    <a:pt x="368" y="1290"/>
                  </a:lnTo>
                  <a:lnTo>
                    <a:pt x="388" y="1314"/>
                  </a:lnTo>
                  <a:lnTo>
                    <a:pt x="408" y="1338"/>
                  </a:lnTo>
                  <a:lnTo>
                    <a:pt x="430" y="1362"/>
                  </a:lnTo>
                  <a:lnTo>
                    <a:pt x="454" y="1384"/>
                  </a:lnTo>
                  <a:lnTo>
                    <a:pt x="478" y="1406"/>
                  </a:lnTo>
                  <a:lnTo>
                    <a:pt x="504" y="1426"/>
                  </a:lnTo>
                  <a:lnTo>
                    <a:pt x="530" y="1444"/>
                  </a:lnTo>
                  <a:lnTo>
                    <a:pt x="556" y="1462"/>
                  </a:lnTo>
                  <a:lnTo>
                    <a:pt x="584" y="1478"/>
                  </a:lnTo>
                  <a:lnTo>
                    <a:pt x="614" y="1492"/>
                  </a:lnTo>
                  <a:lnTo>
                    <a:pt x="642" y="1506"/>
                  </a:lnTo>
                  <a:lnTo>
                    <a:pt x="674" y="1518"/>
                  </a:lnTo>
                  <a:lnTo>
                    <a:pt x="704" y="1528"/>
                  </a:lnTo>
                  <a:lnTo>
                    <a:pt x="736" y="1536"/>
                  </a:lnTo>
                  <a:lnTo>
                    <a:pt x="768" y="1544"/>
                  </a:lnTo>
                  <a:lnTo>
                    <a:pt x="802" y="1550"/>
                  </a:lnTo>
                  <a:lnTo>
                    <a:pt x="834" y="1554"/>
                  </a:lnTo>
                  <a:lnTo>
                    <a:pt x="868" y="1558"/>
                  </a:lnTo>
                  <a:lnTo>
                    <a:pt x="904" y="1558"/>
                  </a:lnTo>
                  <a:lnTo>
                    <a:pt x="904" y="1558"/>
                  </a:lnTo>
                  <a:lnTo>
                    <a:pt x="938" y="1558"/>
                  </a:lnTo>
                  <a:lnTo>
                    <a:pt x="972" y="1554"/>
                  </a:lnTo>
                  <a:lnTo>
                    <a:pt x="1004" y="1550"/>
                  </a:lnTo>
                  <a:lnTo>
                    <a:pt x="1038" y="1544"/>
                  </a:lnTo>
                  <a:lnTo>
                    <a:pt x="1070" y="1536"/>
                  </a:lnTo>
                  <a:lnTo>
                    <a:pt x="1102" y="1528"/>
                  </a:lnTo>
                  <a:lnTo>
                    <a:pt x="1134" y="1518"/>
                  </a:lnTo>
                  <a:lnTo>
                    <a:pt x="1164" y="1506"/>
                  </a:lnTo>
                  <a:lnTo>
                    <a:pt x="1194" y="1492"/>
                  </a:lnTo>
                  <a:lnTo>
                    <a:pt x="1222" y="1478"/>
                  </a:lnTo>
                  <a:lnTo>
                    <a:pt x="1250" y="1462"/>
                  </a:lnTo>
                  <a:lnTo>
                    <a:pt x="1276" y="1444"/>
                  </a:lnTo>
                  <a:lnTo>
                    <a:pt x="1304" y="1426"/>
                  </a:lnTo>
                  <a:lnTo>
                    <a:pt x="1328" y="1406"/>
                  </a:lnTo>
                  <a:lnTo>
                    <a:pt x="1352" y="1384"/>
                  </a:lnTo>
                  <a:lnTo>
                    <a:pt x="1376" y="1362"/>
                  </a:lnTo>
                  <a:lnTo>
                    <a:pt x="1398" y="1338"/>
                  </a:lnTo>
                  <a:lnTo>
                    <a:pt x="1420" y="1314"/>
                  </a:lnTo>
                  <a:lnTo>
                    <a:pt x="1438" y="1290"/>
                  </a:lnTo>
                  <a:lnTo>
                    <a:pt x="1458" y="1264"/>
                  </a:lnTo>
                  <a:lnTo>
                    <a:pt x="1474" y="1236"/>
                  </a:lnTo>
                  <a:lnTo>
                    <a:pt x="1492" y="1208"/>
                  </a:lnTo>
                  <a:lnTo>
                    <a:pt x="1506" y="1180"/>
                  </a:lnTo>
                  <a:lnTo>
                    <a:pt x="1520" y="1150"/>
                  </a:lnTo>
                  <a:lnTo>
                    <a:pt x="1532" y="1120"/>
                  </a:lnTo>
                  <a:lnTo>
                    <a:pt x="1542" y="1088"/>
                  </a:lnTo>
                  <a:lnTo>
                    <a:pt x="1550" y="1056"/>
                  </a:lnTo>
                  <a:lnTo>
                    <a:pt x="1558" y="1024"/>
                  </a:lnTo>
                  <a:lnTo>
                    <a:pt x="1564" y="992"/>
                  </a:lnTo>
                  <a:lnTo>
                    <a:pt x="1568" y="958"/>
                  </a:lnTo>
                  <a:lnTo>
                    <a:pt x="1570" y="924"/>
                  </a:lnTo>
                  <a:lnTo>
                    <a:pt x="1572" y="890"/>
                  </a:lnTo>
                  <a:lnTo>
                    <a:pt x="1572" y="0"/>
                  </a:lnTo>
                  <a:lnTo>
                    <a:pt x="1806" y="0"/>
                  </a:lnTo>
                </a:path>
              </a:pathLst>
            </a:custGeom>
            <a:noFill/>
            <a:ln w="19050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970" y="939"/>
              <a:ext cx="1806" cy="906"/>
            </a:xfrm>
            <a:custGeom>
              <a:avLst/>
              <a:gdLst>
                <a:gd name="T0" fmla="*/ 1572 w 1806"/>
                <a:gd name="T1" fmla="*/ 906 h 906"/>
                <a:gd name="T2" fmla="*/ 1572 w 1806"/>
                <a:gd name="T3" fmla="*/ 668 h 906"/>
                <a:gd name="T4" fmla="*/ 1568 w 1806"/>
                <a:gd name="T5" fmla="*/ 600 h 906"/>
                <a:gd name="T6" fmla="*/ 1558 w 1806"/>
                <a:gd name="T7" fmla="*/ 534 h 906"/>
                <a:gd name="T8" fmla="*/ 1542 w 1806"/>
                <a:gd name="T9" fmla="*/ 470 h 906"/>
                <a:gd name="T10" fmla="*/ 1520 w 1806"/>
                <a:gd name="T11" fmla="*/ 408 h 906"/>
                <a:gd name="T12" fmla="*/ 1492 w 1806"/>
                <a:gd name="T13" fmla="*/ 350 h 906"/>
                <a:gd name="T14" fmla="*/ 1458 w 1806"/>
                <a:gd name="T15" fmla="*/ 294 h 906"/>
                <a:gd name="T16" fmla="*/ 1420 w 1806"/>
                <a:gd name="T17" fmla="*/ 244 h 906"/>
                <a:gd name="T18" fmla="*/ 1376 w 1806"/>
                <a:gd name="T19" fmla="*/ 196 h 906"/>
                <a:gd name="T20" fmla="*/ 1328 w 1806"/>
                <a:gd name="T21" fmla="*/ 152 h 906"/>
                <a:gd name="T22" fmla="*/ 1276 w 1806"/>
                <a:gd name="T23" fmla="*/ 114 h 906"/>
                <a:gd name="T24" fmla="*/ 1222 w 1806"/>
                <a:gd name="T25" fmla="*/ 80 h 906"/>
                <a:gd name="T26" fmla="*/ 1164 w 1806"/>
                <a:gd name="T27" fmla="*/ 52 h 906"/>
                <a:gd name="T28" fmla="*/ 1102 w 1806"/>
                <a:gd name="T29" fmla="*/ 30 h 906"/>
                <a:gd name="T30" fmla="*/ 1038 w 1806"/>
                <a:gd name="T31" fmla="*/ 14 h 906"/>
                <a:gd name="T32" fmla="*/ 972 w 1806"/>
                <a:gd name="T33" fmla="*/ 4 h 906"/>
                <a:gd name="T34" fmla="*/ 904 w 1806"/>
                <a:gd name="T35" fmla="*/ 0 h 906"/>
                <a:gd name="T36" fmla="*/ 868 w 1806"/>
                <a:gd name="T37" fmla="*/ 0 h 906"/>
                <a:gd name="T38" fmla="*/ 802 w 1806"/>
                <a:gd name="T39" fmla="*/ 8 h 906"/>
                <a:gd name="T40" fmla="*/ 736 w 1806"/>
                <a:gd name="T41" fmla="*/ 22 h 906"/>
                <a:gd name="T42" fmla="*/ 674 w 1806"/>
                <a:gd name="T43" fmla="*/ 40 h 906"/>
                <a:gd name="T44" fmla="*/ 614 w 1806"/>
                <a:gd name="T45" fmla="*/ 66 h 906"/>
                <a:gd name="T46" fmla="*/ 556 w 1806"/>
                <a:gd name="T47" fmla="*/ 96 h 906"/>
                <a:gd name="T48" fmla="*/ 504 w 1806"/>
                <a:gd name="T49" fmla="*/ 132 h 906"/>
                <a:gd name="T50" fmla="*/ 454 w 1806"/>
                <a:gd name="T51" fmla="*/ 174 h 906"/>
                <a:gd name="T52" fmla="*/ 408 w 1806"/>
                <a:gd name="T53" fmla="*/ 220 h 906"/>
                <a:gd name="T54" fmla="*/ 368 w 1806"/>
                <a:gd name="T55" fmla="*/ 268 h 906"/>
                <a:gd name="T56" fmla="*/ 332 w 1806"/>
                <a:gd name="T57" fmla="*/ 322 h 906"/>
                <a:gd name="T58" fmla="*/ 300 w 1806"/>
                <a:gd name="T59" fmla="*/ 378 h 906"/>
                <a:gd name="T60" fmla="*/ 276 w 1806"/>
                <a:gd name="T61" fmla="*/ 438 h 906"/>
                <a:gd name="T62" fmla="*/ 256 w 1806"/>
                <a:gd name="T63" fmla="*/ 502 h 906"/>
                <a:gd name="T64" fmla="*/ 242 w 1806"/>
                <a:gd name="T65" fmla="*/ 566 h 906"/>
                <a:gd name="T66" fmla="*/ 236 w 1806"/>
                <a:gd name="T67" fmla="*/ 634 h 906"/>
                <a:gd name="T68" fmla="*/ 234 w 1806"/>
                <a:gd name="T69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6" h="906">
                  <a:moveTo>
                    <a:pt x="1806" y="906"/>
                  </a:moveTo>
                  <a:lnTo>
                    <a:pt x="1572" y="906"/>
                  </a:lnTo>
                  <a:lnTo>
                    <a:pt x="1572" y="668"/>
                  </a:lnTo>
                  <a:lnTo>
                    <a:pt x="1572" y="668"/>
                  </a:lnTo>
                  <a:lnTo>
                    <a:pt x="1570" y="634"/>
                  </a:lnTo>
                  <a:lnTo>
                    <a:pt x="1568" y="600"/>
                  </a:lnTo>
                  <a:lnTo>
                    <a:pt x="1564" y="566"/>
                  </a:lnTo>
                  <a:lnTo>
                    <a:pt x="1558" y="534"/>
                  </a:lnTo>
                  <a:lnTo>
                    <a:pt x="1550" y="502"/>
                  </a:lnTo>
                  <a:lnTo>
                    <a:pt x="1542" y="470"/>
                  </a:lnTo>
                  <a:lnTo>
                    <a:pt x="1532" y="438"/>
                  </a:lnTo>
                  <a:lnTo>
                    <a:pt x="1520" y="408"/>
                  </a:lnTo>
                  <a:lnTo>
                    <a:pt x="1506" y="378"/>
                  </a:lnTo>
                  <a:lnTo>
                    <a:pt x="1492" y="350"/>
                  </a:lnTo>
                  <a:lnTo>
                    <a:pt x="1474" y="322"/>
                  </a:lnTo>
                  <a:lnTo>
                    <a:pt x="1458" y="294"/>
                  </a:lnTo>
                  <a:lnTo>
                    <a:pt x="1438" y="268"/>
                  </a:lnTo>
                  <a:lnTo>
                    <a:pt x="1420" y="244"/>
                  </a:lnTo>
                  <a:lnTo>
                    <a:pt x="1398" y="220"/>
                  </a:lnTo>
                  <a:lnTo>
                    <a:pt x="1376" y="196"/>
                  </a:lnTo>
                  <a:lnTo>
                    <a:pt x="1352" y="174"/>
                  </a:lnTo>
                  <a:lnTo>
                    <a:pt x="1328" y="152"/>
                  </a:lnTo>
                  <a:lnTo>
                    <a:pt x="1304" y="132"/>
                  </a:lnTo>
                  <a:lnTo>
                    <a:pt x="1276" y="114"/>
                  </a:lnTo>
                  <a:lnTo>
                    <a:pt x="1250" y="96"/>
                  </a:lnTo>
                  <a:lnTo>
                    <a:pt x="1222" y="80"/>
                  </a:lnTo>
                  <a:lnTo>
                    <a:pt x="1194" y="66"/>
                  </a:lnTo>
                  <a:lnTo>
                    <a:pt x="1164" y="52"/>
                  </a:lnTo>
                  <a:lnTo>
                    <a:pt x="1134" y="40"/>
                  </a:lnTo>
                  <a:lnTo>
                    <a:pt x="1102" y="30"/>
                  </a:lnTo>
                  <a:lnTo>
                    <a:pt x="1070" y="22"/>
                  </a:lnTo>
                  <a:lnTo>
                    <a:pt x="1038" y="14"/>
                  </a:lnTo>
                  <a:lnTo>
                    <a:pt x="1004" y="8"/>
                  </a:lnTo>
                  <a:lnTo>
                    <a:pt x="972" y="4"/>
                  </a:lnTo>
                  <a:lnTo>
                    <a:pt x="938" y="0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868" y="0"/>
                  </a:lnTo>
                  <a:lnTo>
                    <a:pt x="834" y="4"/>
                  </a:lnTo>
                  <a:lnTo>
                    <a:pt x="802" y="8"/>
                  </a:lnTo>
                  <a:lnTo>
                    <a:pt x="768" y="14"/>
                  </a:lnTo>
                  <a:lnTo>
                    <a:pt x="736" y="22"/>
                  </a:lnTo>
                  <a:lnTo>
                    <a:pt x="704" y="30"/>
                  </a:lnTo>
                  <a:lnTo>
                    <a:pt x="674" y="40"/>
                  </a:lnTo>
                  <a:lnTo>
                    <a:pt x="642" y="52"/>
                  </a:lnTo>
                  <a:lnTo>
                    <a:pt x="614" y="66"/>
                  </a:lnTo>
                  <a:lnTo>
                    <a:pt x="584" y="80"/>
                  </a:lnTo>
                  <a:lnTo>
                    <a:pt x="556" y="96"/>
                  </a:lnTo>
                  <a:lnTo>
                    <a:pt x="530" y="114"/>
                  </a:lnTo>
                  <a:lnTo>
                    <a:pt x="504" y="132"/>
                  </a:lnTo>
                  <a:lnTo>
                    <a:pt x="478" y="152"/>
                  </a:lnTo>
                  <a:lnTo>
                    <a:pt x="454" y="174"/>
                  </a:lnTo>
                  <a:lnTo>
                    <a:pt x="430" y="196"/>
                  </a:lnTo>
                  <a:lnTo>
                    <a:pt x="408" y="220"/>
                  </a:lnTo>
                  <a:lnTo>
                    <a:pt x="388" y="244"/>
                  </a:lnTo>
                  <a:lnTo>
                    <a:pt x="368" y="268"/>
                  </a:lnTo>
                  <a:lnTo>
                    <a:pt x="348" y="294"/>
                  </a:lnTo>
                  <a:lnTo>
                    <a:pt x="332" y="322"/>
                  </a:lnTo>
                  <a:lnTo>
                    <a:pt x="316" y="350"/>
                  </a:lnTo>
                  <a:lnTo>
                    <a:pt x="300" y="378"/>
                  </a:lnTo>
                  <a:lnTo>
                    <a:pt x="288" y="408"/>
                  </a:lnTo>
                  <a:lnTo>
                    <a:pt x="276" y="438"/>
                  </a:lnTo>
                  <a:lnTo>
                    <a:pt x="264" y="470"/>
                  </a:lnTo>
                  <a:lnTo>
                    <a:pt x="256" y="502"/>
                  </a:lnTo>
                  <a:lnTo>
                    <a:pt x="248" y="534"/>
                  </a:lnTo>
                  <a:lnTo>
                    <a:pt x="242" y="566"/>
                  </a:lnTo>
                  <a:lnTo>
                    <a:pt x="238" y="600"/>
                  </a:lnTo>
                  <a:lnTo>
                    <a:pt x="236" y="634"/>
                  </a:lnTo>
                  <a:lnTo>
                    <a:pt x="234" y="668"/>
                  </a:lnTo>
                  <a:lnTo>
                    <a:pt x="234" y="906"/>
                  </a:lnTo>
                  <a:lnTo>
                    <a:pt x="0" y="906"/>
                  </a:lnTo>
                </a:path>
              </a:pathLst>
            </a:custGeom>
            <a:noFill/>
            <a:ln w="19050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970" y="1055"/>
              <a:ext cx="1806" cy="872"/>
            </a:xfrm>
            <a:custGeom>
              <a:avLst/>
              <a:gdLst>
                <a:gd name="T0" fmla="*/ 350 w 1806"/>
                <a:gd name="T1" fmla="*/ 872 h 872"/>
                <a:gd name="T2" fmla="*/ 350 w 1806"/>
                <a:gd name="T3" fmla="*/ 552 h 872"/>
                <a:gd name="T4" fmla="*/ 352 w 1806"/>
                <a:gd name="T5" fmla="*/ 496 h 872"/>
                <a:gd name="T6" fmla="*/ 360 w 1806"/>
                <a:gd name="T7" fmla="*/ 442 h 872"/>
                <a:gd name="T8" fmla="*/ 374 w 1806"/>
                <a:gd name="T9" fmla="*/ 388 h 872"/>
                <a:gd name="T10" fmla="*/ 394 w 1806"/>
                <a:gd name="T11" fmla="*/ 338 h 872"/>
                <a:gd name="T12" fmla="*/ 416 w 1806"/>
                <a:gd name="T13" fmla="*/ 288 h 872"/>
                <a:gd name="T14" fmla="*/ 444 w 1806"/>
                <a:gd name="T15" fmla="*/ 244 h 872"/>
                <a:gd name="T16" fmla="*/ 476 w 1806"/>
                <a:gd name="T17" fmla="*/ 200 h 872"/>
                <a:gd name="T18" fmla="*/ 512 w 1806"/>
                <a:gd name="T19" fmla="*/ 162 h 872"/>
                <a:gd name="T20" fmla="*/ 552 w 1806"/>
                <a:gd name="T21" fmla="*/ 126 h 872"/>
                <a:gd name="T22" fmla="*/ 594 w 1806"/>
                <a:gd name="T23" fmla="*/ 94 h 872"/>
                <a:gd name="T24" fmla="*/ 640 w 1806"/>
                <a:gd name="T25" fmla="*/ 66 h 872"/>
                <a:gd name="T26" fmla="*/ 688 w 1806"/>
                <a:gd name="T27" fmla="*/ 42 h 872"/>
                <a:gd name="T28" fmla="*/ 738 w 1806"/>
                <a:gd name="T29" fmla="*/ 24 h 872"/>
                <a:gd name="T30" fmla="*/ 792 w 1806"/>
                <a:gd name="T31" fmla="*/ 10 h 872"/>
                <a:gd name="T32" fmla="*/ 846 w 1806"/>
                <a:gd name="T33" fmla="*/ 2 h 872"/>
                <a:gd name="T34" fmla="*/ 904 w 1806"/>
                <a:gd name="T35" fmla="*/ 0 h 872"/>
                <a:gd name="T36" fmla="*/ 932 w 1806"/>
                <a:gd name="T37" fmla="*/ 0 h 872"/>
                <a:gd name="T38" fmla="*/ 988 w 1806"/>
                <a:gd name="T39" fmla="*/ 6 h 872"/>
                <a:gd name="T40" fmla="*/ 1042 w 1806"/>
                <a:gd name="T41" fmla="*/ 16 h 872"/>
                <a:gd name="T42" fmla="*/ 1094 w 1806"/>
                <a:gd name="T43" fmla="*/ 32 h 872"/>
                <a:gd name="T44" fmla="*/ 1144 w 1806"/>
                <a:gd name="T45" fmla="*/ 54 h 872"/>
                <a:gd name="T46" fmla="*/ 1190 w 1806"/>
                <a:gd name="T47" fmla="*/ 80 h 872"/>
                <a:gd name="T48" fmla="*/ 1234 w 1806"/>
                <a:gd name="T49" fmla="*/ 110 h 872"/>
                <a:gd name="T50" fmla="*/ 1276 w 1806"/>
                <a:gd name="T51" fmla="*/ 142 h 872"/>
                <a:gd name="T52" fmla="*/ 1312 w 1806"/>
                <a:gd name="T53" fmla="*/ 180 h 872"/>
                <a:gd name="T54" fmla="*/ 1346 w 1806"/>
                <a:gd name="T55" fmla="*/ 222 h 872"/>
                <a:gd name="T56" fmla="*/ 1376 w 1806"/>
                <a:gd name="T57" fmla="*/ 266 h 872"/>
                <a:gd name="T58" fmla="*/ 1402 w 1806"/>
                <a:gd name="T59" fmla="*/ 312 h 872"/>
                <a:gd name="T60" fmla="*/ 1422 w 1806"/>
                <a:gd name="T61" fmla="*/ 362 h 872"/>
                <a:gd name="T62" fmla="*/ 1440 w 1806"/>
                <a:gd name="T63" fmla="*/ 414 h 872"/>
                <a:gd name="T64" fmla="*/ 1450 w 1806"/>
                <a:gd name="T65" fmla="*/ 468 h 872"/>
                <a:gd name="T66" fmla="*/ 1456 w 1806"/>
                <a:gd name="T67" fmla="*/ 524 h 872"/>
                <a:gd name="T68" fmla="*/ 1456 w 1806"/>
                <a:gd name="T69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6" h="872">
                  <a:moveTo>
                    <a:pt x="0" y="872"/>
                  </a:moveTo>
                  <a:lnTo>
                    <a:pt x="350" y="87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24"/>
                  </a:lnTo>
                  <a:lnTo>
                    <a:pt x="352" y="496"/>
                  </a:lnTo>
                  <a:lnTo>
                    <a:pt x="356" y="468"/>
                  </a:lnTo>
                  <a:lnTo>
                    <a:pt x="360" y="442"/>
                  </a:lnTo>
                  <a:lnTo>
                    <a:pt x="368" y="414"/>
                  </a:lnTo>
                  <a:lnTo>
                    <a:pt x="374" y="388"/>
                  </a:lnTo>
                  <a:lnTo>
                    <a:pt x="384" y="362"/>
                  </a:lnTo>
                  <a:lnTo>
                    <a:pt x="394" y="338"/>
                  </a:lnTo>
                  <a:lnTo>
                    <a:pt x="404" y="312"/>
                  </a:lnTo>
                  <a:lnTo>
                    <a:pt x="416" y="288"/>
                  </a:lnTo>
                  <a:lnTo>
                    <a:pt x="430" y="266"/>
                  </a:lnTo>
                  <a:lnTo>
                    <a:pt x="444" y="244"/>
                  </a:lnTo>
                  <a:lnTo>
                    <a:pt x="460" y="222"/>
                  </a:lnTo>
                  <a:lnTo>
                    <a:pt x="476" y="200"/>
                  </a:lnTo>
                  <a:lnTo>
                    <a:pt x="494" y="180"/>
                  </a:lnTo>
                  <a:lnTo>
                    <a:pt x="512" y="162"/>
                  </a:lnTo>
                  <a:lnTo>
                    <a:pt x="532" y="142"/>
                  </a:lnTo>
                  <a:lnTo>
                    <a:pt x="552" y="126"/>
                  </a:lnTo>
                  <a:lnTo>
                    <a:pt x="572" y="110"/>
                  </a:lnTo>
                  <a:lnTo>
                    <a:pt x="594" y="94"/>
                  </a:lnTo>
                  <a:lnTo>
                    <a:pt x="616" y="80"/>
                  </a:lnTo>
                  <a:lnTo>
                    <a:pt x="640" y="66"/>
                  </a:lnTo>
                  <a:lnTo>
                    <a:pt x="664" y="54"/>
                  </a:lnTo>
                  <a:lnTo>
                    <a:pt x="688" y="42"/>
                  </a:lnTo>
                  <a:lnTo>
                    <a:pt x="712" y="32"/>
                  </a:lnTo>
                  <a:lnTo>
                    <a:pt x="738" y="24"/>
                  </a:lnTo>
                  <a:lnTo>
                    <a:pt x="764" y="16"/>
                  </a:lnTo>
                  <a:lnTo>
                    <a:pt x="792" y="10"/>
                  </a:lnTo>
                  <a:lnTo>
                    <a:pt x="818" y="6"/>
                  </a:lnTo>
                  <a:lnTo>
                    <a:pt x="846" y="2"/>
                  </a:lnTo>
                  <a:lnTo>
                    <a:pt x="874" y="0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932" y="0"/>
                  </a:lnTo>
                  <a:lnTo>
                    <a:pt x="960" y="2"/>
                  </a:lnTo>
                  <a:lnTo>
                    <a:pt x="988" y="6"/>
                  </a:lnTo>
                  <a:lnTo>
                    <a:pt x="1014" y="10"/>
                  </a:lnTo>
                  <a:lnTo>
                    <a:pt x="1042" y="16"/>
                  </a:lnTo>
                  <a:lnTo>
                    <a:pt x="1068" y="24"/>
                  </a:lnTo>
                  <a:lnTo>
                    <a:pt x="1094" y="32"/>
                  </a:lnTo>
                  <a:lnTo>
                    <a:pt x="1118" y="42"/>
                  </a:lnTo>
                  <a:lnTo>
                    <a:pt x="1144" y="54"/>
                  </a:lnTo>
                  <a:lnTo>
                    <a:pt x="1166" y="66"/>
                  </a:lnTo>
                  <a:lnTo>
                    <a:pt x="1190" y="80"/>
                  </a:lnTo>
                  <a:lnTo>
                    <a:pt x="1212" y="94"/>
                  </a:lnTo>
                  <a:lnTo>
                    <a:pt x="1234" y="110"/>
                  </a:lnTo>
                  <a:lnTo>
                    <a:pt x="1256" y="126"/>
                  </a:lnTo>
                  <a:lnTo>
                    <a:pt x="1276" y="142"/>
                  </a:lnTo>
                  <a:lnTo>
                    <a:pt x="1294" y="162"/>
                  </a:lnTo>
                  <a:lnTo>
                    <a:pt x="1312" y="180"/>
                  </a:lnTo>
                  <a:lnTo>
                    <a:pt x="1330" y="200"/>
                  </a:lnTo>
                  <a:lnTo>
                    <a:pt x="1346" y="222"/>
                  </a:lnTo>
                  <a:lnTo>
                    <a:pt x="1362" y="244"/>
                  </a:lnTo>
                  <a:lnTo>
                    <a:pt x="1376" y="266"/>
                  </a:lnTo>
                  <a:lnTo>
                    <a:pt x="1390" y="288"/>
                  </a:lnTo>
                  <a:lnTo>
                    <a:pt x="1402" y="312"/>
                  </a:lnTo>
                  <a:lnTo>
                    <a:pt x="1414" y="338"/>
                  </a:lnTo>
                  <a:lnTo>
                    <a:pt x="1422" y="362"/>
                  </a:lnTo>
                  <a:lnTo>
                    <a:pt x="1432" y="388"/>
                  </a:lnTo>
                  <a:lnTo>
                    <a:pt x="1440" y="414"/>
                  </a:lnTo>
                  <a:lnTo>
                    <a:pt x="1446" y="442"/>
                  </a:lnTo>
                  <a:lnTo>
                    <a:pt x="1450" y="468"/>
                  </a:lnTo>
                  <a:lnTo>
                    <a:pt x="1454" y="496"/>
                  </a:lnTo>
                  <a:lnTo>
                    <a:pt x="1456" y="524"/>
                  </a:lnTo>
                  <a:lnTo>
                    <a:pt x="1456" y="552"/>
                  </a:lnTo>
                  <a:lnTo>
                    <a:pt x="1456" y="872"/>
                  </a:lnTo>
                  <a:lnTo>
                    <a:pt x="1806" y="872"/>
                  </a:lnTo>
                </a:path>
              </a:pathLst>
            </a:custGeom>
            <a:noFill/>
            <a:ln w="19050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2018" y="2039"/>
              <a:ext cx="234" cy="0"/>
            </a:xfrm>
            <a:prstGeom prst="line">
              <a:avLst/>
            </a:prstGeom>
            <a:noFill/>
            <a:ln w="63500">
              <a:solidFill>
                <a:srgbClr val="004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212" y="1981"/>
              <a:ext cx="78" cy="118"/>
            </a:xfrm>
            <a:custGeom>
              <a:avLst/>
              <a:gdLst>
                <a:gd name="T0" fmla="*/ 0 w 78"/>
                <a:gd name="T1" fmla="*/ 0 h 118"/>
                <a:gd name="T2" fmla="*/ 0 w 78"/>
                <a:gd name="T3" fmla="*/ 118 h 118"/>
                <a:gd name="T4" fmla="*/ 78 w 78"/>
                <a:gd name="T5" fmla="*/ 58 h 118"/>
                <a:gd name="T6" fmla="*/ 0 w 78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18">
                  <a:moveTo>
                    <a:pt x="0" y="0"/>
                  </a:moveTo>
                  <a:lnTo>
                    <a:pt x="0" y="118"/>
                  </a:lnTo>
                  <a:lnTo>
                    <a:pt x="7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FF"/>
            </a:solidFill>
            <a:ln w="8">
              <a:solidFill>
                <a:srgbClr val="004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476" y="2039"/>
              <a:ext cx="234" cy="0"/>
            </a:xfrm>
            <a:prstGeom prst="line">
              <a:avLst/>
            </a:prstGeom>
            <a:noFill/>
            <a:ln w="63500">
              <a:solidFill>
                <a:srgbClr val="004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672" y="1981"/>
              <a:ext cx="76" cy="118"/>
            </a:xfrm>
            <a:custGeom>
              <a:avLst/>
              <a:gdLst>
                <a:gd name="T0" fmla="*/ 0 w 76"/>
                <a:gd name="T1" fmla="*/ 0 h 118"/>
                <a:gd name="T2" fmla="*/ 0 w 76"/>
                <a:gd name="T3" fmla="*/ 118 h 118"/>
                <a:gd name="T4" fmla="*/ 76 w 76"/>
                <a:gd name="T5" fmla="*/ 58 h 118"/>
                <a:gd name="T6" fmla="*/ 0 w 76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18">
                  <a:moveTo>
                    <a:pt x="0" y="0"/>
                  </a:moveTo>
                  <a:lnTo>
                    <a:pt x="0" y="118"/>
                  </a:lnTo>
                  <a:lnTo>
                    <a:pt x="76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FF"/>
            </a:solidFill>
            <a:ln w="8">
              <a:solidFill>
                <a:srgbClr val="004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458" y="2231"/>
              <a:ext cx="96" cy="656"/>
            </a:xfrm>
            <a:prstGeom prst="rect">
              <a:avLst/>
            </a:prstGeom>
            <a:gradFill>
              <a:gsLst>
                <a:gs pos="0">
                  <a:srgbClr val="FF0000">
                    <a:lumMod val="75000"/>
                  </a:srgbClr>
                </a:gs>
                <a:gs pos="50000">
                  <a:srgbClr val="FF0000">
                    <a:lumMod val="85000"/>
                    <a:lumOff val="15000"/>
                  </a:srgbClr>
                </a:gs>
                <a:gs pos="100000">
                  <a:srgbClr val="FF0000">
                    <a:lumMod val="75000"/>
                  </a:srgbClr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632" y="551"/>
              <a:ext cx="0" cy="1436"/>
            </a:xfrm>
            <a:custGeom>
              <a:avLst/>
              <a:gdLst>
                <a:gd name="T0" fmla="*/ 1436 h 1436"/>
                <a:gd name="T1" fmla="*/ 0 h 1436"/>
                <a:gd name="T2" fmla="*/ 1436 h 14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36">
                  <a:moveTo>
                    <a:pt x="0" y="1436"/>
                  </a:moveTo>
                  <a:lnTo>
                    <a:pt x="0" y="0"/>
                  </a:lnTo>
                  <a:lnTo>
                    <a:pt x="0" y="143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2632" y="551"/>
              <a:ext cx="0" cy="14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610" y="1643"/>
              <a:ext cx="46" cy="690"/>
            </a:xfrm>
            <a:prstGeom prst="rect">
              <a:avLst/>
            </a:prstGeom>
            <a:gradFill>
              <a:gsLst>
                <a:gs pos="0">
                  <a:srgbClr val="00B0F0">
                    <a:lumMod val="75000"/>
                  </a:srgbClr>
                </a:gs>
                <a:gs pos="50000">
                  <a:srgbClr val="00B0F0">
                    <a:lumMod val="85000"/>
                    <a:lumOff val="15000"/>
                  </a:srgbClr>
                </a:gs>
                <a:gs pos="100000">
                  <a:srgbClr val="00B0F0">
                    <a:lumMod val="75000"/>
                  </a:srgbClr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610" y="517"/>
              <a:ext cx="46" cy="102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610" y="569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702" y="2231"/>
              <a:ext cx="96" cy="656"/>
            </a:xfrm>
            <a:prstGeom prst="rect">
              <a:avLst/>
            </a:prstGeom>
            <a:gradFill>
              <a:gsLst>
                <a:gs pos="0">
                  <a:srgbClr val="FF0000">
                    <a:lumMod val="75000"/>
                  </a:srgbClr>
                </a:gs>
                <a:gs pos="50000">
                  <a:srgbClr val="FF0000">
                    <a:lumMod val="85000"/>
                    <a:lumOff val="15000"/>
                  </a:srgbClr>
                </a:gs>
                <a:gs pos="100000">
                  <a:srgbClr val="FF0000">
                    <a:lumMod val="75000"/>
                  </a:srgbClr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878" y="551"/>
              <a:ext cx="0" cy="1436"/>
            </a:xfrm>
            <a:custGeom>
              <a:avLst/>
              <a:gdLst>
                <a:gd name="T0" fmla="*/ 1436 h 1436"/>
                <a:gd name="T1" fmla="*/ 0 h 1436"/>
                <a:gd name="T2" fmla="*/ 1436 h 14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36">
                  <a:moveTo>
                    <a:pt x="0" y="1436"/>
                  </a:moveTo>
                  <a:lnTo>
                    <a:pt x="0" y="0"/>
                  </a:lnTo>
                  <a:lnTo>
                    <a:pt x="0" y="143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V="1">
              <a:off x="2878" y="551"/>
              <a:ext cx="0" cy="14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854" y="1643"/>
              <a:ext cx="46" cy="690"/>
            </a:xfrm>
            <a:prstGeom prst="rect">
              <a:avLst/>
            </a:prstGeom>
            <a:gradFill>
              <a:gsLst>
                <a:gs pos="0">
                  <a:srgbClr val="00B0F0">
                    <a:lumMod val="75000"/>
                  </a:srgbClr>
                </a:gs>
                <a:gs pos="50000">
                  <a:srgbClr val="00B0F0">
                    <a:lumMod val="85000"/>
                    <a:lumOff val="15000"/>
                  </a:srgbClr>
                </a:gs>
                <a:gs pos="100000">
                  <a:srgbClr val="00B0F0">
                    <a:lumMod val="75000"/>
                  </a:srgbClr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854" y="517"/>
              <a:ext cx="46" cy="102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854" y="569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948" y="2231"/>
              <a:ext cx="96" cy="656"/>
            </a:xfrm>
            <a:prstGeom prst="rect">
              <a:avLst/>
            </a:prstGeom>
            <a:gradFill>
              <a:gsLst>
                <a:gs pos="0">
                  <a:srgbClr val="FF0000">
                    <a:lumMod val="75000"/>
                  </a:srgbClr>
                </a:gs>
                <a:gs pos="50000">
                  <a:srgbClr val="FF0000">
                    <a:lumMod val="85000"/>
                    <a:lumOff val="15000"/>
                  </a:srgbClr>
                </a:gs>
                <a:gs pos="100000">
                  <a:srgbClr val="FF0000">
                    <a:lumMod val="75000"/>
                  </a:srgbClr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22" y="551"/>
              <a:ext cx="0" cy="1436"/>
            </a:xfrm>
            <a:custGeom>
              <a:avLst/>
              <a:gdLst>
                <a:gd name="T0" fmla="*/ 1436 h 1436"/>
                <a:gd name="T1" fmla="*/ 0 h 1436"/>
                <a:gd name="T2" fmla="*/ 1436 h 14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36">
                  <a:moveTo>
                    <a:pt x="0" y="1436"/>
                  </a:moveTo>
                  <a:lnTo>
                    <a:pt x="0" y="0"/>
                  </a:lnTo>
                  <a:lnTo>
                    <a:pt x="0" y="143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V="1">
              <a:off x="3122" y="551"/>
              <a:ext cx="0" cy="14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100" y="1643"/>
              <a:ext cx="46" cy="690"/>
            </a:xfrm>
            <a:prstGeom prst="rect">
              <a:avLst/>
            </a:prstGeom>
            <a:gradFill>
              <a:gsLst>
                <a:gs pos="0">
                  <a:srgbClr val="00B0F0">
                    <a:lumMod val="75000"/>
                  </a:srgbClr>
                </a:gs>
                <a:gs pos="50000">
                  <a:srgbClr val="00B0F0">
                    <a:lumMod val="85000"/>
                    <a:lumOff val="15000"/>
                  </a:srgbClr>
                </a:gs>
                <a:gs pos="100000">
                  <a:srgbClr val="00B0F0">
                    <a:lumMod val="75000"/>
                  </a:srgbClr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100" y="517"/>
              <a:ext cx="46" cy="102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3100" y="569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194" y="2231"/>
              <a:ext cx="96" cy="656"/>
            </a:xfrm>
            <a:prstGeom prst="rect">
              <a:avLst/>
            </a:prstGeom>
            <a:gradFill>
              <a:gsLst>
                <a:gs pos="0">
                  <a:srgbClr val="FF0000">
                    <a:lumMod val="75000"/>
                  </a:srgbClr>
                </a:gs>
                <a:gs pos="50000">
                  <a:srgbClr val="FF0000">
                    <a:lumMod val="85000"/>
                    <a:lumOff val="15000"/>
                  </a:srgbClr>
                </a:gs>
                <a:gs pos="100000">
                  <a:srgbClr val="FF0000">
                    <a:lumMod val="75000"/>
                  </a:srgbClr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51379" y="2017371"/>
            <a:ext cx="2206412" cy="1554989"/>
            <a:chOff x="1951379" y="2017371"/>
            <a:chExt cx="2206412" cy="1554989"/>
          </a:xfrm>
        </p:grpSpPr>
        <p:sp>
          <p:nvSpPr>
            <p:cNvPr id="40" name="TextBox 39"/>
            <p:cNvSpPr txBox="1"/>
            <p:nvPr/>
          </p:nvSpPr>
          <p:spPr>
            <a:xfrm>
              <a:off x="1951379" y="2017371"/>
              <a:ext cx="895588" cy="412760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Regulační</a:t>
              </a:r>
            </a:p>
            <a:p>
              <a:r>
                <a:rPr lang="cs-CZ" sz="1400" dirty="0" smtClean="0"/>
                <a:t>tyče</a:t>
              </a:r>
              <a:endParaRPr lang="cs-CZ" sz="14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483381" y="2315997"/>
              <a:ext cx="1674410" cy="125636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319762" y="3040923"/>
            <a:ext cx="1998387" cy="778763"/>
            <a:chOff x="1951378" y="2017371"/>
            <a:chExt cx="1998387" cy="778763"/>
          </a:xfrm>
        </p:grpSpPr>
        <p:sp>
          <p:nvSpPr>
            <p:cNvPr id="43" name="TextBox 42"/>
            <p:cNvSpPr txBox="1"/>
            <p:nvPr/>
          </p:nvSpPr>
          <p:spPr>
            <a:xfrm>
              <a:off x="1951378" y="2017371"/>
              <a:ext cx="1308575" cy="531438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Vstup chladiva</a:t>
              </a:r>
            </a:p>
            <a:p>
              <a:r>
                <a:rPr lang="cs-CZ" sz="1400" dirty="0" smtClean="0"/>
                <a:t>do reaktoru</a:t>
              </a:r>
              <a:endParaRPr lang="cs-CZ" sz="1400" dirty="0"/>
            </a:p>
          </p:txBody>
        </p:sp>
        <p:cxnSp>
          <p:nvCxnSpPr>
            <p:cNvPr id="44" name="Straight Arrow Connector 43"/>
            <p:cNvCxnSpPr>
              <a:endCxn id="10" idx="1"/>
            </p:cNvCxnSpPr>
            <p:nvPr/>
          </p:nvCxnSpPr>
          <p:spPr>
            <a:xfrm>
              <a:off x="2961124" y="2315997"/>
              <a:ext cx="988641" cy="48013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809720" y="1636590"/>
            <a:ext cx="3314367" cy="317365"/>
            <a:chOff x="922251" y="1620102"/>
            <a:chExt cx="3314367" cy="317365"/>
          </a:xfrm>
        </p:grpSpPr>
        <p:sp>
          <p:nvSpPr>
            <p:cNvPr id="46" name="TextBox 45"/>
            <p:cNvSpPr txBox="1"/>
            <p:nvPr/>
          </p:nvSpPr>
          <p:spPr>
            <a:xfrm>
              <a:off x="2306836" y="1620102"/>
              <a:ext cx="1929782" cy="317364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Pohon regulačních tyčí</a:t>
              </a:r>
              <a:endParaRPr lang="cs-CZ" sz="1400" dirty="0"/>
            </a:p>
          </p:txBody>
        </p:sp>
        <p:cxnSp>
          <p:nvCxnSpPr>
            <p:cNvPr id="47" name="Straight Arrow Connector 46"/>
            <p:cNvCxnSpPr>
              <a:endCxn id="37" idx="1"/>
            </p:cNvCxnSpPr>
            <p:nvPr/>
          </p:nvCxnSpPr>
          <p:spPr>
            <a:xfrm flipH="1">
              <a:off x="922251" y="1797948"/>
              <a:ext cx="1331230" cy="1395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146092" y="2315997"/>
            <a:ext cx="2356788" cy="689645"/>
            <a:chOff x="1258623" y="1365730"/>
            <a:chExt cx="2356788" cy="689645"/>
          </a:xfrm>
        </p:grpSpPr>
        <p:sp>
          <p:nvSpPr>
            <p:cNvPr id="49" name="TextBox 48"/>
            <p:cNvSpPr txBox="1"/>
            <p:nvPr/>
          </p:nvSpPr>
          <p:spPr>
            <a:xfrm>
              <a:off x="2306836" y="1365730"/>
              <a:ext cx="1308575" cy="689645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Tlaková nádoba z oceli</a:t>
              </a:r>
              <a:endParaRPr lang="cs-CZ" sz="1400" dirty="0"/>
            </a:p>
          </p:txBody>
        </p:sp>
        <p:cxnSp>
          <p:nvCxnSpPr>
            <p:cNvPr id="50" name="Straight Arrow Connector 49"/>
            <p:cNvCxnSpPr>
              <a:stCxn id="49" idx="1"/>
            </p:cNvCxnSpPr>
            <p:nvPr/>
          </p:nvCxnSpPr>
          <p:spPr>
            <a:xfrm flipH="1">
              <a:off x="1258623" y="1710553"/>
              <a:ext cx="1048213" cy="2418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608776" y="3062819"/>
            <a:ext cx="2230066" cy="760267"/>
            <a:chOff x="1721307" y="1365730"/>
            <a:chExt cx="2230066" cy="760267"/>
          </a:xfrm>
        </p:grpSpPr>
        <p:sp>
          <p:nvSpPr>
            <p:cNvPr id="52" name="TextBox 51"/>
            <p:cNvSpPr txBox="1"/>
            <p:nvPr/>
          </p:nvSpPr>
          <p:spPr>
            <a:xfrm>
              <a:off x="2306836" y="1365730"/>
              <a:ext cx="1644537" cy="689645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Výstup chladiva </a:t>
              </a:r>
            </a:p>
            <a:p>
              <a:r>
                <a:rPr lang="cs-CZ" sz="1400" dirty="0" smtClean="0"/>
                <a:t>z reaktoru</a:t>
              </a:r>
              <a:endParaRPr lang="cs-CZ" sz="1400" dirty="0"/>
            </a:p>
          </p:txBody>
        </p:sp>
        <p:cxnSp>
          <p:nvCxnSpPr>
            <p:cNvPr id="53" name="Straight Arrow Connector 52"/>
            <p:cNvCxnSpPr>
              <a:stCxn id="52" idx="1"/>
            </p:cNvCxnSpPr>
            <p:nvPr/>
          </p:nvCxnSpPr>
          <p:spPr>
            <a:xfrm flipH="1">
              <a:off x="1721307" y="1710553"/>
              <a:ext cx="585529" cy="41544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992361" y="4754246"/>
            <a:ext cx="2846481" cy="1086230"/>
            <a:chOff x="1104892" y="969145"/>
            <a:chExt cx="2846481" cy="1086230"/>
          </a:xfrm>
        </p:grpSpPr>
        <p:sp>
          <p:nvSpPr>
            <p:cNvPr id="55" name="TextBox 54"/>
            <p:cNvSpPr txBox="1"/>
            <p:nvPr/>
          </p:nvSpPr>
          <p:spPr>
            <a:xfrm>
              <a:off x="2306836" y="1365730"/>
              <a:ext cx="1644537" cy="689645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Palivové kazety</a:t>
              </a:r>
              <a:endParaRPr lang="cs-CZ" sz="1400" dirty="0"/>
            </a:p>
          </p:txBody>
        </p:sp>
        <p:cxnSp>
          <p:nvCxnSpPr>
            <p:cNvPr id="56" name="Straight Arrow Connector 55"/>
            <p:cNvCxnSpPr>
              <a:stCxn id="55" idx="1"/>
            </p:cNvCxnSpPr>
            <p:nvPr/>
          </p:nvCxnSpPr>
          <p:spPr>
            <a:xfrm flipH="1" flipV="1">
              <a:off x="1104892" y="969145"/>
              <a:ext cx="1201944" cy="74140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374095" y="3823086"/>
            <a:ext cx="1301784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JE Dukovany</a:t>
            </a:r>
          </a:p>
          <a:p>
            <a:r>
              <a:rPr lang="cs-CZ" sz="1000" dirty="0" smtClean="0"/>
              <a:t>teplota 267 °C</a:t>
            </a:r>
          </a:p>
          <a:p>
            <a:r>
              <a:rPr lang="cs-CZ" sz="1000" dirty="0" smtClean="0"/>
              <a:t>tlak 12,25 </a:t>
            </a:r>
            <a:r>
              <a:rPr lang="cs-CZ" sz="1000" dirty="0" err="1" smtClean="0"/>
              <a:t>MPa</a:t>
            </a:r>
            <a:endParaRPr lang="cs-CZ" sz="1000" dirty="0" smtClean="0"/>
          </a:p>
          <a:p>
            <a:endParaRPr lang="cs-CZ" sz="1400" dirty="0"/>
          </a:p>
          <a:p>
            <a:r>
              <a:rPr lang="cs-CZ" sz="1400" b="1" dirty="0" smtClean="0"/>
              <a:t>JE Temelín</a:t>
            </a:r>
          </a:p>
          <a:p>
            <a:r>
              <a:rPr lang="cs-CZ" sz="1000" dirty="0"/>
              <a:t>teplota </a:t>
            </a:r>
            <a:r>
              <a:rPr lang="cs-CZ" sz="1000" dirty="0" smtClean="0"/>
              <a:t>290 </a:t>
            </a:r>
            <a:r>
              <a:rPr lang="cs-CZ" sz="1000" dirty="0"/>
              <a:t>°C</a:t>
            </a:r>
          </a:p>
          <a:p>
            <a:r>
              <a:rPr lang="cs-CZ" sz="1000" dirty="0"/>
              <a:t>tlak </a:t>
            </a:r>
            <a:r>
              <a:rPr lang="cs-CZ" sz="1000" dirty="0" smtClean="0"/>
              <a:t>15,7 </a:t>
            </a:r>
            <a:r>
              <a:rPr lang="cs-CZ" sz="1000" dirty="0" err="1" smtClean="0"/>
              <a:t>MPa</a:t>
            </a:r>
            <a:endParaRPr lang="cs-CZ" sz="1000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6201096" y="3823086"/>
            <a:ext cx="1301784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JE Dukovany</a:t>
            </a:r>
          </a:p>
          <a:p>
            <a:r>
              <a:rPr lang="cs-CZ" sz="1000" dirty="0" smtClean="0"/>
              <a:t>teplota 297 °C</a:t>
            </a:r>
          </a:p>
          <a:p>
            <a:r>
              <a:rPr lang="cs-CZ" sz="1000" dirty="0" smtClean="0"/>
              <a:t>tlak 12,25 </a:t>
            </a:r>
            <a:r>
              <a:rPr lang="cs-CZ" sz="1000" dirty="0" err="1" smtClean="0"/>
              <a:t>MPa</a:t>
            </a:r>
            <a:endParaRPr lang="cs-CZ" sz="1000" dirty="0" smtClean="0"/>
          </a:p>
          <a:p>
            <a:endParaRPr lang="cs-CZ" sz="1400" dirty="0"/>
          </a:p>
          <a:p>
            <a:r>
              <a:rPr lang="cs-CZ" sz="1400" b="1" dirty="0" smtClean="0"/>
              <a:t>JE Temelín</a:t>
            </a:r>
          </a:p>
          <a:p>
            <a:r>
              <a:rPr lang="cs-CZ" sz="1000" dirty="0"/>
              <a:t>teplota </a:t>
            </a:r>
            <a:r>
              <a:rPr lang="cs-CZ" sz="1000" dirty="0" smtClean="0"/>
              <a:t>320 </a:t>
            </a:r>
            <a:r>
              <a:rPr lang="cs-CZ" sz="1000" dirty="0"/>
              <a:t>°C</a:t>
            </a:r>
          </a:p>
          <a:p>
            <a:r>
              <a:rPr lang="cs-CZ" sz="1000" dirty="0"/>
              <a:t>tlak </a:t>
            </a:r>
            <a:r>
              <a:rPr lang="cs-CZ" sz="1000" dirty="0" smtClean="0"/>
              <a:t>15,7 </a:t>
            </a:r>
            <a:r>
              <a:rPr lang="cs-CZ" sz="1000" dirty="0" err="1" smtClean="0"/>
              <a:t>MPa</a:t>
            </a:r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36296573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5">
      <a:dk1>
        <a:sysClr val="windowText" lastClr="000000"/>
      </a:dk1>
      <a:lt1>
        <a:sysClr val="window" lastClr="FFFFFF"/>
      </a:lt1>
      <a:dk2>
        <a:srgbClr val="3E3D2D"/>
      </a:dk2>
      <a:lt2>
        <a:srgbClr val="3382FF"/>
      </a:lt2>
      <a:accent1>
        <a:srgbClr val="1154B5"/>
      </a:accent1>
      <a:accent2>
        <a:srgbClr val="FFD4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1766</TotalTime>
  <Words>259</Words>
  <Application>Microsoft Macintosh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Užití elektrické energie </vt:lpstr>
      <vt:lpstr>Obsah </vt:lpstr>
      <vt:lpstr>Zařazení jaderných elektráren v ČR</vt:lpstr>
      <vt:lpstr>Princip činnosti</vt:lpstr>
      <vt:lpstr>Tepelné schéma </vt:lpstr>
      <vt:lpstr>Funkční schéma</vt:lpstr>
      <vt:lpstr>Energetické značky</vt:lpstr>
      <vt:lpstr>Jednotlivé části oběhu</vt:lpstr>
      <vt:lpstr>Reaktor</vt:lpstr>
      <vt:lpstr>VEVER 440 typ V-213</vt:lpstr>
      <vt:lpstr>Parogenerátor</vt:lpstr>
      <vt:lpstr>Závěr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E-learningové prezentace</dc:title>
  <dc:subject/>
  <dc:creator>ISŠ Sokolnice</dc:creator>
  <cp:keywords/>
  <dc:description/>
  <cp:lastModifiedBy>Gracefi</cp:lastModifiedBy>
  <cp:revision>144</cp:revision>
  <dcterms:created xsi:type="dcterms:W3CDTF">2014-02-01T19:38:59Z</dcterms:created>
  <dcterms:modified xsi:type="dcterms:W3CDTF">2014-06-15T14:10:35Z</dcterms:modified>
  <cp:category/>
</cp:coreProperties>
</file>