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55"/>
  </p:handoutMasterIdLst>
  <p:sldIdLst>
    <p:sldId id="258" r:id="rId2"/>
    <p:sldId id="306" r:id="rId3"/>
    <p:sldId id="309" r:id="rId4"/>
    <p:sldId id="310" r:id="rId5"/>
    <p:sldId id="311" r:id="rId6"/>
    <p:sldId id="359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60" r:id="rId49"/>
    <p:sldId id="356" r:id="rId50"/>
    <p:sldId id="357" r:id="rId51"/>
    <p:sldId id="358" r:id="rId52"/>
    <p:sldId id="305" r:id="rId53"/>
    <p:sldId id="26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50" d="100"/>
          <a:sy n="150" d="100"/>
        </p:scale>
        <p:origin x="-10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120" y="1357245"/>
            <a:ext cx="4622799" cy="51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Jádrový transformátor C-jádro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869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869" y="1681151"/>
            <a:ext cx="7225365" cy="42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Toroidní transformátor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20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610" y="1808481"/>
            <a:ext cx="4889746" cy="446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41403"/>
          </a:xfrm>
        </p:spPr>
        <p:txBody>
          <a:bodyPr>
            <a:noAutofit/>
          </a:bodyPr>
          <a:lstStyle/>
          <a:p>
            <a:r>
              <a:rPr lang="cs-CZ" sz="3200" dirty="0"/>
              <a:t>Navíječka pro toroidní transformátory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963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0199" y="1564718"/>
            <a:ext cx="47752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Malý třífázový 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87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999" y="1468614"/>
            <a:ext cx="4175759" cy="50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Třífázový olejový transformátor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268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33" y="2110241"/>
            <a:ext cx="5796272" cy="43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68683"/>
          </a:xfrm>
        </p:spPr>
        <p:txBody>
          <a:bodyPr>
            <a:noAutofit/>
          </a:bodyPr>
          <a:lstStyle/>
          <a:p>
            <a:r>
              <a:rPr lang="cs-CZ" sz="3200" dirty="0"/>
              <a:t>Třífázový vzduchem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chlazený </a:t>
            </a:r>
            <a:r>
              <a:rPr lang="cs-CZ" sz="3200" dirty="0"/>
              <a:t>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66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Princip transformátoru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901629" cy="4337760"/>
          </a:xfrm>
        </p:spPr>
        <p:txBody>
          <a:bodyPr>
            <a:noAutofit/>
          </a:bodyPr>
          <a:lstStyle/>
          <a:p>
            <a:r>
              <a:rPr lang="cs-CZ" sz="2200" dirty="0"/>
              <a:t>Transformátory pracují na principu elektromagnetické indukce. </a:t>
            </a:r>
          </a:p>
          <a:p>
            <a:r>
              <a:rPr lang="cs-CZ" sz="2200" dirty="0"/>
              <a:t>Proud procházející vstupním (primárním) vinutím vyvolá v magnetickém obvodu magnetický tok. </a:t>
            </a:r>
          </a:p>
          <a:p>
            <a:r>
              <a:rPr lang="cs-CZ" sz="2200" dirty="0"/>
              <a:t>Magnetické siločáry protínají výstupní (sekundární) </a:t>
            </a:r>
            <a:r>
              <a:rPr lang="cs-CZ" sz="2200" dirty="0" smtClean="0"/>
              <a:t>vinutí, ve kterém </a:t>
            </a:r>
            <a:r>
              <a:rPr lang="cs-CZ" sz="2200" dirty="0"/>
              <a:t>se indukuje elektrický proud. </a:t>
            </a:r>
          </a:p>
          <a:p>
            <a:r>
              <a:rPr lang="cs-CZ" sz="2200" dirty="0"/>
              <a:t>Hodnota výstupního napětí a proudu je závislá na proudu </a:t>
            </a:r>
            <a:r>
              <a:rPr lang="cs-CZ" sz="2200" dirty="0" smtClean="0"/>
              <a:t>a</a:t>
            </a:r>
            <a:r>
              <a:rPr lang="cs-CZ" sz="2200" dirty="0"/>
              <a:t> </a:t>
            </a:r>
            <a:r>
              <a:rPr lang="cs-CZ" sz="2200" dirty="0" smtClean="0"/>
              <a:t>napětí </a:t>
            </a:r>
            <a:r>
              <a:rPr lang="cs-CZ" sz="2200" dirty="0"/>
              <a:t>vstupním a na poměru závitů vstupního </a:t>
            </a:r>
            <a:r>
              <a:rPr lang="cs-CZ" sz="2200" dirty="0" smtClean="0"/>
              <a:t>a výstupního </a:t>
            </a:r>
            <a:r>
              <a:rPr lang="cs-CZ" sz="2200" dirty="0"/>
              <a:t>vinutí. </a:t>
            </a:r>
          </a:p>
          <a:p>
            <a:r>
              <a:rPr lang="cs-CZ" sz="2200" dirty="0"/>
              <a:t>Tento vztah se nazývá převodem transformátoru.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24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416" y="3299348"/>
            <a:ext cx="4882970" cy="30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28043"/>
          </a:xfrm>
        </p:spPr>
        <p:txBody>
          <a:bodyPr>
            <a:noAutofit/>
          </a:bodyPr>
          <a:lstStyle/>
          <a:p>
            <a:r>
              <a:rPr lang="cs-CZ" sz="3200" dirty="0"/>
              <a:t>Princip jednofázového transformátoru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961018"/>
              </p:ext>
            </p:extLst>
          </p:nvPr>
        </p:nvGraphicFramePr>
        <p:xfrm>
          <a:off x="3367088" y="2122488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4" imgW="1104900" imgH="431800" progId="Equation.3">
                  <p:embed/>
                </p:oleObj>
              </mc:Choice>
              <mc:Fallback>
                <p:oleObj name="Equation" r:id="rId4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2122488"/>
                        <a:ext cx="22098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117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Rozdělení a užití transformátorů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666800"/>
            <a:ext cx="7106461" cy="2126267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accent1"/>
                </a:solidFill>
              </a:rPr>
              <a:t>Jednofázové transformátory </a:t>
            </a:r>
            <a:r>
              <a:rPr lang="cs-CZ" sz="2000" dirty="0" smtClean="0"/>
              <a:t>– </a:t>
            </a:r>
            <a:r>
              <a:rPr lang="cs-CZ" sz="2000" dirty="0"/>
              <a:t>síťové – zajišťují převod ze síťového napětí </a:t>
            </a:r>
            <a:r>
              <a:rPr lang="cs-CZ" sz="2000" dirty="0" smtClean="0"/>
              <a:t>230 V </a:t>
            </a:r>
            <a:r>
              <a:rPr lang="cs-CZ" sz="2000" dirty="0"/>
              <a:t>na napětí malé, potřebné v různých zařízeních obsahujících např. elektronické součástky, nebo </a:t>
            </a:r>
            <a:r>
              <a:rPr lang="cs-CZ" sz="2000" dirty="0" smtClean="0"/>
              <a:t>osvětlení </a:t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malé </a:t>
            </a:r>
            <a:r>
              <a:rPr lang="cs-CZ" sz="2000" dirty="0" smtClean="0"/>
              <a:t>napětí obvodu</a:t>
            </a:r>
            <a:r>
              <a:rPr lang="cs-CZ" sz="20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9" y="2933699"/>
            <a:ext cx="2211855" cy="330200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3410930"/>
            <a:ext cx="4925509" cy="282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1154B5"/>
                </a:solidFill>
              </a:rPr>
              <a:t>Třífázové transformátory </a:t>
            </a:r>
            <a:r>
              <a:rPr lang="cs-CZ" sz="2000" dirty="0" smtClean="0"/>
              <a:t>–</a:t>
            </a:r>
            <a:r>
              <a:rPr lang="cs-CZ" sz="2000" b="1" dirty="0" smtClean="0"/>
              <a:t> </a:t>
            </a:r>
            <a:r>
              <a:rPr lang="cs-CZ" sz="2000" dirty="0" smtClean="0"/>
              <a:t>distribuční jsou určené pro hospodárný přenos elektrické energie.</a:t>
            </a:r>
          </a:p>
          <a:p>
            <a:r>
              <a:rPr lang="cs-CZ" sz="2000" dirty="0" smtClean="0"/>
              <a:t>Třífázové transformátory malých výkonů s převodem 1 slouží jako oddělovací transformátory, určené pro realizaci ochrany oddělením obvodu.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656120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/>
          <a:stretch/>
        </p:blipFill>
        <p:spPr bwMode="auto">
          <a:xfrm>
            <a:off x="4541521" y="2516309"/>
            <a:ext cx="3830320" cy="382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1208480"/>
          </a:xfrm>
        </p:spPr>
        <p:txBody>
          <a:bodyPr>
            <a:noAutofit/>
          </a:bodyPr>
          <a:lstStyle/>
          <a:p>
            <a:pPr lvl="0"/>
            <a:r>
              <a:rPr lang="cs-CZ" sz="2200" b="1" dirty="0">
                <a:solidFill>
                  <a:srgbClr val="1154B5"/>
                </a:solidFill>
              </a:rPr>
              <a:t>Autotransformátor</a:t>
            </a:r>
            <a:r>
              <a:rPr lang="cs-CZ" sz="2200" b="1" dirty="0"/>
              <a:t> </a:t>
            </a:r>
            <a:r>
              <a:rPr lang="cs-CZ" sz="2200" dirty="0"/>
              <a:t>je transformátor, který má pouze jedno vinutí rozdělené na dvě </a:t>
            </a:r>
            <a:r>
              <a:rPr lang="cs-CZ" sz="2200" dirty="0" smtClean="0"/>
              <a:t>části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2388160"/>
            <a:ext cx="3604308" cy="374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Jedna část vinutí s </a:t>
            </a:r>
            <a:r>
              <a:rPr lang="cs-CZ" sz="2200" b="1" dirty="0" smtClean="0"/>
              <a:t>N</a:t>
            </a:r>
            <a:r>
              <a:rPr lang="cs-CZ" sz="2200" b="1" baseline="-25000" dirty="0" smtClean="0"/>
              <a:t>1</a:t>
            </a:r>
            <a:r>
              <a:rPr lang="cs-CZ" sz="2200" dirty="0" smtClean="0"/>
              <a:t> závity je spojena do série s druhou částí vinutí s </a:t>
            </a:r>
            <a:r>
              <a:rPr lang="cs-CZ" sz="2200" b="1" dirty="0" smtClean="0"/>
              <a:t>N</a:t>
            </a:r>
            <a:r>
              <a:rPr lang="cs-CZ" sz="2200" b="1" baseline="-25000" dirty="0" smtClean="0"/>
              <a:t>2</a:t>
            </a:r>
            <a:r>
              <a:rPr lang="cs-CZ" sz="2200" dirty="0" smtClean="0"/>
              <a:t> závity. Část vinutí s </a:t>
            </a:r>
            <a:r>
              <a:rPr lang="cs-CZ" sz="2200" b="1" dirty="0" smtClean="0"/>
              <a:t>N</a:t>
            </a:r>
            <a:r>
              <a:rPr lang="cs-CZ" sz="2200" b="1" baseline="-25000" dirty="0" smtClean="0"/>
              <a:t>2</a:t>
            </a:r>
            <a:r>
              <a:rPr lang="cs-CZ" sz="2200" baseline="-25000" dirty="0" smtClean="0"/>
              <a:t> </a:t>
            </a:r>
            <a:r>
              <a:rPr lang="cs-CZ" sz="2200" dirty="0" smtClean="0"/>
              <a:t>závity je společná pro vstupní i výstupní stranu a prochází jí rozdíl proudu </a:t>
            </a:r>
            <a:r>
              <a:rPr lang="cs-CZ" sz="2200" b="1" dirty="0" smtClean="0"/>
              <a:t>I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 – I</a:t>
            </a:r>
            <a:r>
              <a:rPr lang="cs-CZ" sz="2200" b="1" baseline="-25000" dirty="0" smtClean="0"/>
              <a:t>1</a:t>
            </a:r>
            <a:r>
              <a:rPr lang="cs-CZ" sz="2200" dirty="0" smtClean="0"/>
              <a:t>. </a:t>
            </a:r>
          </a:p>
          <a:p>
            <a:pPr marL="68580" indent="0">
              <a:buFont typeface="Wingdings 2" pitchFamily="18" charset="2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30894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ldingTransformer-1.63 (wikipedi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1" y="2692400"/>
            <a:ext cx="3736435" cy="4001098"/>
          </a:xfrm>
          <a:prstGeom prst="rect">
            <a:avLst/>
          </a:prstGeom>
          <a:effectLst>
            <a:outerShdw blurRad="190500" dist="152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Transformátory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5062669" cy="4337760"/>
          </a:xfrm>
        </p:spPr>
        <p:txBody>
          <a:bodyPr>
            <a:noAutofit/>
          </a:bodyPr>
          <a:lstStyle/>
          <a:p>
            <a:r>
              <a:rPr lang="cs-CZ" dirty="0"/>
              <a:t>Transformátory jsou </a:t>
            </a:r>
            <a:r>
              <a:rPr lang="cs-CZ" b="1" dirty="0"/>
              <a:t>netočivé stroje</a:t>
            </a:r>
            <a:r>
              <a:rPr lang="cs-CZ" dirty="0"/>
              <a:t>, které pracují na principu elektromagnetické indukce. </a:t>
            </a:r>
          </a:p>
          <a:p>
            <a:r>
              <a:rPr lang="cs-CZ" dirty="0"/>
              <a:t>Transformátory </a:t>
            </a:r>
            <a:r>
              <a:rPr lang="cs-CZ" b="1" dirty="0"/>
              <a:t>zvyšují nebo snižují střídavé napětí </a:t>
            </a:r>
            <a:r>
              <a:rPr lang="cs-CZ" dirty="0"/>
              <a:t>při stejném kmitočtu. </a:t>
            </a:r>
          </a:p>
          <a:p>
            <a:r>
              <a:rPr lang="cs-CZ" dirty="0"/>
              <a:t>Mění počet fází, </a:t>
            </a:r>
            <a:r>
              <a:rPr lang="cs-CZ" b="1" dirty="0"/>
              <a:t>izolují</a:t>
            </a:r>
            <a:r>
              <a:rPr lang="cs-CZ" dirty="0"/>
              <a:t> </a:t>
            </a:r>
            <a:r>
              <a:rPr lang="cs-CZ" dirty="0" smtClean="0"/>
              <a:t>dvě soustavy </a:t>
            </a:r>
            <a:r>
              <a:rPr lang="cs-CZ" dirty="0"/>
              <a:t>apod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Umožňují </a:t>
            </a:r>
            <a:r>
              <a:rPr lang="cs-CZ" b="1" dirty="0"/>
              <a:t>hospodárný </a:t>
            </a:r>
            <a:r>
              <a:rPr lang="cs-CZ" b="1" dirty="0" smtClean="0"/>
              <a:t>přenos</a:t>
            </a:r>
            <a:r>
              <a:rPr lang="cs-CZ" dirty="0" smtClean="0"/>
              <a:t> elektrické </a:t>
            </a:r>
            <a:r>
              <a:rPr lang="cs-CZ" dirty="0"/>
              <a:t>energie.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0800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440" y="1325850"/>
            <a:ext cx="5516880" cy="516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Autotransformátor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018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017709" cy="4337760"/>
          </a:xfrm>
        </p:spPr>
        <p:txBody>
          <a:bodyPr>
            <a:noAutofit/>
          </a:bodyPr>
          <a:lstStyle/>
          <a:p>
            <a:pPr lvl="0"/>
            <a:r>
              <a:rPr lang="cs-CZ" sz="2200" b="1" dirty="0">
                <a:solidFill>
                  <a:srgbClr val="1154B5"/>
                </a:solidFill>
              </a:rPr>
              <a:t>Jistící transformátor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 smtClean="0">
                <a:solidFill>
                  <a:srgbClr val="1154B5"/>
                </a:solidFill>
              </a:rPr>
              <a:t/>
            </a:r>
            <a:br>
              <a:rPr lang="cs-CZ" sz="2200" dirty="0" smtClean="0">
                <a:solidFill>
                  <a:srgbClr val="1154B5"/>
                </a:solidFill>
              </a:rPr>
            </a:br>
            <a:r>
              <a:rPr lang="cs-CZ" sz="2200" dirty="0" smtClean="0"/>
              <a:t>používáme </a:t>
            </a:r>
            <a:r>
              <a:rPr lang="cs-CZ" sz="2200" dirty="0"/>
              <a:t>k napájení ochran, které zabezpečují provoz nebo omezují poruchy elektrických strojů </a:t>
            </a:r>
            <a:r>
              <a:rPr lang="cs-CZ" sz="2200" dirty="0" smtClean="0"/>
              <a:t>a zařízení</a:t>
            </a:r>
            <a:r>
              <a:rPr lang="cs-CZ" sz="2200" dirty="0"/>
              <a:t>. (součtový transformátor proudu – proudový chránič).</a:t>
            </a:r>
          </a:p>
          <a:p>
            <a:pPr lvl="0"/>
            <a:r>
              <a:rPr lang="cs-CZ" sz="2200" b="1" dirty="0" smtClean="0">
                <a:solidFill>
                  <a:srgbClr val="1154B5"/>
                </a:solidFill>
              </a:rPr>
              <a:t>Měřicím </a:t>
            </a:r>
            <a:r>
              <a:rPr lang="cs-CZ" sz="2200" b="1" dirty="0">
                <a:solidFill>
                  <a:srgbClr val="1154B5"/>
                </a:solidFill>
              </a:rPr>
              <a:t>transformátorem napětí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 smtClean="0">
                <a:solidFill>
                  <a:srgbClr val="1154B5"/>
                </a:solidFill>
              </a:rPr>
              <a:t/>
            </a:r>
            <a:br>
              <a:rPr lang="cs-CZ" sz="2200" dirty="0" smtClean="0">
                <a:solidFill>
                  <a:srgbClr val="1154B5"/>
                </a:solidFill>
              </a:rPr>
            </a:br>
            <a:r>
              <a:rPr lang="cs-CZ" sz="2200" dirty="0" smtClean="0"/>
              <a:t>napájíme </a:t>
            </a:r>
            <a:r>
              <a:rPr lang="cs-CZ" sz="2200" dirty="0"/>
              <a:t>voltmetr při měření střídavého vysokého napětí. Transformátor je transformuje </a:t>
            </a:r>
            <a:r>
              <a:rPr lang="cs-CZ" sz="2200" dirty="0" smtClean="0"/>
              <a:t>na normalizované </a:t>
            </a:r>
            <a:r>
              <a:rPr lang="cs-CZ" sz="2200" dirty="0"/>
              <a:t>nízké napětí </a:t>
            </a:r>
            <a:r>
              <a:rPr lang="cs-CZ" sz="2200" dirty="0" smtClean="0"/>
              <a:t>100 V</a:t>
            </a:r>
            <a:r>
              <a:rPr lang="cs-CZ" sz="2200" dirty="0"/>
              <a:t>. </a:t>
            </a:r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59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183" y="2344130"/>
            <a:ext cx="3231737" cy="31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730" y="2526791"/>
            <a:ext cx="3840445" cy="295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70283"/>
          </a:xfrm>
        </p:spPr>
        <p:txBody>
          <a:bodyPr>
            <a:noAutofit/>
          </a:bodyPr>
          <a:lstStyle/>
          <a:p>
            <a:r>
              <a:rPr lang="cs-CZ" sz="3200" dirty="0"/>
              <a:t>Měřicí transformátor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proudu </a:t>
            </a:r>
            <a:r>
              <a:rPr lang="cs-CZ" sz="3200" dirty="0"/>
              <a:t>a napětí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559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389309" cy="4746700"/>
          </a:xfrm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1154B5"/>
                </a:solidFill>
              </a:rPr>
              <a:t>Měřicím transformátorem proudu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/>
              <a:t>napájíme ampérmetr při měření velkého střídavého proudu v zařízeních nízkého nebo vysokého napětí. </a:t>
            </a:r>
          </a:p>
          <a:p>
            <a:r>
              <a:rPr lang="cs-CZ" sz="2200" dirty="0"/>
              <a:t>Při měření zapojíme vstupní vinutí do série se zátěží. </a:t>
            </a:r>
            <a:r>
              <a:rPr lang="cs-CZ" sz="2200" dirty="0" smtClean="0"/>
              <a:t>Na svorky </a:t>
            </a:r>
            <a:r>
              <a:rPr lang="cs-CZ" sz="2200" dirty="0"/>
              <a:t>výstupního vinutí připojíme ampérmetr na normalizovaný rozsah do </a:t>
            </a:r>
            <a:r>
              <a:rPr lang="cs-CZ" sz="2200" dirty="0" smtClean="0"/>
              <a:t>5 A</a:t>
            </a:r>
            <a:r>
              <a:rPr lang="cs-CZ" sz="2200" dirty="0"/>
              <a:t>, popř. </a:t>
            </a:r>
            <a:r>
              <a:rPr lang="cs-CZ" sz="2200" dirty="0" smtClean="0"/>
              <a:t>1 A</a:t>
            </a:r>
            <a:r>
              <a:rPr lang="cs-CZ" sz="2200" dirty="0"/>
              <a:t>. </a:t>
            </a:r>
          </a:p>
          <a:p>
            <a:pPr lvl="0"/>
            <a:r>
              <a:rPr lang="cs-CZ" sz="2200" b="1" dirty="0">
                <a:solidFill>
                  <a:srgbClr val="1154B5"/>
                </a:solidFill>
              </a:rPr>
              <a:t>Rozptylové transformátory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/>
              <a:t>jsou měkké zdroje </a:t>
            </a:r>
            <a:r>
              <a:rPr lang="cs-CZ" sz="2200" dirty="0" smtClean="0"/>
              <a:t>napětí odolné </a:t>
            </a:r>
            <a:r>
              <a:rPr lang="cs-CZ" sz="2200" dirty="0"/>
              <a:t>proti zkratu. </a:t>
            </a:r>
          </a:p>
          <a:p>
            <a:pPr lvl="0"/>
            <a:r>
              <a:rPr lang="cs-CZ" sz="2200" dirty="0"/>
              <a:t>Při velkých zatěžovacích proudech rychle vzrůstá úbytek napětí na indukčním jalovém odporu, takže </a:t>
            </a:r>
            <a:r>
              <a:rPr lang="cs-CZ" sz="2200" dirty="0" smtClean="0"/>
              <a:t>při zkratu </a:t>
            </a:r>
            <a:r>
              <a:rPr lang="cs-CZ" sz="2200" dirty="0"/>
              <a:t>již proud tolik nenaroste. Rozptylové transformátory mívají často v jádře přestavitelnou spojku k nastavování rozptylu magnetického toku.</a:t>
            </a:r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971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070" y="2109575"/>
            <a:ext cx="5523458" cy="336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Rozptylový 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369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868609" cy="4337760"/>
          </a:xfrm>
        </p:spPr>
        <p:txBody>
          <a:bodyPr>
            <a:noAutofit/>
          </a:bodyPr>
          <a:lstStyle/>
          <a:p>
            <a:pPr lvl="0"/>
            <a:r>
              <a:rPr lang="cs-CZ" sz="2200" b="1" dirty="0">
                <a:solidFill>
                  <a:srgbClr val="1154B5"/>
                </a:solidFill>
              </a:rPr>
              <a:t>Svařovací transformátory</a:t>
            </a:r>
            <a:r>
              <a:rPr lang="cs-CZ" sz="2200" dirty="0">
                <a:solidFill>
                  <a:srgbClr val="1154B5"/>
                </a:solidFill>
              </a:rPr>
              <a:t> </a:t>
            </a:r>
            <a:r>
              <a:rPr lang="cs-CZ" sz="2200" dirty="0"/>
              <a:t>- </a:t>
            </a:r>
            <a:r>
              <a:rPr lang="cs-CZ" sz="2200" b="1" dirty="0"/>
              <a:t>odporové </a:t>
            </a:r>
            <a:r>
              <a:rPr lang="cs-CZ" sz="2200" b="1" dirty="0" smtClean="0"/>
              <a:t>svařování.</a:t>
            </a:r>
            <a:r>
              <a:rPr lang="cs-CZ" sz="2200" dirty="0" smtClean="0"/>
              <a:t> </a:t>
            </a:r>
            <a:r>
              <a:rPr lang="cs-CZ" sz="2200" dirty="0"/>
              <a:t>Je zapotřebí velmi malé napětí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4 V </a:t>
            </a:r>
            <a:r>
              <a:rPr lang="cs-CZ" sz="2200" dirty="0"/>
              <a:t>až </a:t>
            </a:r>
            <a:r>
              <a:rPr lang="cs-CZ" sz="2200" dirty="0" smtClean="0"/>
              <a:t>12 V a velký </a:t>
            </a:r>
            <a:r>
              <a:rPr lang="cs-CZ" sz="2200" dirty="0"/>
              <a:t>proud </a:t>
            </a:r>
            <a:r>
              <a:rPr lang="cs-CZ" sz="2200" dirty="0" smtClean="0"/>
              <a:t>1 </a:t>
            </a:r>
            <a:r>
              <a:rPr lang="cs-CZ" sz="2200" dirty="0" err="1" smtClean="0"/>
              <a:t>kA</a:t>
            </a:r>
            <a:r>
              <a:rPr lang="cs-CZ" sz="2200" dirty="0" smtClean="0"/>
              <a:t> </a:t>
            </a:r>
            <a:r>
              <a:rPr lang="cs-CZ" sz="2200" dirty="0"/>
              <a:t>až </a:t>
            </a:r>
            <a:r>
              <a:rPr lang="cs-CZ" sz="2200" dirty="0" smtClean="0"/>
              <a:t>100 </a:t>
            </a:r>
            <a:r>
              <a:rPr lang="cs-CZ" sz="2200" dirty="0" err="1" smtClean="0"/>
              <a:t>kA</a:t>
            </a:r>
            <a:r>
              <a:rPr lang="cs-CZ" sz="2200" dirty="0"/>
              <a:t>. </a:t>
            </a:r>
          </a:p>
          <a:p>
            <a:pPr lvl="0"/>
            <a:r>
              <a:rPr lang="cs-CZ" sz="2200" dirty="0"/>
              <a:t>Tento transformátor má na výstupní straně nejčastěji jeden závit z lité mědi, který má kanálky, jimiž protéká chladící voda. </a:t>
            </a:r>
          </a:p>
          <a:p>
            <a:pPr lvl="0"/>
            <a:r>
              <a:rPr lang="cs-CZ" sz="2200" dirty="0"/>
              <a:t>Svařovací proud se řídí přepínáním odboček </a:t>
            </a:r>
            <a:r>
              <a:rPr lang="cs-CZ" sz="2200" dirty="0" smtClean="0"/>
              <a:t>na vstupním </a:t>
            </a:r>
            <a:r>
              <a:rPr lang="cs-CZ" sz="2200" dirty="0"/>
              <a:t>vinutí.</a:t>
            </a:r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28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303" y="2251917"/>
            <a:ext cx="44491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90603"/>
          </a:xfrm>
        </p:spPr>
        <p:txBody>
          <a:bodyPr>
            <a:noAutofit/>
          </a:bodyPr>
          <a:lstStyle/>
          <a:p>
            <a:r>
              <a:rPr lang="cs-CZ" sz="3200" dirty="0"/>
              <a:t>Schéma transformátoru </a:t>
            </a:r>
            <a:r>
              <a:rPr lang="cs-CZ" sz="3200" dirty="0" smtClean="0"/>
              <a:t>pro odporové </a:t>
            </a:r>
            <a:r>
              <a:rPr lang="cs-CZ" sz="3200" dirty="0"/>
              <a:t>svařování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0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6720442" cy="4683200"/>
          </a:xfrm>
        </p:spPr>
        <p:txBody>
          <a:bodyPr>
            <a:noAutofit/>
          </a:bodyPr>
          <a:lstStyle/>
          <a:p>
            <a:pPr lvl="0"/>
            <a:r>
              <a:rPr lang="cs-CZ" sz="2200" b="1" dirty="0">
                <a:solidFill>
                  <a:srgbClr val="1154B5"/>
                </a:solidFill>
              </a:rPr>
              <a:t>Svařovací transformátor </a:t>
            </a:r>
            <a:r>
              <a:rPr lang="cs-CZ" sz="2200" b="1" dirty="0"/>
              <a:t>-</a:t>
            </a:r>
            <a:r>
              <a:rPr lang="cs-CZ" sz="2200" dirty="0"/>
              <a:t> </a:t>
            </a:r>
            <a:r>
              <a:rPr lang="cs-CZ" sz="2200" b="1" dirty="0"/>
              <a:t>obloukové svařování.</a:t>
            </a:r>
            <a:r>
              <a:rPr lang="cs-CZ" sz="2200" dirty="0"/>
              <a:t> K zapálení oblouku je zapotřebí napětí 60 V </a:t>
            </a:r>
            <a:r>
              <a:rPr lang="cs-CZ" sz="2200" dirty="0" smtClean="0"/>
              <a:t>až 70 </a:t>
            </a:r>
            <a:r>
              <a:rPr lang="cs-CZ" sz="2200" dirty="0"/>
              <a:t>V </a:t>
            </a:r>
            <a:r>
              <a:rPr lang="cs-CZ" sz="2200" dirty="0" smtClean="0"/>
              <a:t>a</a:t>
            </a:r>
            <a:r>
              <a:rPr lang="cs-CZ" sz="2200" dirty="0"/>
              <a:t> </a:t>
            </a:r>
            <a:r>
              <a:rPr lang="cs-CZ" sz="2200" dirty="0" smtClean="0"/>
              <a:t>k</a:t>
            </a:r>
            <a:r>
              <a:rPr lang="cs-CZ" sz="2200" dirty="0"/>
              <a:t> udržení oblouku je zapotřebí napětí </a:t>
            </a:r>
            <a:r>
              <a:rPr lang="cs-CZ" sz="2200" dirty="0" smtClean="0"/>
              <a:t>20 V </a:t>
            </a:r>
            <a:r>
              <a:rPr lang="cs-CZ" sz="2200" dirty="0"/>
              <a:t>až 25 V.</a:t>
            </a:r>
          </a:p>
          <a:p>
            <a:pPr lvl="0"/>
            <a:r>
              <a:rPr lang="cs-CZ" sz="2200" dirty="0"/>
              <a:t> Svařovací transformátor musí vydržet </a:t>
            </a:r>
            <a:r>
              <a:rPr lang="cs-CZ" sz="2200" dirty="0" smtClean="0"/>
              <a:t>zkrat při kontaktu </a:t>
            </a:r>
            <a:r>
              <a:rPr lang="cs-CZ" sz="2200" dirty="0"/>
              <a:t>před vytažením oblouku.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Dále </a:t>
            </a:r>
            <a:r>
              <a:rPr lang="cs-CZ" sz="2200" dirty="0"/>
              <a:t>se vyžaduje, aby se nastavený proud </a:t>
            </a:r>
            <a:r>
              <a:rPr lang="cs-CZ" sz="2200" dirty="0" smtClean="0"/>
              <a:t>měnil co </a:t>
            </a:r>
            <a:r>
              <a:rPr lang="cs-CZ" sz="2200" dirty="0"/>
              <a:t>nejméně. </a:t>
            </a:r>
          </a:p>
          <a:p>
            <a:pPr lvl="0"/>
            <a:r>
              <a:rPr lang="cs-CZ" sz="2200" dirty="0"/>
              <a:t>Uvedeným požadavkům vyhovuje </a:t>
            </a:r>
            <a:r>
              <a:rPr lang="cs-CZ" sz="2200" dirty="0" smtClean="0"/>
              <a:t>rozptylový transformátor</a:t>
            </a:r>
            <a:r>
              <a:rPr lang="cs-CZ" sz="2200" dirty="0"/>
              <a:t>. </a:t>
            </a:r>
          </a:p>
          <a:p>
            <a:pPr lvl="0"/>
            <a:r>
              <a:rPr lang="cs-CZ" sz="2200" dirty="0"/>
              <a:t>Proud se řídí oddalováním nebo vysouváním </a:t>
            </a:r>
            <a:r>
              <a:rPr lang="cs-CZ" sz="2200" dirty="0" smtClean="0"/>
              <a:t>nebo natáčením </a:t>
            </a:r>
            <a:r>
              <a:rPr lang="cs-CZ" sz="2200" dirty="0"/>
              <a:t>rozptylového jádra.</a:t>
            </a:r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188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498" y="2745788"/>
            <a:ext cx="6552728" cy="26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70283"/>
          </a:xfrm>
        </p:spPr>
        <p:txBody>
          <a:bodyPr>
            <a:noAutofit/>
          </a:bodyPr>
          <a:lstStyle/>
          <a:p>
            <a:r>
              <a:rPr lang="cs-CZ" sz="3200" dirty="0"/>
              <a:t>Transformátor pro svařování </a:t>
            </a:r>
            <a:r>
              <a:rPr lang="cs-CZ" sz="3200" dirty="0" smtClean="0"/>
              <a:t>s natáčecím </a:t>
            </a:r>
            <a:r>
              <a:rPr lang="cs-CZ" sz="3200" dirty="0"/>
              <a:t>jádrem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527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643309" cy="4848300"/>
          </a:xfrm>
        </p:spPr>
        <p:txBody>
          <a:bodyPr>
            <a:noAutofit/>
          </a:bodyPr>
          <a:lstStyle/>
          <a:p>
            <a:pPr lvl="0"/>
            <a:r>
              <a:rPr lang="cs-CZ" sz="2200" b="1" dirty="0">
                <a:solidFill>
                  <a:schemeClr val="accent1"/>
                </a:solidFill>
              </a:rPr>
              <a:t>Pecový transformátor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dirty="0"/>
              <a:t>– pecové transformátory se používají v elektrických nízkofrekvenčních pecích odporových, obloukových nebo indukčních. </a:t>
            </a:r>
          </a:p>
          <a:p>
            <a:pPr lvl="0"/>
            <a:r>
              <a:rPr lang="cs-CZ" sz="2200" dirty="0"/>
              <a:t>Je jich </a:t>
            </a:r>
            <a:r>
              <a:rPr lang="cs-CZ" sz="2200" b="1" dirty="0"/>
              <a:t>několik druhů </a:t>
            </a:r>
            <a:r>
              <a:rPr lang="cs-CZ" sz="2200" dirty="0"/>
              <a:t>a jejich výkon je různý,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od </a:t>
            </a:r>
            <a:r>
              <a:rPr lang="cs-CZ" sz="2200" dirty="0"/>
              <a:t>desítek kilovolt ampérů až do 80 MVA. </a:t>
            </a:r>
          </a:p>
          <a:p>
            <a:pPr lvl="0"/>
            <a:r>
              <a:rPr lang="cs-CZ" sz="2200" dirty="0"/>
              <a:t>Výstupní napětí je od 4 V do 500 V, proud dosahují </a:t>
            </a:r>
            <a:r>
              <a:rPr lang="cs-CZ" sz="2200" b="1" dirty="0" smtClean="0"/>
              <a:t>až 300 </a:t>
            </a:r>
            <a:r>
              <a:rPr lang="cs-CZ" sz="2200" b="1" dirty="0" err="1"/>
              <a:t>kA</a:t>
            </a:r>
            <a:r>
              <a:rPr lang="cs-CZ" sz="2200" dirty="0"/>
              <a:t>. Pro tak velký proud je výstupní vinutí z </a:t>
            </a:r>
            <a:r>
              <a:rPr lang="cs-CZ" sz="2200" dirty="0" smtClean="0"/>
              <a:t>mědě-</a:t>
            </a:r>
            <a:r>
              <a:rPr lang="cs-CZ" sz="2200" dirty="0" err="1" smtClean="0"/>
              <a:t>ných</a:t>
            </a:r>
            <a:r>
              <a:rPr lang="cs-CZ" sz="2200" dirty="0" smtClean="0"/>
              <a:t> </a:t>
            </a:r>
            <a:r>
              <a:rPr lang="cs-CZ" sz="2200" dirty="0"/>
              <a:t>pásů nebo trub, jimiž protéká chladící voda.</a:t>
            </a:r>
          </a:p>
          <a:p>
            <a:pPr lvl="0"/>
            <a:r>
              <a:rPr lang="cs-CZ" sz="2200" dirty="0" smtClean="0"/>
              <a:t>U </a:t>
            </a:r>
            <a:r>
              <a:rPr lang="cs-CZ" sz="2200" dirty="0"/>
              <a:t>indukční nízkofrekvenční pece je transformátor součástí pece. Na jádru je pouze vstupní vinutí dobře chráněné před teplem z pece. Výstupní vinutí s jedním závitem tvoří tavenina. </a:t>
            </a:r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522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 b="8450"/>
          <a:stretch/>
        </p:blipFill>
        <p:spPr>
          <a:xfrm>
            <a:off x="5359400" y="4239029"/>
            <a:ext cx="3031711" cy="202207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Konstrukce transformátoru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352989" cy="2727400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1154B5"/>
                </a:solidFill>
              </a:rPr>
              <a:t>Magnetický obvod</a:t>
            </a:r>
            <a:r>
              <a:rPr lang="cs-CZ" sz="2000" dirty="0">
                <a:solidFill>
                  <a:srgbClr val="1154B5"/>
                </a:solidFill>
              </a:rPr>
              <a:t> </a:t>
            </a:r>
            <a:r>
              <a:rPr lang="cs-CZ" sz="2000" dirty="0"/>
              <a:t>je složen z orientovaných plechů stažených svorníky. </a:t>
            </a:r>
          </a:p>
          <a:p>
            <a:r>
              <a:rPr lang="cs-CZ" sz="2000" dirty="0"/>
              <a:t>Třífázový transformátor má magnetický obvod složen ze tří sloupků, v horní a spodní části propojených spojkami. </a:t>
            </a:r>
          </a:p>
          <a:p>
            <a:r>
              <a:rPr lang="cs-CZ" sz="2000" dirty="0"/>
              <a:t>U transformátorů velkých výkonů je magnetický obvod odstupňován, aby co nejlépe vyplnil prostor kruhové cívky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4292929"/>
            <a:ext cx="4100009" cy="208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Jednofázové transformátory mají magnetické obvody složené z plechů tvaru E – I, M, L, nebo je magnetický obvod vinutý – toroid, C – jádro.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933882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345" y="2402043"/>
            <a:ext cx="46789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00763"/>
          </a:xfrm>
        </p:spPr>
        <p:txBody>
          <a:bodyPr>
            <a:noAutofit/>
          </a:bodyPr>
          <a:lstStyle/>
          <a:p>
            <a:r>
              <a:rPr lang="cs-CZ" sz="3200" dirty="0"/>
              <a:t>Nízkofrekvenční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pecový </a:t>
            </a:r>
            <a:r>
              <a:rPr lang="cs-CZ" sz="3200" dirty="0"/>
              <a:t>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82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transformátory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287709" cy="4670500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Zvláštní transformátory </a:t>
            </a:r>
            <a:r>
              <a:rPr lang="cs-CZ" sz="2200" b="1" dirty="0"/>
              <a:t>pro usměrňovače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dirty="0" smtClean="0"/>
              <a:t>– </a:t>
            </a:r>
            <a:r>
              <a:rPr lang="cs-CZ" sz="2200" dirty="0"/>
              <a:t>výstupní vinutí je pro vícecestné usměrňovače šestifázové, dvanáctifázové i vícefázové.</a:t>
            </a:r>
          </a:p>
          <a:p>
            <a:pPr lvl="0"/>
            <a:r>
              <a:rPr lang="cs-CZ" sz="2200" dirty="0"/>
              <a:t>Transformátory </a:t>
            </a:r>
            <a:r>
              <a:rPr lang="cs-CZ" sz="2200" b="1" dirty="0"/>
              <a:t>pro napájení </a:t>
            </a:r>
            <a:r>
              <a:rPr lang="cs-CZ" sz="2200" dirty="0"/>
              <a:t>svítivých (neonových) trubic – používají se rozptylové transformátory s výstupním napětím od 3 </a:t>
            </a:r>
            <a:r>
              <a:rPr lang="cs-CZ" sz="2200" dirty="0" err="1"/>
              <a:t>kV</a:t>
            </a:r>
            <a:r>
              <a:rPr lang="cs-CZ" sz="2200" dirty="0"/>
              <a:t> až do 30 </a:t>
            </a:r>
            <a:r>
              <a:rPr lang="cs-CZ" sz="2200" dirty="0" err="1"/>
              <a:t>kV</a:t>
            </a:r>
            <a:r>
              <a:rPr lang="cs-CZ" sz="2200" dirty="0"/>
              <a:t>.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Výstupní </a:t>
            </a:r>
            <a:r>
              <a:rPr lang="cs-CZ" sz="2200" dirty="0"/>
              <a:t>proud 18 mA až </a:t>
            </a:r>
            <a:r>
              <a:rPr lang="cs-CZ" sz="2200" dirty="0" smtClean="0"/>
              <a:t>30 mA</a:t>
            </a:r>
            <a:r>
              <a:rPr lang="cs-CZ" sz="2200" dirty="0"/>
              <a:t>.</a:t>
            </a:r>
          </a:p>
          <a:p>
            <a:pPr lvl="0"/>
            <a:r>
              <a:rPr lang="cs-CZ" sz="2200" dirty="0"/>
              <a:t>Transformátor </a:t>
            </a:r>
            <a:r>
              <a:rPr lang="cs-CZ" sz="2200" b="1" dirty="0"/>
              <a:t>na rozmrazování </a:t>
            </a:r>
            <a:r>
              <a:rPr lang="cs-CZ" sz="2200" dirty="0"/>
              <a:t>kovových </a:t>
            </a:r>
            <a:r>
              <a:rPr lang="cs-CZ" sz="2200" dirty="0" smtClean="0"/>
              <a:t>potrubí.</a:t>
            </a:r>
            <a:endParaRPr lang="cs-CZ" sz="2200" dirty="0"/>
          </a:p>
          <a:p>
            <a:pPr lvl="0"/>
            <a:r>
              <a:rPr lang="cs-CZ" sz="2200" dirty="0"/>
              <a:t>Transformátory </a:t>
            </a:r>
            <a:r>
              <a:rPr lang="cs-CZ" sz="2200" b="1" dirty="0"/>
              <a:t>do </a:t>
            </a:r>
            <a:r>
              <a:rPr lang="cs-CZ" sz="2200" b="1" dirty="0" smtClean="0"/>
              <a:t>zkušeben.</a:t>
            </a:r>
            <a:endParaRPr lang="cs-CZ" sz="2200" b="1" dirty="0"/>
          </a:p>
          <a:p>
            <a:pPr lvl="0"/>
            <a:r>
              <a:rPr lang="cs-CZ" sz="2200" dirty="0"/>
              <a:t>Transformátory </a:t>
            </a:r>
            <a:r>
              <a:rPr lang="cs-CZ" sz="2200" b="1" dirty="0"/>
              <a:t>na lokomotivy a </a:t>
            </a:r>
            <a:r>
              <a:rPr lang="cs-CZ" sz="2200" b="1" dirty="0" smtClean="0"/>
              <a:t>lodě.</a:t>
            </a:r>
            <a:endParaRPr lang="cs-CZ" sz="2200" b="1" dirty="0"/>
          </a:p>
          <a:p>
            <a:pPr lvl="0"/>
            <a:r>
              <a:rPr lang="cs-CZ" sz="2200" b="1" dirty="0"/>
              <a:t>Zvonkové</a:t>
            </a:r>
            <a:r>
              <a:rPr lang="cs-CZ" sz="2200" dirty="0"/>
              <a:t> </a:t>
            </a:r>
            <a:r>
              <a:rPr lang="cs-CZ" sz="2200" dirty="0" smtClean="0"/>
              <a:t>transformátory.</a:t>
            </a:r>
            <a:endParaRPr lang="cs-CZ" sz="2200" dirty="0"/>
          </a:p>
          <a:p>
            <a:pPr lvl="0"/>
            <a:r>
              <a:rPr lang="cs-CZ" sz="2200" dirty="0"/>
              <a:t>Transformátory </a:t>
            </a:r>
            <a:r>
              <a:rPr lang="cs-CZ" sz="2200" b="1" dirty="0"/>
              <a:t>pro ochranu </a:t>
            </a:r>
            <a:r>
              <a:rPr lang="cs-CZ" sz="2200" dirty="0"/>
              <a:t>malým </a:t>
            </a:r>
            <a:r>
              <a:rPr lang="cs-CZ" sz="2200" dirty="0" smtClean="0"/>
              <a:t>napětím.</a:t>
            </a:r>
            <a:endParaRPr lang="cs-CZ" sz="2200" dirty="0"/>
          </a:p>
          <a:p>
            <a:pPr lvl="0"/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787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572190" cy="825403"/>
          </a:xfrm>
        </p:spPr>
        <p:txBody>
          <a:bodyPr>
            <a:normAutofit/>
          </a:bodyPr>
          <a:lstStyle/>
          <a:p>
            <a:r>
              <a:rPr lang="x-none" sz="3200" dirty="0"/>
              <a:t> Navíjení a zapojování transformátorů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145518" cy="7335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200" b="1" dirty="0"/>
              <a:t>Navíjení jednofázového transformátoru </a:t>
            </a: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>– </a:t>
            </a:r>
            <a:r>
              <a:rPr lang="cs-CZ" sz="2200" b="1" dirty="0"/>
              <a:t>postup základních operací</a:t>
            </a:r>
            <a:r>
              <a:rPr lang="cs-CZ" sz="2200" b="1" dirty="0" smtClean="0"/>
              <a:t>: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3292" y="2530400"/>
            <a:ext cx="4074608" cy="39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Určení rozměrů jednotlivých dílů kostřičky podle magnetického obvodu.</a:t>
            </a:r>
          </a:p>
          <a:p>
            <a:pPr lvl="1"/>
            <a:r>
              <a:rPr lang="cs-CZ" sz="2000" dirty="0" smtClean="0"/>
              <a:t>Zhotovení jednotlivých dílů a sestavení kostřičky.</a:t>
            </a:r>
          </a:p>
          <a:p>
            <a:pPr lvl="1"/>
            <a:r>
              <a:rPr lang="cs-CZ" sz="2000" dirty="0" smtClean="0"/>
              <a:t>Zhotovení dřevěného jádra kostřičky.</a:t>
            </a:r>
          </a:p>
          <a:p>
            <a:pPr lvl="1"/>
            <a:r>
              <a:rPr lang="cs-CZ" sz="2000" dirty="0" smtClean="0"/>
              <a:t>Nastavení navíjecího stroje.</a:t>
            </a:r>
          </a:p>
          <a:p>
            <a:pPr lvl="1"/>
            <a:r>
              <a:rPr lang="cs-CZ" sz="2000" dirty="0" smtClean="0"/>
              <a:t>Vlastní navíjení.</a:t>
            </a:r>
          </a:p>
          <a:p>
            <a:pPr lvl="1"/>
            <a:r>
              <a:rPr lang="cs-CZ" sz="2000" dirty="0" smtClean="0"/>
              <a:t>Izolování vnější </a:t>
            </a:r>
            <a:br>
              <a:rPr lang="cs-CZ" sz="2000" dirty="0" smtClean="0"/>
            </a:br>
            <a:r>
              <a:rPr lang="cs-CZ" sz="2000" dirty="0" smtClean="0"/>
              <a:t>části cívek.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7798" y="2546200"/>
            <a:ext cx="3823101" cy="381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Úprava vývodů </a:t>
            </a:r>
            <a:br>
              <a:rPr lang="cs-CZ" sz="2000" dirty="0" smtClean="0"/>
            </a:br>
            <a:r>
              <a:rPr lang="cs-CZ" sz="2000" dirty="0" smtClean="0"/>
              <a:t>a připojení na svorky.</a:t>
            </a:r>
          </a:p>
          <a:p>
            <a:pPr lvl="1"/>
            <a:r>
              <a:rPr lang="cs-CZ" sz="2000" dirty="0" smtClean="0"/>
              <a:t>Předběžné sušení.</a:t>
            </a:r>
          </a:p>
          <a:p>
            <a:pPr lvl="1"/>
            <a:r>
              <a:rPr lang="cs-CZ" sz="2000" dirty="0" smtClean="0"/>
              <a:t>Impregnace.</a:t>
            </a:r>
          </a:p>
          <a:p>
            <a:pPr lvl="1"/>
            <a:r>
              <a:rPr lang="cs-CZ" sz="2000" dirty="0" smtClean="0"/>
              <a:t>Sušení impregnovaných cívek.</a:t>
            </a:r>
          </a:p>
          <a:p>
            <a:pPr lvl="1"/>
            <a:r>
              <a:rPr lang="cs-CZ" sz="2000" dirty="0" smtClean="0"/>
              <a:t>Povrchová úprava lakováním.</a:t>
            </a:r>
          </a:p>
          <a:p>
            <a:pPr lvl="1"/>
            <a:r>
              <a:rPr lang="cs-CZ" sz="2000" dirty="0" smtClean="0"/>
              <a:t>Sušení lakovaných cívek.</a:t>
            </a:r>
          </a:p>
          <a:p>
            <a:pPr lvl="1"/>
            <a:r>
              <a:rPr lang="cs-CZ" sz="2000" dirty="0" smtClean="0"/>
              <a:t>Technická kontrola a měření hotových cívek.</a:t>
            </a:r>
          </a:p>
        </p:txBody>
      </p:sp>
    </p:spTree>
    <p:extLst>
      <p:ext uri="{BB962C8B-B14F-4D97-AF65-F5344CB8AC3E}">
        <p14:creationId xmlns:p14="http://schemas.microsoft.com/office/powerpoint/2010/main" val="25668209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3855"/>
          <a:stretch/>
        </p:blipFill>
        <p:spPr>
          <a:xfrm>
            <a:off x="5565694" y="1151466"/>
            <a:ext cx="2502540" cy="245956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/>
              <a:t>Postup navíjení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438191"/>
            <a:ext cx="4400576" cy="2642733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Jednotlivé cívky transformátoru se navíjí vodiči normalizovaných průměrů z mědi nebo hliníku. </a:t>
            </a:r>
          </a:p>
          <a:p>
            <a:pPr lvl="0"/>
            <a:r>
              <a:rPr lang="cs-CZ" sz="2000" dirty="0"/>
              <a:t>Průměr vodiče se uvádí v milimetrech </a:t>
            </a:r>
            <a:r>
              <a:rPr lang="cs-CZ" sz="2000" dirty="0" smtClean="0"/>
              <a:t>a </a:t>
            </a:r>
            <a:r>
              <a:rPr lang="cs-CZ" sz="2000" dirty="0"/>
              <a:t>je to rozměr měřený bez izolace. </a:t>
            </a:r>
          </a:p>
          <a:p>
            <a:pPr lvl="0"/>
            <a:r>
              <a:rPr lang="cs-CZ" sz="2000" dirty="0"/>
              <a:t>Navíjení se provádí na navíječce.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2" y="3754950"/>
            <a:ext cx="7106460" cy="234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Vinutí se vinou na tělesa (kostřičky) cívek. </a:t>
            </a:r>
            <a:endParaRPr lang="cs-CZ" sz="2000" dirty="0" smtClean="0"/>
          </a:p>
          <a:p>
            <a:pPr lvl="0"/>
            <a:r>
              <a:rPr lang="cs-CZ" sz="2000" dirty="0" smtClean="0"/>
              <a:t>Šířka </a:t>
            </a:r>
            <a:r>
              <a:rPr lang="cs-CZ" sz="2000" dirty="0"/>
              <a:t>vinutí je dána vnitřní šířkou cívkového tělíska zmenšenou o </a:t>
            </a:r>
            <a:r>
              <a:rPr lang="cs-CZ" sz="2000" dirty="0" err="1"/>
              <a:t>mezivrstvovou</a:t>
            </a:r>
            <a:r>
              <a:rPr lang="cs-CZ" sz="2000" dirty="0"/>
              <a:t> izolaci. Výška vinutí má být taková, aby zůstalo volné 10 % plochy okénka z důvodů rozptylu, chlazení  a montáže cívky. </a:t>
            </a:r>
          </a:p>
          <a:p>
            <a:pPr lvl="0"/>
            <a:r>
              <a:rPr lang="cs-CZ" sz="2000" dirty="0"/>
              <a:t>Vzdálenost vinutí od transformátorových plechů je obvykle 2 až 4 mm. Předpokládá se, že závity budou pravidelně uloženy.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66338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r="5181" b="4484"/>
          <a:stretch/>
        </p:blipFill>
        <p:spPr>
          <a:xfrm>
            <a:off x="4678617" y="3931183"/>
            <a:ext cx="3471334" cy="233415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358830" cy="825403"/>
          </a:xfrm>
        </p:spPr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 err="1"/>
              <a:t>Mezivrstvová</a:t>
            </a:r>
            <a:r>
              <a:rPr lang="cs-CZ" sz="3200" dirty="0"/>
              <a:t> izolace a izolace vinutí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245376" cy="3023733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První vrstva vinutí se navíjí na těleso cívky ovinuté </a:t>
            </a:r>
            <a:r>
              <a:rPr lang="cs-CZ" sz="2000" dirty="0" smtClean="0"/>
              <a:t>jednou až </a:t>
            </a:r>
            <a:r>
              <a:rPr lang="cs-CZ" sz="2000" dirty="0"/>
              <a:t>třikrát izolačním prokladem. </a:t>
            </a:r>
          </a:p>
          <a:p>
            <a:pPr lvl="0"/>
            <a:r>
              <a:rPr lang="cs-CZ" sz="2000" dirty="0"/>
              <a:t>Jednotlivá vinutí se izolují navzájem a pak proti </a:t>
            </a:r>
            <a:r>
              <a:rPr lang="cs-CZ" sz="2000" dirty="0" smtClean="0"/>
              <a:t>kostře </a:t>
            </a:r>
            <a:r>
              <a:rPr lang="cs-CZ" sz="2000" dirty="0"/>
              <a:t>alespoň jedenkrát drážkovou lepenkou </a:t>
            </a:r>
            <a:r>
              <a:rPr lang="cs-CZ" sz="2000" dirty="0" smtClean="0"/>
              <a:t>0,1 mm</a:t>
            </a:r>
            <a:r>
              <a:rPr lang="cs-CZ" sz="2000" dirty="0"/>
              <a:t>. </a:t>
            </a:r>
          </a:p>
          <a:p>
            <a:pPr lvl="0"/>
            <a:r>
              <a:rPr lang="cs-CZ" sz="2000" dirty="0"/>
              <a:t>Tloušťka </a:t>
            </a:r>
            <a:r>
              <a:rPr lang="cs-CZ" sz="2000" dirty="0" err="1"/>
              <a:t>mezivrstvové</a:t>
            </a:r>
            <a:r>
              <a:rPr lang="cs-CZ" sz="2000" dirty="0"/>
              <a:t> izolace závisí </a:t>
            </a:r>
            <a:r>
              <a:rPr lang="cs-CZ" sz="2000" dirty="0" smtClean="0"/>
              <a:t>na průměru </a:t>
            </a:r>
            <a:r>
              <a:rPr lang="cs-CZ" sz="2000" dirty="0"/>
              <a:t>vodiče. </a:t>
            </a:r>
            <a:endParaRPr lang="cs-CZ" sz="2000" dirty="0" smtClean="0"/>
          </a:p>
          <a:p>
            <a:pPr lvl="0"/>
            <a:r>
              <a:rPr lang="cs-CZ" sz="2000" dirty="0" smtClean="0"/>
              <a:t>Prokládá se každá vrstva primárního a sekundárního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vinutí </a:t>
            </a:r>
            <a:r>
              <a:rPr lang="cs-CZ" sz="2000" dirty="0" smtClean="0"/>
              <a:t>nad 100 </a:t>
            </a:r>
            <a:r>
              <a:rPr lang="cs-CZ" sz="2000" dirty="0" smtClean="0"/>
              <a:t>V</a:t>
            </a:r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4038595"/>
            <a:ext cx="3604307" cy="2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U vinutí s velkým počtem tenkých drátků se prokládá třetí až šestá vrstva papírem </a:t>
            </a:r>
            <a:br>
              <a:rPr lang="cs-CZ" sz="2000" dirty="0" smtClean="0"/>
            </a:br>
            <a:r>
              <a:rPr lang="cs-CZ" sz="2000" dirty="0" smtClean="0"/>
              <a:t>0,03 mm nebo 0,065 mm.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3926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/>
              <a:t>Vývody a odbočky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106460" cy="2067000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Všechny vývody vinutí musíme zajistit proti vytrhnutí plochou smyčkou. </a:t>
            </a:r>
          </a:p>
          <a:p>
            <a:pPr lvl="0"/>
            <a:r>
              <a:rPr lang="cs-CZ" sz="2000" dirty="0"/>
              <a:t>Vývody vinutí z tenkého drátku zesílíme stočením, silnějším vodičem nebo </a:t>
            </a:r>
            <a:r>
              <a:rPr lang="cs-CZ" sz="2000" dirty="0" smtClean="0"/>
              <a:t>lankem.</a:t>
            </a:r>
            <a:endParaRPr lang="cs-CZ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r="9673"/>
          <a:stretch/>
        </p:blipFill>
        <p:spPr>
          <a:xfrm>
            <a:off x="4893734" y="3138173"/>
            <a:ext cx="3256218" cy="312716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2996065"/>
            <a:ext cx="3672442" cy="326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Vývody a odbočky od pájecího bodu pro zlepšení elektrické pevnosti izolujeme izolačními trubičkami. </a:t>
            </a:r>
          </a:p>
          <a:p>
            <a:r>
              <a:rPr lang="cs-CZ" sz="2000" dirty="0" smtClean="0"/>
              <a:t>Pájecí bod přelepíme technickou páskou, nebo podložíme a přes pájecí bod přehneme pásek z drážkové lepenky.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16271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5"/>
          <a:stretch/>
        </p:blipFill>
        <p:spPr bwMode="auto">
          <a:xfrm>
            <a:off x="468600" y="1487728"/>
            <a:ext cx="8209733" cy="502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Odbočka - silný vodič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7615"/>
          <a:stretch/>
        </p:blipFill>
        <p:spPr bwMode="auto">
          <a:xfrm>
            <a:off x="470747" y="1487728"/>
            <a:ext cx="8211819" cy="50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Odbočka - slabý vodič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188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/>
              <a:t>Spojování vodičů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6178576" cy="4337760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Vodiče do </a:t>
            </a:r>
            <a:r>
              <a:rPr lang="cs-CZ" sz="2200" dirty="0">
                <a:sym typeface="Symbol"/>
              </a:rPr>
              <a:t></a:t>
            </a:r>
            <a:r>
              <a:rPr lang="cs-CZ" sz="2200" dirty="0"/>
              <a:t> 0,95 mm se spojují, a to stočením čtyřikrát až pětkrát v délce </a:t>
            </a:r>
            <a:r>
              <a:rPr lang="cs-CZ" sz="2200" dirty="0" smtClean="0"/>
              <a:t>10 až 15 </a:t>
            </a:r>
            <a:r>
              <a:rPr lang="cs-CZ" sz="2200" dirty="0"/>
              <a:t>mm.</a:t>
            </a:r>
          </a:p>
          <a:p>
            <a:pPr lvl="0"/>
            <a:r>
              <a:rPr lang="cs-CZ" sz="2200" dirty="0"/>
              <a:t>Spoj se zapájí a izoluje oboustranně </a:t>
            </a:r>
            <a:r>
              <a:rPr lang="cs-CZ" sz="2200" dirty="0" smtClean="0"/>
              <a:t>textilní lepicí </a:t>
            </a:r>
            <a:r>
              <a:rPr lang="cs-CZ" sz="2200" dirty="0"/>
              <a:t>páskou. </a:t>
            </a:r>
          </a:p>
          <a:p>
            <a:pPr lvl="0"/>
            <a:r>
              <a:rPr lang="cs-CZ" sz="2200" dirty="0"/>
              <a:t>Vodiče většího průměru se spojí tak, že očištěné konce v délce 15 mm se pocínují, položí vedle sebe, ovinou měděným pocínovaným vodičem </a:t>
            </a:r>
            <a:r>
              <a:rPr lang="cs-CZ" sz="2200" dirty="0" smtClean="0">
                <a:sym typeface="Symbol"/>
              </a:rPr>
              <a:t></a:t>
            </a:r>
            <a:r>
              <a:rPr lang="cs-CZ" sz="2200" dirty="0" smtClean="0"/>
              <a:t> 0,3 </a:t>
            </a:r>
            <a:r>
              <a:rPr lang="cs-CZ" sz="2200" dirty="0"/>
              <a:t>mm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spoj </a:t>
            </a:r>
            <a:r>
              <a:rPr lang="cs-CZ" sz="2200" dirty="0" smtClean="0"/>
              <a:t>se zakape </a:t>
            </a:r>
            <a:r>
              <a:rPr lang="cs-CZ" sz="2200" dirty="0"/>
              <a:t>pájkou. </a:t>
            </a:r>
          </a:p>
          <a:p>
            <a:pPr lvl="0"/>
            <a:r>
              <a:rPr lang="cs-CZ" sz="2200" dirty="0"/>
              <a:t>Izoluje se drážkovou lepenkou </a:t>
            </a:r>
            <a:r>
              <a:rPr lang="cs-CZ" sz="2200" dirty="0" smtClean="0"/>
              <a:t>0,2 mm</a:t>
            </a:r>
            <a:r>
              <a:rPr lang="cs-CZ" sz="22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620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/>
              <a:t>Ukončení vývodů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5695976" cy="4337760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Navinuté cívky se izolují ochrannou páskou nebo lepenkou, aby se vinutí chránilo před mechanickým poškozením. </a:t>
            </a:r>
          </a:p>
          <a:p>
            <a:pPr lvl="0"/>
            <a:r>
              <a:rPr lang="cs-CZ" sz="2200" dirty="0"/>
              <a:t>Vývody cívek jednotlivých vinutí se vyvedou do pájecích oček nebo </a:t>
            </a:r>
            <a:r>
              <a:rPr lang="cs-CZ" sz="2200" dirty="0" smtClean="0"/>
              <a:t>na pájecí </a:t>
            </a:r>
            <a:r>
              <a:rPr lang="cs-CZ" sz="2200" dirty="0"/>
              <a:t>body a připájí se. </a:t>
            </a:r>
          </a:p>
          <a:p>
            <a:pPr lvl="0"/>
            <a:r>
              <a:rPr lang="cs-CZ" sz="2200" dirty="0"/>
              <a:t>Při větším počtu vývodů se tyto připojí na zvláštní svorkovnici. </a:t>
            </a:r>
          </a:p>
          <a:p>
            <a:pPr lvl="0"/>
            <a:r>
              <a:rPr lang="cs-CZ" sz="2200" b="1" dirty="0">
                <a:solidFill>
                  <a:srgbClr val="1154B5"/>
                </a:solidFill>
              </a:rPr>
              <a:t>Hodnoty napětí se vyznačí</a:t>
            </a:r>
            <a:r>
              <a:rPr lang="cs-CZ" sz="2200" dirty="0">
                <a:solidFill>
                  <a:srgbClr val="1154B5"/>
                </a:solidFill>
              </a:rPr>
              <a:t>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806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Konstrukce transformátoru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799"/>
            <a:ext cx="4506409" cy="4594301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1154B5"/>
                </a:solidFill>
              </a:rPr>
              <a:t>Elektrický obvod </a:t>
            </a:r>
            <a:r>
              <a:rPr lang="cs-CZ" sz="2000" dirty="0"/>
              <a:t>tvoří primární </a:t>
            </a:r>
            <a:r>
              <a:rPr lang="cs-CZ" sz="2000" dirty="0" smtClean="0"/>
              <a:t>a sekundární </a:t>
            </a:r>
            <a:r>
              <a:rPr lang="cs-CZ" sz="2000" dirty="0"/>
              <a:t>vinutí. </a:t>
            </a:r>
          </a:p>
          <a:p>
            <a:r>
              <a:rPr lang="cs-CZ" sz="2000" dirty="0"/>
              <a:t>U třífázových transformátorů je </a:t>
            </a:r>
            <a:r>
              <a:rPr lang="cs-CZ" sz="2000" b="1" dirty="0"/>
              <a:t>strana nižšího napětí </a:t>
            </a:r>
            <a:r>
              <a:rPr lang="cs-CZ" sz="2000" dirty="0"/>
              <a:t>umístěna </a:t>
            </a:r>
            <a:r>
              <a:rPr lang="cs-CZ" sz="2000" b="1" dirty="0"/>
              <a:t>blíže k jádru</a:t>
            </a:r>
            <a:r>
              <a:rPr lang="cs-CZ" sz="2000" dirty="0"/>
              <a:t>, strana vyššího napětí je vně. </a:t>
            </a:r>
          </a:p>
          <a:p>
            <a:r>
              <a:rPr lang="cs-CZ" sz="2000" dirty="0"/>
              <a:t>Cívky vinutí bývají válcové nebo kotoučové, vzájemně propojené do </a:t>
            </a:r>
            <a:r>
              <a:rPr lang="cs-CZ" sz="2000" b="1" dirty="0"/>
              <a:t>hvězdy</a:t>
            </a:r>
            <a:r>
              <a:rPr lang="cs-CZ" sz="2000" dirty="0"/>
              <a:t> – Y, </a:t>
            </a:r>
            <a:r>
              <a:rPr lang="cs-CZ" sz="2000" b="1" dirty="0"/>
              <a:t>trojúhelníka</a:t>
            </a:r>
            <a:r>
              <a:rPr lang="cs-CZ" sz="2000" dirty="0"/>
              <a:t> – D, nebo </a:t>
            </a:r>
            <a:r>
              <a:rPr lang="cs-CZ" sz="2000" b="1" dirty="0"/>
              <a:t>lomené hvězdy </a:t>
            </a:r>
            <a:r>
              <a:rPr lang="cs-CZ" sz="2000" dirty="0"/>
              <a:t>– Z. </a:t>
            </a:r>
          </a:p>
          <a:p>
            <a:r>
              <a:rPr lang="cs-CZ" sz="2000" dirty="0"/>
              <a:t>Začátky a konce vinutí jsou vyvedeny na víko transformátoru, kde jsou připojeny k </a:t>
            </a:r>
            <a:r>
              <a:rPr lang="cs-CZ" sz="2000" b="1" dirty="0"/>
              <a:t>izolátorům</a:t>
            </a:r>
            <a:r>
              <a:rPr lang="cs-CZ" sz="2000" dirty="0"/>
              <a:t>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8960"/>
          <a:stretch/>
        </p:blipFill>
        <p:spPr>
          <a:xfrm>
            <a:off x="5489340" y="1803401"/>
            <a:ext cx="2974030" cy="42418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30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2870201" y="1617438"/>
            <a:ext cx="5372100" cy="489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68683"/>
          </a:xfrm>
        </p:spPr>
        <p:txBody>
          <a:bodyPr>
            <a:noAutofit/>
          </a:bodyPr>
          <a:lstStyle/>
          <a:p>
            <a:r>
              <a:rPr lang="cs-CZ" sz="3200" dirty="0"/>
              <a:t>Navinutý jednofázový 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04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Stínění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490909" cy="2346400"/>
          </a:xfrm>
        </p:spPr>
        <p:txBody>
          <a:bodyPr>
            <a:noAutofit/>
          </a:bodyPr>
          <a:lstStyle/>
          <a:p>
            <a:pPr lvl="0"/>
            <a:r>
              <a:rPr lang="cs-CZ" sz="2200" dirty="0" smtClean="0"/>
              <a:t>U bezpečnostních transformátorů dáváme mezi primární a sekundární vinutí stínící vinutí. </a:t>
            </a:r>
          </a:p>
          <a:p>
            <a:pPr lvl="0"/>
            <a:r>
              <a:rPr lang="cs-CZ" sz="2200" dirty="0" smtClean="0"/>
              <a:t>Tvoří je pásek měděného plechu </a:t>
            </a:r>
            <a:br>
              <a:rPr lang="cs-CZ" sz="2200" dirty="0" smtClean="0"/>
            </a:br>
            <a:r>
              <a:rPr lang="cs-CZ" sz="2200" dirty="0" smtClean="0"/>
              <a:t>nebo jedna vrstva vinutí. </a:t>
            </a:r>
          </a:p>
          <a:p>
            <a:pPr lvl="0"/>
            <a:r>
              <a:rPr lang="cs-CZ" sz="2200" dirty="0" smtClean="0"/>
              <a:t>Ze stínění vyvedeme jeden vodič a ten připojíme k ochranné svorce transformátoru spojené s kostrou.</a:t>
            </a:r>
            <a:endParaRPr lang="cs-CZ" sz="2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491" y="4029000"/>
            <a:ext cx="7490909" cy="246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1680"/>
              </a:spcBef>
              <a:buFont typeface="Wingdings 2" pitchFamily="18" charset="2"/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POZOR! </a:t>
            </a:r>
          </a:p>
          <a:p>
            <a:r>
              <a:rPr lang="cs-CZ" sz="2200" b="1" dirty="0" smtClean="0"/>
              <a:t>Závit z pásku měděného plechu nesmí být spojen. Tvořil by závit nakrátko. </a:t>
            </a:r>
          </a:p>
          <a:p>
            <a:r>
              <a:rPr lang="cs-CZ" sz="2200" b="1" dirty="0" smtClean="0"/>
              <a:t>Při jedné vrstvě vinutí uložíme začátek nebo konec vinutí izolovaně a druhou stranu vyvedeme na kostru transformátoru.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6705161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Impregnační </a:t>
            </a:r>
            <a:r>
              <a:rPr lang="cs-CZ" sz="3200" dirty="0"/>
              <a:t>technika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pPr marL="68580" indent="0">
              <a:spcAft>
                <a:spcPts val="1800"/>
              </a:spcAft>
              <a:buNone/>
            </a:pPr>
            <a:r>
              <a:rPr lang="cs-CZ" sz="2200" dirty="0"/>
              <a:t>Impregnace je technologický proces, při kterém se vpravuje impregnační hmota do dutin a pórů vinutí elektrického stroje nebo přístroje.</a:t>
            </a:r>
          </a:p>
          <a:p>
            <a:pPr marL="68580" indent="0">
              <a:buNone/>
            </a:pPr>
            <a:r>
              <a:rPr lang="cs-CZ" sz="2200" b="1" dirty="0">
                <a:solidFill>
                  <a:srgbClr val="1154B5"/>
                </a:solidFill>
              </a:rPr>
              <a:t>Impregnace se skládá z těchto operací:</a:t>
            </a:r>
          </a:p>
          <a:p>
            <a:r>
              <a:rPr lang="cs-CZ" sz="2000" dirty="0">
                <a:latin typeface="+mj-lt"/>
              </a:rPr>
              <a:t>sušení izolace vinutí pro odstranění vlhkosti</a:t>
            </a:r>
          </a:p>
          <a:p>
            <a:r>
              <a:rPr lang="cs-CZ" sz="2000" dirty="0">
                <a:latin typeface="+mj-lt"/>
              </a:rPr>
              <a:t>prosycování izolace vinutí impregnační </a:t>
            </a:r>
            <a:r>
              <a:rPr lang="cs-CZ" sz="2000" dirty="0" smtClean="0">
                <a:latin typeface="+mj-lt"/>
              </a:rPr>
              <a:t>hmotou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vytvrzení impregnační hmoty, aby došlo ke slepení </a:t>
            </a:r>
            <a:r>
              <a:rPr lang="cs-CZ" sz="2000" dirty="0" smtClean="0">
                <a:latin typeface="+mj-lt"/>
              </a:rPr>
              <a:t>vodičů a </a:t>
            </a:r>
            <a:r>
              <a:rPr lang="cs-CZ" sz="2000" dirty="0">
                <a:latin typeface="+mj-lt"/>
              </a:rPr>
              <a:t>izolace vinutí</a:t>
            </a:r>
          </a:p>
          <a:p>
            <a:r>
              <a:rPr lang="cs-CZ" sz="2000" dirty="0">
                <a:latin typeface="+mj-lt"/>
              </a:rPr>
              <a:t>povrchová úprava vinutí, což je nátěr povrchu vinutí ochrannou vrstvou izolačního laku krycího emailu po impregnaci nebo </a:t>
            </a:r>
            <a:r>
              <a:rPr lang="cs-CZ" sz="2000" dirty="0" smtClean="0">
                <a:latin typeface="+mj-lt"/>
              </a:rPr>
              <a:t>zalití</a:t>
            </a:r>
            <a:endParaRPr lang="cs-CZ" sz="20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608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Spojování </a:t>
            </a:r>
            <a:r>
              <a:rPr lang="cs-CZ" sz="3200" dirty="0"/>
              <a:t>vinutí trojfázových transformátorů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Tři </a:t>
            </a:r>
            <a:r>
              <a:rPr lang="cs-CZ" sz="2000" dirty="0"/>
              <a:t>samostatná vinutí na primární a sekundární straně trojfázového transformátorů jsou vyvedena na svorky tak, že jsou proti sobě vždy svorky téže fáze vyššího </a:t>
            </a:r>
            <a:r>
              <a:rPr lang="cs-CZ" sz="2000" dirty="0" smtClean="0"/>
              <a:t>a nižšího </a:t>
            </a:r>
            <a:r>
              <a:rPr lang="cs-CZ" sz="2000" dirty="0"/>
              <a:t>napětí. </a:t>
            </a:r>
          </a:p>
          <a:p>
            <a:pPr lvl="0"/>
            <a:r>
              <a:rPr lang="cs-CZ" sz="2000" dirty="0"/>
              <a:t>Svorky vyššího napětí označujeme velkými písmeny, svorky nižšího napětí malými písmeny. </a:t>
            </a:r>
          </a:p>
          <a:p>
            <a:pPr lvl="0"/>
            <a:r>
              <a:rPr lang="cs-CZ" sz="2000" dirty="0"/>
              <a:t>Spojení vinutí je na štítku transformátoru vyznačeno velkým písmenem pro vyšší napětí, malým písmenem </a:t>
            </a:r>
            <a:r>
              <a:rPr lang="cs-CZ" sz="2000" dirty="0" smtClean="0"/>
              <a:t>pro nižší </a:t>
            </a:r>
            <a:r>
              <a:rPr lang="cs-CZ" sz="2000" dirty="0"/>
              <a:t>napětí. </a:t>
            </a:r>
          </a:p>
          <a:p>
            <a:pPr lvl="0"/>
            <a:r>
              <a:rPr lang="cs-CZ" sz="2000" dirty="0"/>
              <a:t>Spojení do hvězdy se označuje </a:t>
            </a:r>
            <a:r>
              <a:rPr lang="cs-CZ" sz="2000" b="1" dirty="0"/>
              <a:t>Y, y,</a:t>
            </a:r>
            <a:r>
              <a:rPr lang="cs-CZ" sz="2000" dirty="0"/>
              <a:t> do trojúhelníku </a:t>
            </a:r>
            <a:r>
              <a:rPr lang="cs-CZ" sz="2000" b="1" dirty="0"/>
              <a:t>D, d,</a:t>
            </a:r>
            <a:r>
              <a:rPr lang="cs-CZ" sz="2000" dirty="0"/>
              <a:t> do lomené hvězdy </a:t>
            </a:r>
            <a:r>
              <a:rPr lang="cs-CZ" sz="2000" b="1" dirty="0"/>
              <a:t>z</a:t>
            </a:r>
            <a:r>
              <a:rPr lang="cs-CZ" sz="20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391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961" y="2337217"/>
            <a:ext cx="6777990" cy="35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80443"/>
          </a:xfrm>
        </p:spPr>
        <p:txBody>
          <a:bodyPr>
            <a:noAutofit/>
          </a:bodyPr>
          <a:lstStyle/>
          <a:p>
            <a:r>
              <a:rPr lang="cs-CZ" sz="3200" dirty="0"/>
              <a:t>Vinutí třífázového transformátoru spojené do hvězdy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916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814" y="2245494"/>
            <a:ext cx="6617970" cy="36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89003"/>
          </a:xfrm>
        </p:spPr>
        <p:txBody>
          <a:bodyPr>
            <a:noAutofit/>
          </a:bodyPr>
          <a:lstStyle/>
          <a:p>
            <a:r>
              <a:rPr lang="cs-CZ" sz="3200" dirty="0"/>
              <a:t>Vinutí třífázového transformátoru spojené do trojúhelníku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793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978" y="1940561"/>
            <a:ext cx="6338455" cy="44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99163"/>
          </a:xfrm>
        </p:spPr>
        <p:txBody>
          <a:bodyPr>
            <a:noAutofit/>
          </a:bodyPr>
          <a:lstStyle/>
          <a:p>
            <a:r>
              <a:rPr lang="cs-CZ" sz="3200" dirty="0"/>
              <a:t>Vinutí třífázového transformátoru spojené do lomené hvězdy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394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</a:t>
            </a:r>
            <a:r>
              <a:rPr lang="cs-CZ" sz="3200" dirty="0"/>
              <a:t>Hodinový úhel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249609" cy="4873700"/>
          </a:xfrm>
        </p:spPr>
        <p:txBody>
          <a:bodyPr>
            <a:noAutofit/>
          </a:bodyPr>
          <a:lstStyle/>
          <a:p>
            <a:r>
              <a:rPr lang="cs-CZ" sz="2200" dirty="0"/>
              <a:t>Trojfázové transformátory mohou mít různé kombinace zapojení např. </a:t>
            </a:r>
            <a:r>
              <a:rPr lang="cs-CZ" sz="2200" b="1" dirty="0" err="1"/>
              <a:t>Yd</a:t>
            </a:r>
            <a:r>
              <a:rPr lang="cs-CZ" sz="2200" dirty="0"/>
              <a:t>, </a:t>
            </a:r>
            <a:r>
              <a:rPr lang="cs-CZ" sz="2200" b="1" dirty="0" err="1"/>
              <a:t>Dy</a:t>
            </a:r>
            <a:r>
              <a:rPr lang="cs-CZ" sz="2200" dirty="0"/>
              <a:t>, </a:t>
            </a:r>
            <a:r>
              <a:rPr lang="cs-CZ" sz="2200" b="1" dirty="0" err="1"/>
              <a:t>Yz</a:t>
            </a:r>
            <a:r>
              <a:rPr lang="cs-CZ" sz="2200" dirty="0"/>
              <a:t>, </a:t>
            </a:r>
            <a:r>
              <a:rPr lang="cs-CZ" sz="2200" b="1" dirty="0" err="1"/>
              <a:t>Dd</a:t>
            </a:r>
            <a:r>
              <a:rPr lang="cs-CZ" sz="2200" dirty="0"/>
              <a:t>, </a:t>
            </a:r>
            <a:r>
              <a:rPr lang="cs-CZ" sz="2200" b="1" dirty="0" err="1"/>
              <a:t>Yy</a:t>
            </a:r>
            <a:r>
              <a:rPr lang="cs-CZ" sz="2200" dirty="0"/>
              <a:t> atd. </a:t>
            </a:r>
          </a:p>
          <a:p>
            <a:r>
              <a:rPr lang="cs-CZ" sz="2200" dirty="0"/>
              <a:t>Různými kombinacemi zapojení dosáhneme toho,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že </a:t>
            </a:r>
            <a:r>
              <a:rPr lang="cs-CZ" sz="2200" dirty="0"/>
              <a:t>se indukované napětí na straně nižšího napětí posune </a:t>
            </a:r>
            <a:r>
              <a:rPr lang="cs-CZ" sz="2200" dirty="0" smtClean="0"/>
              <a:t>o</a:t>
            </a:r>
            <a:r>
              <a:rPr lang="cs-CZ" sz="2200" dirty="0"/>
              <a:t> </a:t>
            </a:r>
            <a:r>
              <a:rPr lang="cs-CZ" sz="2200" dirty="0" smtClean="0"/>
              <a:t>určitý </a:t>
            </a:r>
            <a:r>
              <a:rPr lang="cs-CZ" sz="2200" dirty="0"/>
              <a:t>úhel proti vyššímu napětí téže fáze. </a:t>
            </a:r>
          </a:p>
          <a:p>
            <a:r>
              <a:rPr lang="cs-CZ" sz="2200" dirty="0"/>
              <a:t>Toto fázové posunutí je buď 30° nebo násobek 30° </a:t>
            </a:r>
            <a:r>
              <a:rPr lang="cs-CZ" sz="2200" dirty="0" smtClean="0"/>
              <a:t>a dává </a:t>
            </a:r>
            <a:r>
              <a:rPr lang="cs-CZ" sz="2200" dirty="0"/>
              <a:t>se hodinovým úhlem. 1h = 30°. </a:t>
            </a:r>
          </a:p>
          <a:p>
            <a:r>
              <a:rPr lang="cs-CZ" sz="2200" dirty="0"/>
              <a:t>Hodinový úhel se udává za znakem spojení vinutí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je důležitý pro paralelní chod transformátorů. Např. Yd1 znamená, že je vinutí na straně vyššího napětí zapojeno do hvězdy, na straně nižšího napětí do trojúhelníku a že nižší napětí je posunuto proti vyššímu o </a:t>
            </a:r>
            <a:r>
              <a:rPr lang="cs-CZ" sz="2200" dirty="0" smtClean="0"/>
              <a:t>30°.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820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10923"/>
          </a:xfrm>
        </p:spPr>
        <p:txBody>
          <a:bodyPr>
            <a:noAutofit/>
          </a:bodyPr>
          <a:lstStyle/>
          <a:p>
            <a:r>
              <a:rPr lang="cs-CZ" sz="3200" smtClean="0"/>
              <a:t>Používaná zapojení trojfázových výkonových transformátorů</a:t>
            </a:r>
            <a:endParaRPr lang="cs-CZ" sz="32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958385"/>
              </p:ext>
            </p:extLst>
          </p:nvPr>
        </p:nvGraphicFramePr>
        <p:xfrm>
          <a:off x="1136010" y="2218260"/>
          <a:ext cx="7144389" cy="3885979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38100" dir="2700000" algn="tl" rotWithShape="0">
                    <a:srgbClr val="000000">
                      <a:alpha val="43000"/>
                    </a:srgbClr>
                  </a:outerShdw>
                </a:effectLst>
                <a:tableStyleId>{69012ECD-51FC-41F1-AA8D-1B2483CD663E}</a:tableStyleId>
              </a:tblPr>
              <a:tblGrid>
                <a:gridCol w="412760"/>
                <a:gridCol w="686430"/>
                <a:gridCol w="734904"/>
                <a:gridCol w="734904"/>
                <a:gridCol w="734904"/>
                <a:gridCol w="734904"/>
                <a:gridCol w="734904"/>
                <a:gridCol w="2370679"/>
              </a:tblGrid>
              <a:tr h="3978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Označení</a:t>
                      </a:r>
                      <a:endParaRPr lang="en-US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Vektorový diagram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Schéma zapojení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Převod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Použití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2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Číslo</a:t>
                      </a:r>
                      <a:endParaRPr lang="en-US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Skupina</a:t>
                      </a:r>
                      <a:endParaRPr lang="en-US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VN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NN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VN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NN</a:t>
                      </a: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u = U</a:t>
                      </a:r>
                      <a:r>
                        <a:rPr lang="cs-CZ" sz="1000" b="1" baseline="-250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cs-CZ" sz="1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:U</a:t>
                      </a:r>
                      <a:r>
                        <a:rPr lang="cs-CZ" sz="1000" b="1" baseline="-250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endParaRPr lang="cs-CZ" sz="1000" b="1" baseline="-25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78398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</a:rPr>
                        <a:t>0</a:t>
                      </a:r>
                      <a:endParaRPr lang="cs-CZ" sz="1600" b="1" dirty="0"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/>
                        <a:t>YyO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Transformátory pro souměrné zatížení. Zatížení v uzlu hvězdy max. 10 %.</a:t>
                      </a:r>
                      <a:r>
                        <a:rPr lang="cs-CZ" sz="1000" dirty="0" smtClean="0">
                          <a:effectLst/>
                        </a:rPr>
                        <a:t> </a:t>
                      </a: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3986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cs-CZ" sz="1600" b="1" dirty="0">
                        <a:latin typeface="+mn-lt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/>
                        <a:t>Dy5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Velké transformátory v rozvodnách, uzel hvězdy plně zatížitelný.</a:t>
                      </a:r>
                      <a:r>
                        <a:rPr lang="cs-CZ" sz="1000" dirty="0" smtClean="0">
                          <a:effectLst/>
                        </a:rPr>
                        <a:t> </a:t>
                      </a: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3986">
                <a:tc vMerge="1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/>
                        <a:t>Yd5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Hlavní transformátory velkých elektráren a transformačních stanic.</a:t>
                      </a:r>
                      <a:r>
                        <a:rPr lang="cs-CZ" sz="1000" dirty="0" smtClean="0">
                          <a:effectLst/>
                        </a:rPr>
                        <a:t> </a:t>
                      </a:r>
                      <a:endParaRPr lang="cs-CZ" sz="10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3986">
                <a:tc vMerge="1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/>
                        <a:t>Yz5</a:t>
                      </a:r>
                      <a:endParaRPr lang="cs-CZ" sz="1600" b="1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 rozvodné transformátory,</a:t>
                      </a:r>
                      <a:r>
                        <a:rPr lang="cs-CZ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uzel hvězdy plně zatížitelný.</a:t>
                      </a:r>
                      <a:r>
                        <a:rPr lang="cs-CZ" sz="1000" dirty="0" smtClean="0">
                          <a:effectLst/>
                        </a:rPr>
                        <a:t> 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zapojeni-tr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33" y="3090330"/>
            <a:ext cx="632178" cy="541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02" y="3090330"/>
            <a:ext cx="608839" cy="541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34" y="3098221"/>
            <a:ext cx="608839" cy="526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4" y="3108538"/>
            <a:ext cx="608839" cy="505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8" y="3108538"/>
            <a:ext cx="585863" cy="505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33" y="3918094"/>
            <a:ext cx="632178" cy="4950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02" y="3912929"/>
            <a:ext cx="608839" cy="50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34" y="3923244"/>
            <a:ext cx="608839" cy="4847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4" y="3930103"/>
            <a:ext cx="608839" cy="4709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8" y="3932975"/>
            <a:ext cx="585863" cy="4652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15" y="4680094"/>
            <a:ext cx="598613" cy="4950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03" y="4674929"/>
            <a:ext cx="575037" cy="5053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5" y="4685244"/>
            <a:ext cx="586156" cy="484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32" y="4692103"/>
            <a:ext cx="575043" cy="4709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73" y="4694975"/>
            <a:ext cx="558292" cy="4652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0" y="5459027"/>
            <a:ext cx="579383" cy="4950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4" y="5453862"/>
            <a:ext cx="562115" cy="505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75" y="5464177"/>
            <a:ext cx="586156" cy="4847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32" y="5472751"/>
            <a:ext cx="575043" cy="4675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18" y="5473908"/>
            <a:ext cx="551801" cy="4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15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794" y="1866628"/>
            <a:ext cx="3471257" cy="43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Paralelní </a:t>
            </a:r>
            <a:r>
              <a:rPr lang="cs-CZ" sz="3200" dirty="0"/>
              <a:t>chod transformátorů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800303" cy="43377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b="1" dirty="0" smtClean="0"/>
              <a:t>Podmínky</a:t>
            </a:r>
            <a:endParaRPr lang="cs-CZ" b="1" dirty="0"/>
          </a:p>
          <a:p>
            <a:r>
              <a:rPr lang="cs-CZ" sz="2200" dirty="0"/>
              <a:t>Stejné jmenovité napětí</a:t>
            </a:r>
          </a:p>
          <a:p>
            <a:r>
              <a:rPr lang="cs-CZ" sz="2200" dirty="0"/>
              <a:t>Stejné napětí nakrátko</a:t>
            </a:r>
          </a:p>
          <a:p>
            <a:r>
              <a:rPr lang="cs-CZ" sz="2200" dirty="0"/>
              <a:t>Stejný sled fází </a:t>
            </a:r>
          </a:p>
          <a:p>
            <a:r>
              <a:rPr lang="cs-CZ" sz="2200" dirty="0"/>
              <a:t>Stejný hodinový úhel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475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Konstrukce transformátoru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397775" cy="4744160"/>
          </a:xfrm>
        </p:spPr>
        <p:txBody>
          <a:bodyPr>
            <a:noAutofit/>
          </a:bodyPr>
          <a:lstStyle/>
          <a:p>
            <a:r>
              <a:rPr lang="cs-CZ" sz="2000" b="1" dirty="0"/>
              <a:t>Regulaci napětí </a:t>
            </a:r>
            <a:r>
              <a:rPr lang="cs-CZ" sz="2000" dirty="0"/>
              <a:t>zajišťuje přepínač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nebo </a:t>
            </a:r>
            <a:r>
              <a:rPr lang="cs-CZ" sz="2000" dirty="0"/>
              <a:t>přepojovač odboček. </a:t>
            </a:r>
          </a:p>
          <a:p>
            <a:r>
              <a:rPr lang="cs-CZ" sz="2000" dirty="0"/>
              <a:t>Oba obvody, jak elektrický, tak magnetický, bývají </a:t>
            </a:r>
            <a:r>
              <a:rPr lang="cs-CZ" sz="2000" b="1" dirty="0"/>
              <a:t>uloženy v nádobě </a:t>
            </a:r>
            <a:r>
              <a:rPr lang="cs-CZ" sz="2000" dirty="0"/>
              <a:t>a zality transformátorovým olejem. Ten zajišťuje chlazení transformátoru a zlepšuje izolační pevnost. </a:t>
            </a:r>
          </a:p>
          <a:p>
            <a:r>
              <a:rPr lang="cs-CZ" sz="2000" dirty="0"/>
              <a:t>Pro </a:t>
            </a:r>
            <a:r>
              <a:rPr lang="cs-CZ" sz="2000" b="1" dirty="0"/>
              <a:t>zlepšení odvodu tepla </a:t>
            </a:r>
            <a:r>
              <a:rPr lang="cs-CZ" sz="2000" dirty="0"/>
              <a:t>bývá nádoba opatřena trubkami nebo radiátory, u velkých výkonů ofukovanými ventilátory. </a:t>
            </a:r>
          </a:p>
          <a:p>
            <a:r>
              <a:rPr lang="cs-CZ" sz="2000" b="1" dirty="0"/>
              <a:t>Cirkulace oleje </a:t>
            </a:r>
            <a:r>
              <a:rPr lang="cs-CZ" sz="2000" dirty="0"/>
              <a:t>uvnitř nádoby je zajištěna samotížně nebo čerpadlem. </a:t>
            </a:r>
          </a:p>
          <a:p>
            <a:r>
              <a:rPr lang="cs-CZ" sz="2000" dirty="0"/>
              <a:t>Tlak a hladinu oleje hlídá </a:t>
            </a:r>
            <a:r>
              <a:rPr lang="cs-CZ" sz="2000" b="1" dirty="0"/>
              <a:t>plynové relé </a:t>
            </a:r>
            <a:r>
              <a:rPr lang="cs-CZ" sz="2000" dirty="0"/>
              <a:t>(</a:t>
            </a:r>
            <a:r>
              <a:rPr lang="cs-CZ" sz="2000" dirty="0" err="1"/>
              <a:t>Buchholzovo</a:t>
            </a:r>
            <a:r>
              <a:rPr lang="cs-CZ" sz="2000" dirty="0"/>
              <a:t>).</a:t>
            </a:r>
          </a:p>
          <a:p>
            <a:r>
              <a:rPr lang="cs-CZ" sz="2000" dirty="0"/>
              <a:t> V horní části nádoby bývá </a:t>
            </a:r>
            <a:r>
              <a:rPr lang="cs-CZ" sz="2000" b="1" dirty="0"/>
              <a:t>zásobník oleje </a:t>
            </a:r>
            <a:r>
              <a:rPr lang="cs-CZ" sz="2000" dirty="0"/>
              <a:t>s olejoznakem.  </a:t>
            </a:r>
          </a:p>
          <a:p>
            <a:r>
              <a:rPr lang="cs-CZ" sz="2000" dirty="0"/>
              <a:t>Používají se rovněž </a:t>
            </a:r>
            <a:r>
              <a:rPr lang="cs-CZ" sz="2000" b="1" dirty="0"/>
              <a:t>vzduchem chlazené </a:t>
            </a:r>
            <a:r>
              <a:rPr lang="cs-CZ" sz="2000" dirty="0"/>
              <a:t>třífázové transformátory.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46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2"/>
          <a:stretch/>
        </p:blipFill>
        <p:spPr bwMode="auto">
          <a:xfrm>
            <a:off x="2472268" y="1891905"/>
            <a:ext cx="3775336" cy="44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470590" cy="1129643"/>
          </a:xfrm>
        </p:spPr>
        <p:txBody>
          <a:bodyPr>
            <a:noAutofit/>
          </a:bodyPr>
          <a:lstStyle/>
          <a:p>
            <a:r>
              <a:rPr lang="cs-CZ" sz="3200" dirty="0" smtClean="0"/>
              <a:t>Kontrola </a:t>
            </a:r>
            <a:r>
              <a:rPr lang="cs-CZ" sz="3200" dirty="0"/>
              <a:t>sledu fází při paralelním spojení trojfázových transformátorů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8" r="25356"/>
          <a:stretch/>
        </p:blipFill>
        <p:spPr bwMode="auto">
          <a:xfrm>
            <a:off x="6397399" y="5926802"/>
            <a:ext cx="1896539" cy="4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570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dirty="0"/>
              <a:t> Měření na transformátorech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541709" cy="4911800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rgbClr val="1154B5"/>
                </a:solidFill>
              </a:rPr>
              <a:t>Měření izolačního </a:t>
            </a:r>
            <a:r>
              <a:rPr lang="cs-CZ" sz="1900" b="1" dirty="0" smtClean="0">
                <a:solidFill>
                  <a:srgbClr val="1154B5"/>
                </a:solidFill>
              </a:rPr>
              <a:t>stavu </a:t>
            </a:r>
            <a:r>
              <a:rPr lang="cs-CZ" sz="1900" dirty="0" smtClean="0"/>
              <a:t>–</a:t>
            </a:r>
            <a:r>
              <a:rPr lang="cs-CZ" sz="1900" b="1" dirty="0" smtClean="0"/>
              <a:t> </a:t>
            </a:r>
            <a:r>
              <a:rPr lang="cs-CZ" sz="1900" dirty="0" smtClean="0"/>
              <a:t>měříme </a:t>
            </a:r>
            <a:r>
              <a:rPr lang="cs-CZ" sz="1900" dirty="0" err="1"/>
              <a:t>megmetem</a:t>
            </a:r>
            <a:r>
              <a:rPr lang="cs-CZ" sz="1900" dirty="0"/>
              <a:t>, obdobně jako </a:t>
            </a:r>
            <a:r>
              <a:rPr lang="cs-CZ" sz="1900" dirty="0" smtClean="0"/>
              <a:t>u motorů</a:t>
            </a:r>
            <a:r>
              <a:rPr lang="cs-CZ" sz="1900" dirty="0"/>
              <a:t>, izolační stav mezi jednotlivými fázemi, dále mezi fázemi a kostrou.</a:t>
            </a:r>
            <a:endParaRPr lang="cs-CZ" sz="1900" b="1" dirty="0"/>
          </a:p>
          <a:p>
            <a:r>
              <a:rPr lang="cs-CZ" sz="1900" b="1" dirty="0" smtClean="0">
                <a:solidFill>
                  <a:srgbClr val="1154B5"/>
                </a:solidFill>
              </a:rPr>
              <a:t>Měření </a:t>
            </a:r>
            <a:r>
              <a:rPr lang="cs-CZ" sz="1900" b="1" dirty="0">
                <a:solidFill>
                  <a:srgbClr val="1154B5"/>
                </a:solidFill>
              </a:rPr>
              <a:t>naprázdno </a:t>
            </a:r>
            <a:r>
              <a:rPr lang="cs-CZ" sz="1900" dirty="0" smtClean="0"/>
              <a:t>– připojíme</a:t>
            </a:r>
            <a:r>
              <a:rPr lang="cs-CZ" sz="1900" dirty="0"/>
              <a:t>-li vstupní vinutí na střídavé napětí U</a:t>
            </a:r>
            <a:r>
              <a:rPr lang="cs-CZ" sz="1900" baseline="-25000" dirty="0"/>
              <a:t>1</a:t>
            </a:r>
            <a:r>
              <a:rPr lang="cs-CZ" sz="1900" dirty="0"/>
              <a:t> a na výstupní vinutí nepřipojíme žádnou zátěž, transformátor pracuje naprázdno. </a:t>
            </a:r>
          </a:p>
          <a:p>
            <a:r>
              <a:rPr lang="cs-CZ" sz="1900" dirty="0"/>
              <a:t>Na svorkách výstupního vinutí se indukuje napětí U</a:t>
            </a:r>
            <a:r>
              <a:rPr lang="cs-CZ" sz="1900" baseline="-25000" dirty="0"/>
              <a:t>2</a:t>
            </a:r>
            <a:r>
              <a:rPr lang="cs-CZ" sz="1900" dirty="0"/>
              <a:t>. Poměr napětí  nazýváme </a:t>
            </a:r>
            <a:r>
              <a:rPr lang="cs-CZ" sz="1900" b="1" dirty="0"/>
              <a:t>převod </a:t>
            </a:r>
            <a:r>
              <a:rPr lang="cs-CZ" sz="1900" dirty="0"/>
              <a:t>nebo </a:t>
            </a:r>
            <a:r>
              <a:rPr lang="cs-CZ" sz="1900" b="1" dirty="0"/>
              <a:t>též transformační poměr</a:t>
            </a:r>
            <a:r>
              <a:rPr lang="cs-CZ" sz="1900" dirty="0"/>
              <a:t> (p).</a:t>
            </a:r>
            <a:endParaRPr lang="cs-CZ" sz="1900" b="1" dirty="0"/>
          </a:p>
          <a:p>
            <a:r>
              <a:rPr lang="cs-CZ" sz="1900" b="1" dirty="0" smtClean="0">
                <a:solidFill>
                  <a:srgbClr val="1154B5"/>
                </a:solidFill>
              </a:rPr>
              <a:t>Měření </a:t>
            </a:r>
            <a:r>
              <a:rPr lang="cs-CZ" sz="1900" b="1" dirty="0">
                <a:solidFill>
                  <a:srgbClr val="1154B5"/>
                </a:solidFill>
              </a:rPr>
              <a:t>nakrátko </a:t>
            </a:r>
            <a:r>
              <a:rPr lang="cs-CZ" sz="1900" dirty="0" smtClean="0"/>
              <a:t>– výstupní </a:t>
            </a:r>
            <a:r>
              <a:rPr lang="cs-CZ" sz="1900" dirty="0"/>
              <a:t>svorky transformátoru jsou spojeny </a:t>
            </a:r>
            <a:r>
              <a:rPr lang="cs-CZ" sz="1900" dirty="0" err="1"/>
              <a:t>bezodporovou</a:t>
            </a:r>
            <a:r>
              <a:rPr lang="cs-CZ" sz="1900" dirty="0"/>
              <a:t> spojkou. Výstupní napětí U</a:t>
            </a:r>
            <a:r>
              <a:rPr lang="cs-CZ" sz="1900" baseline="-25000" dirty="0"/>
              <a:t>2</a:t>
            </a:r>
            <a:r>
              <a:rPr lang="cs-CZ" sz="1900" dirty="0"/>
              <a:t> se rovná nule a celé vstupní napětí U</a:t>
            </a:r>
            <a:r>
              <a:rPr lang="cs-CZ" sz="1900" baseline="-25000" dirty="0"/>
              <a:t>1</a:t>
            </a:r>
            <a:r>
              <a:rPr lang="cs-CZ" sz="1900" dirty="0"/>
              <a:t> se spotřebuje ve vinutí transformátoru. </a:t>
            </a:r>
          </a:p>
          <a:p>
            <a:r>
              <a:rPr lang="cs-CZ" sz="1900" dirty="0"/>
              <a:t>Regulačním transformátorem napájíme primární vinutí tak, </a:t>
            </a:r>
            <a:r>
              <a:rPr lang="cs-CZ" sz="1900" dirty="0" smtClean="0"/>
              <a:t>aby primárním </a:t>
            </a:r>
            <a:r>
              <a:rPr lang="cs-CZ" sz="1900" dirty="0"/>
              <a:t>vinutím protékal jmenovitý proud. </a:t>
            </a:r>
          </a:p>
          <a:p>
            <a:r>
              <a:rPr lang="cs-CZ" sz="1900" dirty="0"/>
              <a:t>Napětí na primární straně, při kterém protéká jmenovitý proud, říkáme napětí nakrátko.</a:t>
            </a:r>
            <a:endParaRPr lang="cs-CZ" sz="1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189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VOŽENÍLEK, L; LSTIBŮREK, F.. </a:t>
            </a:r>
            <a:r>
              <a:rPr lang="cs-CZ" i="1" dirty="0"/>
              <a:t>Základy elektrotechniky</a:t>
            </a:r>
            <a:r>
              <a:rPr lang="cs-CZ" dirty="0"/>
              <a:t>. Praha: SNTL, 1985, ISBN 04-522-85.</a:t>
            </a:r>
          </a:p>
        </p:txBody>
      </p:sp>
    </p:spTree>
    <p:extLst>
      <p:ext uri="{BB962C8B-B14F-4D97-AF65-F5344CB8AC3E}">
        <p14:creationId xmlns:p14="http://schemas.microsoft.com/office/powerpoint/2010/main" val="372465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399" y="2250662"/>
            <a:ext cx="5858979" cy="369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Plynové </a:t>
            </a:r>
            <a:r>
              <a:rPr lang="cs-CZ" sz="3200" dirty="0"/>
              <a:t>relé (</a:t>
            </a:r>
            <a:r>
              <a:rPr lang="cs-CZ" sz="3200" dirty="0" err="1"/>
              <a:t>Buchholzovo</a:t>
            </a:r>
            <a:r>
              <a:rPr lang="cs-CZ" sz="3200" dirty="0"/>
              <a:t>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44130" y="3355887"/>
            <a:ext cx="1879600" cy="470477"/>
            <a:chOff x="2449864" y="2017371"/>
            <a:chExt cx="1879600" cy="470477"/>
          </a:xfrm>
        </p:grpSpPr>
        <p:sp>
          <p:nvSpPr>
            <p:cNvPr id="7" name="TextBox 6"/>
            <p:cNvSpPr txBox="1"/>
            <p:nvPr/>
          </p:nvSpPr>
          <p:spPr>
            <a:xfrm>
              <a:off x="2449864" y="2126047"/>
              <a:ext cx="627209" cy="36180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Plyny</a:t>
              </a:r>
              <a:endParaRPr lang="cs-CZ" sz="1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961124" y="2017371"/>
              <a:ext cx="1368340" cy="29862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35570" y="2824483"/>
            <a:ext cx="2336800" cy="531404"/>
            <a:chOff x="2368584" y="2115887"/>
            <a:chExt cx="2336800" cy="531404"/>
          </a:xfrm>
        </p:grpSpPr>
        <p:sp>
          <p:nvSpPr>
            <p:cNvPr id="10" name="TextBox 9"/>
            <p:cNvSpPr txBox="1"/>
            <p:nvPr/>
          </p:nvSpPr>
          <p:spPr>
            <a:xfrm>
              <a:off x="2368584" y="2115887"/>
              <a:ext cx="688170" cy="36180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Plovák</a:t>
              </a:r>
              <a:endParaRPr lang="cs-CZ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61124" y="2315997"/>
              <a:ext cx="1744260" cy="33129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66590" y="1992633"/>
            <a:ext cx="1277790" cy="1031960"/>
            <a:chOff x="2311434" y="2033337"/>
            <a:chExt cx="1277790" cy="1031960"/>
          </a:xfrm>
        </p:grpSpPr>
        <p:sp>
          <p:nvSpPr>
            <p:cNvPr id="14" name="TextBox 13"/>
            <p:cNvSpPr txBox="1"/>
            <p:nvPr/>
          </p:nvSpPr>
          <p:spPr>
            <a:xfrm>
              <a:off x="2311434" y="2033337"/>
              <a:ext cx="115714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Kontakty</a:t>
              </a:r>
            </a:p>
            <a:p>
              <a:r>
                <a:rPr lang="cs-CZ" sz="1400" dirty="0" smtClean="0"/>
                <a:t>pro výstrahu</a:t>
              </a:r>
              <a:endParaRPr lang="cs-CZ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839924" y="2447358"/>
              <a:ext cx="749300" cy="61793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01740" y="1992633"/>
            <a:ext cx="1157140" cy="1031960"/>
            <a:chOff x="2311434" y="2033337"/>
            <a:chExt cx="1157140" cy="1031960"/>
          </a:xfrm>
        </p:grpSpPr>
        <p:sp>
          <p:nvSpPr>
            <p:cNvPr id="19" name="TextBox 18"/>
            <p:cNvSpPr txBox="1"/>
            <p:nvPr/>
          </p:nvSpPr>
          <p:spPr>
            <a:xfrm>
              <a:off x="2311434" y="2033337"/>
              <a:ext cx="115714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Kontakty</a:t>
              </a:r>
            </a:p>
            <a:p>
              <a:r>
                <a:rPr lang="cs-CZ" sz="1400" dirty="0" smtClean="0"/>
                <a:t>pro odpojení</a:t>
              </a:r>
              <a:endParaRPr lang="cs-CZ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2471624" y="2447358"/>
              <a:ext cx="222250" cy="61793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112680" y="3464563"/>
            <a:ext cx="1860550" cy="853441"/>
            <a:chOff x="1608024" y="2033337"/>
            <a:chExt cx="1860550" cy="853441"/>
          </a:xfrm>
        </p:grpSpPr>
        <p:sp>
          <p:nvSpPr>
            <p:cNvPr id="24" name="TextBox 23"/>
            <p:cNvSpPr txBox="1"/>
            <p:nvPr/>
          </p:nvSpPr>
          <p:spPr>
            <a:xfrm>
              <a:off x="2311434" y="2033337"/>
              <a:ext cx="115714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Rtuťové</a:t>
              </a:r>
            </a:p>
            <a:p>
              <a:r>
                <a:rPr lang="cs-CZ" sz="1400" dirty="0" smtClean="0"/>
                <a:t>spínače</a:t>
              </a:r>
              <a:endParaRPr lang="cs-CZ" sz="1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608024" y="2223287"/>
              <a:ext cx="635000" cy="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797084" y="2223288"/>
              <a:ext cx="445940" cy="66349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741580" y="1890674"/>
            <a:ext cx="1625600" cy="649330"/>
            <a:chOff x="2408124" y="2033337"/>
            <a:chExt cx="1625600" cy="649330"/>
          </a:xfrm>
        </p:grpSpPr>
        <p:sp>
          <p:nvSpPr>
            <p:cNvPr id="32" name="TextBox 31"/>
            <p:cNvSpPr txBox="1"/>
            <p:nvPr/>
          </p:nvSpPr>
          <p:spPr>
            <a:xfrm>
              <a:off x="2876584" y="2033337"/>
              <a:ext cx="115714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Expanzní</a:t>
              </a:r>
            </a:p>
            <a:p>
              <a:r>
                <a:rPr lang="cs-CZ" sz="1400" dirty="0" smtClean="0"/>
                <a:t>nádržka</a:t>
              </a:r>
              <a:endParaRPr lang="cs-CZ" sz="1400" dirty="0"/>
            </a:p>
          </p:txBody>
        </p:sp>
        <p:cxnSp>
          <p:nvCxnSpPr>
            <p:cNvPr id="33" name="Straight Arrow Connector 32"/>
            <p:cNvCxnSpPr>
              <a:stCxn id="32" idx="1"/>
            </p:cNvCxnSpPr>
            <p:nvPr/>
          </p:nvCxnSpPr>
          <p:spPr>
            <a:xfrm flipH="1">
              <a:off x="2408124" y="2240348"/>
              <a:ext cx="468460" cy="44231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541430" y="4286254"/>
            <a:ext cx="1930400" cy="602891"/>
            <a:chOff x="2103324" y="1844467"/>
            <a:chExt cx="1930400" cy="602891"/>
          </a:xfrm>
        </p:grpSpPr>
        <p:sp>
          <p:nvSpPr>
            <p:cNvPr id="37" name="TextBox 36"/>
            <p:cNvSpPr txBox="1"/>
            <p:nvPr/>
          </p:nvSpPr>
          <p:spPr>
            <a:xfrm>
              <a:off x="2876584" y="2033337"/>
              <a:ext cx="115714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Vedení oleje</a:t>
              </a:r>
              <a:endParaRPr lang="cs-CZ" sz="14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2103324" y="1844467"/>
              <a:ext cx="773260" cy="408581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69980" y="5135524"/>
            <a:ext cx="2451100" cy="414021"/>
            <a:chOff x="1931874" y="2033337"/>
            <a:chExt cx="2451100" cy="414021"/>
          </a:xfrm>
        </p:grpSpPr>
        <p:sp>
          <p:nvSpPr>
            <p:cNvPr id="41" name="TextBox 40"/>
            <p:cNvSpPr txBox="1"/>
            <p:nvPr/>
          </p:nvSpPr>
          <p:spPr>
            <a:xfrm>
              <a:off x="2876584" y="2033337"/>
              <a:ext cx="1506390" cy="41402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Nádrž s olejem</a:t>
              </a:r>
              <a:endParaRPr lang="cs-CZ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931874" y="2253049"/>
              <a:ext cx="944710" cy="19430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459860" y="4362455"/>
            <a:ext cx="1752600" cy="632309"/>
            <a:chOff x="2282944" y="1836489"/>
            <a:chExt cx="1752600" cy="632309"/>
          </a:xfrm>
        </p:grpSpPr>
        <p:sp>
          <p:nvSpPr>
            <p:cNvPr id="45" name="TextBox 44"/>
            <p:cNvSpPr txBox="1"/>
            <p:nvPr/>
          </p:nvSpPr>
          <p:spPr>
            <a:xfrm>
              <a:off x="2282944" y="2106997"/>
              <a:ext cx="1752600" cy="361801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lang="cs-CZ" sz="1400" dirty="0" smtClean="0"/>
                <a:t>Přetlakový ventil</a:t>
              </a:r>
              <a:endParaRPr lang="cs-CZ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3205514" y="1836489"/>
              <a:ext cx="406400" cy="387349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7044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Konstrukce transformátoru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576509" cy="4337760"/>
          </a:xfrm>
        </p:spPr>
        <p:txBody>
          <a:bodyPr>
            <a:noAutofit/>
          </a:bodyPr>
          <a:lstStyle/>
          <a:p>
            <a:r>
              <a:rPr lang="cs-CZ" sz="2000" b="1" dirty="0"/>
              <a:t>Elektrický obvod </a:t>
            </a:r>
            <a:r>
              <a:rPr lang="cs-CZ" sz="2000" dirty="0"/>
              <a:t>jednofázových transformátorů je tvořen primárním a sekundárním vinutím navinutým </a:t>
            </a:r>
            <a:r>
              <a:rPr lang="cs-CZ" sz="2000" dirty="0" smtClean="0"/>
              <a:t>na cívkovém </a:t>
            </a:r>
            <a:r>
              <a:rPr lang="cs-CZ" sz="2000" dirty="0"/>
              <a:t>tělese. </a:t>
            </a:r>
          </a:p>
          <a:p>
            <a:r>
              <a:rPr lang="cs-CZ" sz="2000" b="1" dirty="0"/>
              <a:t>Začátky a konce vinutí </a:t>
            </a:r>
            <a:r>
              <a:rPr lang="cs-CZ" sz="2000" dirty="0"/>
              <a:t>jsou </a:t>
            </a:r>
            <a:r>
              <a:rPr lang="cs-CZ" sz="2000" b="1" dirty="0"/>
              <a:t>vyvedeny na svorkovnici </a:t>
            </a:r>
            <a:r>
              <a:rPr lang="cs-CZ" sz="2000" dirty="0"/>
              <a:t>s označenou hodnotou napětí. </a:t>
            </a:r>
          </a:p>
          <a:p>
            <a:r>
              <a:rPr lang="cs-CZ" sz="2000" b="1" dirty="0"/>
              <a:t>U síťových transformátorů </a:t>
            </a:r>
            <a:r>
              <a:rPr lang="cs-CZ" sz="2000" dirty="0"/>
              <a:t>vineme primární vinutí blíže k jádru </a:t>
            </a:r>
            <a:r>
              <a:rPr lang="cs-CZ" sz="2000" dirty="0" smtClean="0"/>
              <a:t>transformátoru </a:t>
            </a:r>
            <a:r>
              <a:rPr lang="cs-CZ" sz="2000" dirty="0"/>
              <a:t>(lepší tvarování, </a:t>
            </a:r>
            <a:r>
              <a:rPr lang="cs-CZ" sz="2000" dirty="0" smtClean="0"/>
              <a:t>bývá z</a:t>
            </a:r>
            <a:r>
              <a:rPr lang="cs-CZ" sz="2000" dirty="0"/>
              <a:t> tenčího vodiče). </a:t>
            </a:r>
          </a:p>
          <a:p>
            <a:r>
              <a:rPr lang="cs-CZ" sz="2000" b="1" dirty="0"/>
              <a:t>Toroidy</a:t>
            </a:r>
            <a:r>
              <a:rPr lang="cs-CZ" sz="2000" dirty="0"/>
              <a:t> se vinou přímo na magnetický obvod </a:t>
            </a:r>
            <a:r>
              <a:rPr lang="cs-CZ" sz="2000" dirty="0" smtClean="0"/>
              <a:t>na speciálních </a:t>
            </a:r>
            <a:r>
              <a:rPr lang="cs-CZ" sz="2000" dirty="0"/>
              <a:t>navíječkách.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94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258" y="1615439"/>
            <a:ext cx="5521611" cy="48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Jádrový transformátor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204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954" y="1553603"/>
            <a:ext cx="4563690" cy="48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Plášťový transformátor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Transformátory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580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2327</TotalTime>
  <Words>720</Words>
  <Application>Microsoft Macintosh PowerPoint</Application>
  <PresentationFormat>On-screen Show (4:3)</PresentationFormat>
  <Paragraphs>265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Austin</vt:lpstr>
      <vt:lpstr>Equation</vt:lpstr>
      <vt:lpstr>Elektrické stroje a přístroje</vt:lpstr>
      <vt:lpstr>Transformátory</vt:lpstr>
      <vt:lpstr>Konstrukce transformátoru</vt:lpstr>
      <vt:lpstr>Konstrukce transformátoru</vt:lpstr>
      <vt:lpstr>Konstrukce transformátoru</vt:lpstr>
      <vt:lpstr>Plynové relé (Buchholzovo)</vt:lpstr>
      <vt:lpstr>Konstrukce transformátoru</vt:lpstr>
      <vt:lpstr>Jádrový transformátor </vt:lpstr>
      <vt:lpstr>Plášťový transformátor</vt:lpstr>
      <vt:lpstr>Jádrový transformátor C-jádro </vt:lpstr>
      <vt:lpstr>Toroidní transformátor </vt:lpstr>
      <vt:lpstr>Navíječka pro toroidní transformátory</vt:lpstr>
      <vt:lpstr>Malý třífázový transformátor</vt:lpstr>
      <vt:lpstr>Třífázový olejový transformátor </vt:lpstr>
      <vt:lpstr>Třífázový vzduchem  chlazený transformátor</vt:lpstr>
      <vt:lpstr>Princip transformátoru</vt:lpstr>
      <vt:lpstr>Princip jednofázového transformátoru</vt:lpstr>
      <vt:lpstr>Rozdělení a užití transformátorů</vt:lpstr>
      <vt:lpstr>Speciální transformátory </vt:lpstr>
      <vt:lpstr>Autotransformátor</vt:lpstr>
      <vt:lpstr>Speciální transformátory </vt:lpstr>
      <vt:lpstr>Měřicí transformátor  proudu a napětí</vt:lpstr>
      <vt:lpstr>Speciální transformátory </vt:lpstr>
      <vt:lpstr>Rozptylový transformátor</vt:lpstr>
      <vt:lpstr>Speciální transformátory </vt:lpstr>
      <vt:lpstr>Schéma transformátoru pro odporové svařování</vt:lpstr>
      <vt:lpstr>Speciální transformátory </vt:lpstr>
      <vt:lpstr>Transformátor pro svařování s natáčecím jádrem</vt:lpstr>
      <vt:lpstr>Speciální transformátory </vt:lpstr>
      <vt:lpstr>Nízkofrekvenční  pecový transformátor</vt:lpstr>
      <vt:lpstr>Speciální transformátory </vt:lpstr>
      <vt:lpstr> Navíjení a zapojování transformátorů</vt:lpstr>
      <vt:lpstr> Postup navíjení </vt:lpstr>
      <vt:lpstr> Mezivrstvová izolace a izolace vinutí </vt:lpstr>
      <vt:lpstr> Vývody a odbočky </vt:lpstr>
      <vt:lpstr>Odbočka - silný vodič </vt:lpstr>
      <vt:lpstr>Odbočka - slabý vodič</vt:lpstr>
      <vt:lpstr> Spojování vodičů </vt:lpstr>
      <vt:lpstr> Ukončení vývodů </vt:lpstr>
      <vt:lpstr>Navinutý jednofázový transformátor</vt:lpstr>
      <vt:lpstr>Stínění</vt:lpstr>
      <vt:lpstr>Impregnační technika </vt:lpstr>
      <vt:lpstr>Spojování vinutí trojfázových transformátorů</vt:lpstr>
      <vt:lpstr>Vinutí třífázového transformátoru spojené do hvězdy</vt:lpstr>
      <vt:lpstr>Vinutí třífázového transformátoru spojené do trojúhelníku</vt:lpstr>
      <vt:lpstr>Vinutí třífázového transformátoru spojené do lomené hvězdy </vt:lpstr>
      <vt:lpstr> Hodinový úhel</vt:lpstr>
      <vt:lpstr>Používaná zapojení trojfázových výkonových transformátorů</vt:lpstr>
      <vt:lpstr>Paralelní chod transformátorů</vt:lpstr>
      <vt:lpstr>Kontrola sledu fází při paralelním spojení trojfázových transformátorů </vt:lpstr>
      <vt:lpstr> Měření na transformátorech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177</cp:revision>
  <dcterms:created xsi:type="dcterms:W3CDTF">2014-02-01T19:38:59Z</dcterms:created>
  <dcterms:modified xsi:type="dcterms:W3CDTF">2014-06-07T16:52:36Z</dcterms:modified>
  <cp:category/>
</cp:coreProperties>
</file>