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246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7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2979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233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941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689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48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4604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161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37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00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70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092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964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24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7FE8B-FA0E-407C-812A-D47C49EFF36C}" type="datetimeFigureOut">
              <a:rPr lang="cs-CZ" smtClean="0"/>
              <a:pPr/>
              <a:t>26. 6. 2015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6BC64AF-E56C-4490-B6F0-9DAFD5C85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81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eier_Br&#252;cke.wmv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35680"/>
            <a:ext cx="1384217" cy="24732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35" y="519860"/>
            <a:ext cx="5210175" cy="184785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213912" y="2710661"/>
            <a:ext cx="6683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latin typeface="Calibri" panose="020F0502020204030204" pitchFamily="34" charset="0"/>
              </a:rPr>
              <a:t>Stáž EMPA – </a:t>
            </a:r>
            <a:r>
              <a:rPr lang="cs-CZ" sz="3600" b="1" dirty="0" err="1" smtClean="0">
                <a:latin typeface="Calibri" panose="020F0502020204030204" pitchFamily="34" charset="0"/>
              </a:rPr>
              <a:t>Düberdorf</a:t>
            </a:r>
            <a:r>
              <a:rPr lang="cs-CZ" sz="3600" b="1" dirty="0" smtClean="0">
                <a:latin typeface="Calibri" panose="020F0502020204030204" pitchFamily="34" charset="0"/>
              </a:rPr>
              <a:t>, Švýcarsko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9994" y="3580561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Calibri" panose="020F0502020204030204" pitchFamily="34" charset="0"/>
              </a:rPr>
              <a:t>EMPA	</a:t>
            </a:r>
            <a:r>
              <a:rPr lang="cs-CZ" sz="2000" b="1" dirty="0" err="1" smtClean="0">
                <a:latin typeface="Calibri" panose="020F0502020204030204" pitchFamily="34" charset="0"/>
              </a:rPr>
              <a:t>the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Swiss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Federal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Laboratories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for</a:t>
            </a:r>
            <a:r>
              <a:rPr lang="cs-CZ" sz="2000" b="1" dirty="0" smtClean="0">
                <a:latin typeface="Calibri" panose="020F0502020204030204" pitchFamily="34" charset="0"/>
              </a:rPr>
              <a:t> 	</a:t>
            </a:r>
            <a:r>
              <a:rPr lang="cs-CZ" sz="2000" b="1" dirty="0" err="1" smtClean="0">
                <a:latin typeface="Calibri" panose="020F0502020204030204" pitchFamily="34" charset="0"/>
              </a:rPr>
              <a:t>Materials</a:t>
            </a:r>
            <a:r>
              <a:rPr lang="cs-CZ" sz="2000" b="1" dirty="0" smtClean="0">
                <a:latin typeface="Calibri" panose="020F0502020204030204" pitchFamily="34" charset="0"/>
              </a:rPr>
              <a:t> 	Science and Technology, 	</a:t>
            </a:r>
            <a:r>
              <a:rPr lang="cs-CZ" sz="2000" b="1" dirty="0" err="1" smtClean="0">
                <a:latin typeface="Calibri" panose="020F0502020204030204" pitchFamily="34" charset="0"/>
              </a:rPr>
              <a:t>conduct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cutting</a:t>
            </a:r>
            <a:r>
              <a:rPr lang="cs-CZ" sz="2000" b="1" dirty="0" smtClean="0">
                <a:latin typeface="Calibri" panose="020F0502020204030204" pitchFamily="34" charset="0"/>
              </a:rPr>
              <a:t>-	</a:t>
            </a:r>
            <a:r>
              <a:rPr lang="cs-CZ" sz="2000" b="1" dirty="0" err="1" smtClean="0">
                <a:latin typeface="Calibri" panose="020F0502020204030204" pitchFamily="34" charset="0"/>
              </a:rPr>
              <a:t>edge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materials</a:t>
            </a:r>
            <a:r>
              <a:rPr lang="cs-CZ" sz="2000" b="1" dirty="0" smtClean="0">
                <a:latin typeface="Calibri" panose="020F0502020204030204" pitchFamily="34" charset="0"/>
              </a:rPr>
              <a:t> and technology </a:t>
            </a:r>
            <a:r>
              <a:rPr lang="cs-CZ" sz="2000" b="1" dirty="0" err="1" smtClean="0">
                <a:latin typeface="Calibri" panose="020F0502020204030204" pitchFamily="34" charset="0"/>
              </a:rPr>
              <a:t>research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115616" y="5057889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err="1" smtClean="0">
                <a:latin typeface="Calibri" panose="020F0502020204030204" pitchFamily="34" charset="0"/>
              </a:rPr>
              <a:t>Überlandstrasse</a:t>
            </a:r>
            <a:r>
              <a:rPr lang="cs-CZ" sz="2000" b="1" dirty="0" smtClean="0">
                <a:latin typeface="Calibri" panose="020F0502020204030204" pitchFamily="34" charset="0"/>
              </a:rPr>
              <a:t> 129</a:t>
            </a:r>
          </a:p>
          <a:p>
            <a:pPr>
              <a:lnSpc>
                <a:spcPct val="150000"/>
              </a:lnSpc>
            </a:pPr>
            <a:r>
              <a:rPr lang="cs-CZ" sz="2000" b="1" dirty="0" smtClean="0">
                <a:latin typeface="Calibri" panose="020F0502020204030204" pitchFamily="34" charset="0"/>
              </a:rPr>
              <a:t>CH-8600</a:t>
            </a:r>
          </a:p>
          <a:p>
            <a:pPr>
              <a:lnSpc>
                <a:spcPct val="150000"/>
              </a:lnSpc>
            </a:pPr>
            <a:r>
              <a:rPr lang="cs-CZ" sz="2000" b="1" dirty="0" err="1" smtClean="0">
                <a:latin typeface="Calibri" panose="020F0502020204030204" pitchFamily="34" charset="0"/>
              </a:rPr>
              <a:t>Dübendorf</a:t>
            </a:r>
            <a:r>
              <a:rPr lang="cs-CZ" sz="2000" b="1" dirty="0" smtClean="0">
                <a:latin typeface="Calibri" panose="020F0502020204030204" pitchFamily="34" charset="0"/>
              </a:rPr>
              <a:t>, </a:t>
            </a:r>
            <a:r>
              <a:rPr lang="cs-CZ" sz="2000" b="1" dirty="0" err="1" smtClean="0">
                <a:latin typeface="Calibri" panose="020F0502020204030204" pitchFamily="34" charset="0"/>
              </a:rPr>
              <a:t>Switzerland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211960" y="5057889"/>
            <a:ext cx="4752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1" dirty="0" smtClean="0">
                <a:latin typeface="Calibri" panose="020F0502020204030204" pitchFamily="34" charset="0"/>
              </a:rPr>
              <a:t>Jana </a:t>
            </a:r>
            <a:r>
              <a:rPr lang="cs-CZ" sz="2000" b="1" dirty="0" err="1" smtClean="0">
                <a:latin typeface="Calibri" panose="020F0502020204030204" pitchFamily="34" charset="0"/>
              </a:rPr>
              <a:t>Štefelová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 algn="r"/>
            <a:r>
              <a:rPr lang="cs-CZ" sz="2000" b="1" dirty="0" smtClean="0">
                <a:latin typeface="Calibri" panose="020F0502020204030204" pitchFamily="34" charset="0"/>
              </a:rPr>
              <a:t>Ph.D. student</a:t>
            </a:r>
          </a:p>
          <a:p>
            <a:pPr algn="r"/>
            <a:r>
              <a:rPr lang="cs-CZ" sz="2000" b="1" dirty="0" smtClean="0">
                <a:latin typeface="Calibri" panose="020F0502020204030204" pitchFamily="34" charset="0"/>
              </a:rPr>
              <a:t>3. ročník</a:t>
            </a:r>
          </a:p>
          <a:p>
            <a:pPr algn="r"/>
            <a:r>
              <a:rPr lang="cs-CZ" sz="2000" b="1" dirty="0" smtClean="0">
                <a:latin typeface="Calibri" panose="020F0502020204030204" pitchFamily="34" charset="0"/>
              </a:rPr>
              <a:t>Analytická chemie </a:t>
            </a:r>
            <a:r>
              <a:rPr lang="cs-CZ" sz="2000" b="1" dirty="0" smtClean="0">
                <a:latin typeface="Calibri" panose="020F0502020204030204" pitchFamily="34" charset="0"/>
              </a:rPr>
              <a:t>heterogenních systémů</a:t>
            </a:r>
            <a:endParaRPr lang="cs-CZ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73214" y="260648"/>
            <a:ext cx="655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latin typeface="Calibri" panose="020F0502020204030204" pitchFamily="34" charset="0"/>
              </a:rPr>
              <a:t>Cíl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2089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Stáž v maximální délce 1 měsíc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Stáže doktorandů na zahraničních univerzitách nebo VVI za účelem prohloubení popularizačních a komunikačních dovedností a rozvoje spolupráce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„Načerpat zkušenosti, jak se popularizuje věda na jiných univerzitách a vědecko-výzkumných pracovištích“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4870408"/>
            <a:ext cx="2273535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50" y="4870408"/>
            <a:ext cx="2542434" cy="144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415" y="4672408"/>
            <a:ext cx="2443546" cy="183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482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12474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Aplikovaně orientovaný výzkumný institut v oblasti materiálů a technologií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5 výzkumných oblastí	</a:t>
            </a:r>
            <a:r>
              <a:rPr lang="cs-CZ" sz="2000" b="1" dirty="0" err="1" smtClean="0">
                <a:latin typeface="Calibri" panose="020F0502020204030204" pitchFamily="34" charset="0"/>
              </a:rPr>
              <a:t>Nanostructured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materials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</a:t>
            </a:r>
            <a:r>
              <a:rPr lang="cs-CZ" sz="2000" b="1" dirty="0" err="1" smtClean="0">
                <a:latin typeface="Calibri" panose="020F0502020204030204" pitchFamily="34" charset="0"/>
              </a:rPr>
              <a:t>Energy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</a:t>
            </a:r>
            <a:r>
              <a:rPr lang="cs-CZ" sz="2000" b="1" dirty="0" err="1" smtClean="0">
                <a:latin typeface="Calibri" panose="020F0502020204030204" pitchFamily="34" charset="0"/>
              </a:rPr>
              <a:t>Sustainable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</a:rPr>
              <a:t>b</a:t>
            </a:r>
            <a:r>
              <a:rPr lang="cs-CZ" sz="2000" b="1" dirty="0" err="1" smtClean="0">
                <a:latin typeface="Calibri" panose="020F0502020204030204" pitchFamily="34" charset="0"/>
              </a:rPr>
              <a:t>uilt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Environment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Natural </a:t>
            </a:r>
            <a:r>
              <a:rPr lang="cs-CZ" sz="2000" b="1" dirty="0" err="1" smtClean="0">
                <a:latin typeface="Calibri" panose="020F0502020204030204" pitchFamily="34" charset="0"/>
              </a:rPr>
              <a:t>Resources</a:t>
            </a:r>
            <a:r>
              <a:rPr lang="cs-CZ" sz="2000" b="1" dirty="0" smtClean="0">
                <a:latin typeface="Calibri" panose="020F0502020204030204" pitchFamily="34" charset="0"/>
              </a:rPr>
              <a:t> and </a:t>
            </a:r>
            <a:r>
              <a:rPr lang="cs-CZ" sz="2000" b="1" dirty="0" err="1" smtClean="0">
                <a:latin typeface="Calibri" panose="020F0502020204030204" pitchFamily="34" charset="0"/>
              </a:rPr>
              <a:t>pollutants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</a:t>
            </a:r>
            <a:r>
              <a:rPr lang="cs-CZ" sz="2000" b="1" dirty="0" err="1" smtClean="0">
                <a:latin typeface="Calibri" panose="020F0502020204030204" pitchFamily="34" charset="0"/>
              </a:rPr>
              <a:t>Health</a:t>
            </a:r>
            <a:r>
              <a:rPr lang="cs-CZ" sz="2000" b="1" dirty="0" smtClean="0">
                <a:latin typeface="Calibri" panose="020F0502020204030204" pitchFamily="34" charset="0"/>
              </a:rPr>
              <a:t> and Performance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947452" y="260648"/>
            <a:ext cx="130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latin typeface="Calibri" panose="020F0502020204030204" pitchFamily="34" charset="0"/>
              </a:rPr>
              <a:t>EMPA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51520" y="3951054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3 centra	</a:t>
            </a:r>
            <a:r>
              <a:rPr lang="cs-CZ" sz="2000" b="1" dirty="0" err="1" smtClean="0">
                <a:latin typeface="Calibri" panose="020F0502020204030204" pitchFamily="34" charset="0"/>
              </a:rPr>
              <a:t>Dübendorf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St. </a:t>
            </a:r>
            <a:r>
              <a:rPr lang="cs-CZ" sz="2000" b="1" dirty="0" err="1" smtClean="0">
                <a:latin typeface="Calibri" panose="020F0502020204030204" pitchFamily="34" charset="0"/>
              </a:rPr>
              <a:t>Gallen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</a:t>
            </a:r>
            <a:r>
              <a:rPr lang="cs-CZ" sz="2000" b="1" dirty="0" err="1" smtClean="0">
                <a:latin typeface="Calibri" panose="020F0502020204030204" pitchFamily="34" charset="0"/>
              </a:rPr>
              <a:t>Thun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29 laboratoří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2051720" y="3987066"/>
            <a:ext cx="1440160" cy="59406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11082"/>
            <a:ext cx="4686300" cy="272542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4503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92402" y="260648"/>
            <a:ext cx="261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latin typeface="Calibri" panose="020F0502020204030204" pitchFamily="34" charset="0"/>
              </a:rPr>
              <a:t>Popularizace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0" y="1124744"/>
            <a:ext cx="8208912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Popularizace?		NE!!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23528" y="4802376"/>
            <a:ext cx="85197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</a:rPr>
              <a:t>Dny otevřených dveří	</a:t>
            </a:r>
            <a:r>
              <a:rPr lang="cs-CZ" sz="2000" b="1" dirty="0" smtClean="0">
                <a:latin typeface="Calibri" panose="020F0502020204030204" pitchFamily="34" charset="0"/>
              </a:rPr>
              <a:t>	</a:t>
            </a:r>
            <a:r>
              <a:rPr lang="cs-CZ" sz="2000" b="1" dirty="0" err="1" smtClean="0">
                <a:latin typeface="Calibri" panose="020F0502020204030204" pitchFamily="34" charset="0"/>
              </a:rPr>
              <a:t>Nationaler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>
                <a:latin typeface="Calibri" panose="020F0502020204030204" pitchFamily="34" charset="0"/>
              </a:rPr>
              <a:t>Zukunftstag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</a:rPr>
              <a:t>Letní </a:t>
            </a:r>
            <a:r>
              <a:rPr lang="cs-CZ" sz="2000" b="1" dirty="0" smtClean="0">
                <a:latin typeface="Calibri" panose="020F0502020204030204" pitchFamily="34" charset="0"/>
              </a:rPr>
              <a:t>kemp			Sommer camp</a:t>
            </a:r>
            <a:endParaRPr lang="cs-CZ" sz="20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</a:rPr>
              <a:t>Spolupráce s </a:t>
            </a:r>
            <a:r>
              <a:rPr lang="cs-CZ" sz="2000" b="1" dirty="0" smtClean="0">
                <a:latin typeface="Calibri" panose="020F0502020204030204" pitchFamily="34" charset="0"/>
              </a:rPr>
              <a:t>průmyslem	</a:t>
            </a:r>
            <a:r>
              <a:rPr lang="cs-CZ" sz="1600" b="1" dirty="0" smtClean="0">
                <a:latin typeface="Calibri" panose="020F0502020204030204" pitchFamily="34" charset="0"/>
              </a:rPr>
              <a:t>www.empa.ch/plugin/template/empa/1080/*/---/1=2</a:t>
            </a:r>
            <a:endParaRPr lang="cs-CZ" sz="1600" b="1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>
                <a:latin typeface="Calibri" panose="020F0502020204030204" pitchFamily="34" charset="0"/>
              </a:rPr>
              <a:t>NEST </a:t>
            </a:r>
            <a:r>
              <a:rPr lang="cs-CZ" sz="2000" b="1" dirty="0" smtClean="0">
                <a:latin typeface="Calibri" panose="020F0502020204030204" pitchFamily="34" charset="0"/>
              </a:rPr>
              <a:t>			…</a:t>
            </a:r>
            <a:endParaRPr lang="cs-CZ" sz="2000" b="1" dirty="0">
              <a:latin typeface="Calibri" panose="020F050202020403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51" y="1731888"/>
            <a:ext cx="1631017" cy="2160000"/>
          </a:xfrm>
          <a:prstGeom prst="rect">
            <a:avLst/>
          </a:prstGeom>
          <a:solidFill>
            <a:srgbClr val="0070C0"/>
          </a:solidFill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80" y="1721620"/>
            <a:ext cx="1631020" cy="216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40" y="1731888"/>
            <a:ext cx="1510810" cy="21600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539552" y="3883114"/>
            <a:ext cx="22322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Calibri" panose="020F0502020204030204" pitchFamily="34" charset="0"/>
              </a:rPr>
              <a:t>Tanja Zimmermann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568828" y="3883114"/>
            <a:ext cx="18916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Calibri" panose="020F0502020204030204" pitchFamily="34" charset="0"/>
              </a:rPr>
              <a:t>Christiane </a:t>
            </a:r>
            <a:r>
              <a:rPr lang="cs-CZ" sz="2000" b="1" dirty="0" err="1" smtClean="0">
                <a:latin typeface="Calibri" panose="020F0502020204030204" pitchFamily="34" charset="0"/>
              </a:rPr>
              <a:t>Löwe</a:t>
            </a:r>
            <a:endParaRPr lang="cs-CZ" sz="2000" b="1" dirty="0" smtClean="0">
              <a:latin typeface="Calibri" panose="020F050202020403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923928" y="3883114"/>
            <a:ext cx="12961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000" b="1" dirty="0" smtClean="0">
                <a:latin typeface="Calibri" panose="020F0502020204030204" pitchFamily="34" charset="0"/>
              </a:rPr>
              <a:t>Anne Satir</a:t>
            </a:r>
          </a:p>
        </p:txBody>
      </p:sp>
    </p:spTree>
    <p:extLst>
      <p:ext uri="{BB962C8B-B14F-4D97-AF65-F5344CB8AC3E}">
        <p14:creationId xmlns:p14="http://schemas.microsoft.com/office/powerpoint/2010/main" val="27854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02141" y="260648"/>
            <a:ext cx="61981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 smtClean="0">
                <a:latin typeface="Calibri" panose="020F0502020204030204" pitchFamily="34" charset="0"/>
              </a:rPr>
              <a:t>Jednotlivé „popularizační“ akce</a:t>
            </a:r>
            <a:endParaRPr lang="cs-CZ" sz="3600" b="1" dirty="0">
              <a:latin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7008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Od roku 2001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17 CH kantonů + Lichtenštejnsko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„Jak vypadá typický den vědce?“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41406" y="962144"/>
            <a:ext cx="6919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libri" panose="020F0502020204030204" pitchFamily="34" charset="0"/>
              </a:rPr>
              <a:t>National</a:t>
            </a:r>
            <a:r>
              <a:rPr lang="cs-CZ" sz="2800" b="1" dirty="0" smtClean="0"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latin typeface="Calibri" panose="020F0502020204030204" pitchFamily="34" charset="0"/>
              </a:rPr>
              <a:t>future</a:t>
            </a:r>
            <a:r>
              <a:rPr lang="cs-CZ" sz="2800" b="1" dirty="0" smtClean="0"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latin typeface="Calibri" panose="020F0502020204030204" pitchFamily="34" charset="0"/>
              </a:rPr>
              <a:t>day</a:t>
            </a:r>
            <a:r>
              <a:rPr lang="cs-CZ" sz="2800" b="1" dirty="0" smtClean="0">
                <a:latin typeface="Calibri" panose="020F0502020204030204" pitchFamily="34" charset="0"/>
              </a:rPr>
              <a:t> = </a:t>
            </a:r>
            <a:r>
              <a:rPr lang="cs-CZ" sz="2800" b="1" dirty="0" err="1" smtClean="0">
                <a:latin typeface="Calibri" panose="020F0502020204030204" pitchFamily="34" charset="0"/>
              </a:rPr>
              <a:t>Nationaler</a:t>
            </a:r>
            <a:r>
              <a:rPr lang="cs-CZ" sz="2800" b="1" dirty="0" smtClean="0">
                <a:latin typeface="Calibri" panose="020F0502020204030204" pitchFamily="34" charset="0"/>
              </a:rPr>
              <a:t> </a:t>
            </a:r>
            <a:r>
              <a:rPr lang="cs-CZ" sz="2800" b="1" dirty="0" err="1" smtClean="0">
                <a:latin typeface="Calibri" panose="020F0502020204030204" pitchFamily="34" charset="0"/>
              </a:rPr>
              <a:t>Zukunftstag</a:t>
            </a:r>
            <a:endParaRPr lang="cs-CZ" sz="2800" b="1" dirty="0" smtClean="0">
              <a:latin typeface="Calibri" panose="020F050202020403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788024" y="1700808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5. – 7. třída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Povědomí o volbě budoucího povolání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3607856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Prohloubení zájmu o studium technických a chemických oborů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err="1" smtClean="0">
                <a:latin typeface="Calibri" panose="020F0502020204030204" pitchFamily="34" charset="0"/>
              </a:rPr>
              <a:t>Madchen</a:t>
            </a:r>
            <a:r>
              <a:rPr lang="cs-CZ" sz="2000" b="1" dirty="0" smtClean="0">
                <a:latin typeface="Calibri" panose="020F0502020204030204" pitchFamily="34" charset="0"/>
              </a:rPr>
              <a:t> – Technik – Los!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V roce 2015 420 firem a cca 70 dětí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2" y="5301208"/>
            <a:ext cx="3971429" cy="122857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4494967"/>
            <a:ext cx="3024336" cy="20398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640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75856" y="260648"/>
            <a:ext cx="24224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err="1" smtClean="0">
                <a:latin typeface="Calibri" panose="020F0502020204030204" pitchFamily="34" charset="0"/>
              </a:rPr>
              <a:t>Summer</a:t>
            </a:r>
            <a:r>
              <a:rPr lang="cs-CZ" sz="2800" b="1" dirty="0" smtClean="0">
                <a:latin typeface="Calibri" panose="020F0502020204030204" pitchFamily="34" charset="0"/>
              </a:rPr>
              <a:t> Camp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Děti 7 – 12 let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8 – 17:00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Hravá forma výuky technických věcí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012160" y="2239704"/>
            <a:ext cx="27363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Výzkumné centrum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Výlety po okolí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Návštěvy muzeí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err="1" smtClean="0">
                <a:latin typeface="Calibri" panose="020F0502020204030204" pitchFamily="34" charset="0"/>
              </a:rPr>
              <a:t>Technorama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EMPA laboratoře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6" y="3573016"/>
            <a:ext cx="2406238" cy="3124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89" y="2693240"/>
            <a:ext cx="1991445" cy="14935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374" y="4640361"/>
            <a:ext cx="1991445" cy="14935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23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067944" y="260648"/>
            <a:ext cx="1008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libri" panose="020F0502020204030204" pitchFamily="34" charset="0"/>
              </a:rPr>
              <a:t>NEST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7272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Od 26. 8. 2015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Švýcarská vláda, kanton </a:t>
            </a:r>
            <a:r>
              <a:rPr lang="cs-CZ" sz="2000" b="1" dirty="0" err="1" smtClean="0">
                <a:latin typeface="Calibri" panose="020F0502020204030204" pitchFamily="34" charset="0"/>
              </a:rPr>
              <a:t>Zürich</a:t>
            </a:r>
            <a:r>
              <a:rPr lang="cs-CZ" sz="2000" b="1" dirty="0" smtClean="0">
                <a:latin typeface="Calibri" panose="020F0502020204030204" pitchFamily="34" charset="0"/>
              </a:rPr>
              <a:t>, </a:t>
            </a:r>
            <a:r>
              <a:rPr lang="cs-CZ" sz="2000" b="1" dirty="0" err="1" smtClean="0">
                <a:latin typeface="Calibri" panose="020F0502020204030204" pitchFamily="34" charset="0"/>
              </a:rPr>
              <a:t>Dübendorf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N</a:t>
            </a:r>
            <a:r>
              <a:rPr lang="cs-CZ" sz="2000" b="1" dirty="0" err="1" smtClean="0">
                <a:latin typeface="Calibri" panose="020F0502020204030204" pitchFamily="34" charset="0"/>
              </a:rPr>
              <a:t>est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E</a:t>
            </a:r>
            <a:r>
              <a:rPr lang="cs-CZ" sz="2000" b="1" dirty="0" err="1" smtClean="0">
                <a:latin typeface="Calibri" panose="020F0502020204030204" pitchFamily="34" charset="0"/>
              </a:rPr>
              <a:t>volution</a:t>
            </a:r>
            <a:r>
              <a:rPr lang="cs-CZ" sz="2000" b="1" dirty="0" smtClean="0">
                <a:latin typeface="Calibri" panose="020F0502020204030204" pitchFamily="34" charset="0"/>
              </a:rPr>
              <a:t> in </a:t>
            </a:r>
            <a:r>
              <a:rPr lang="cs-CZ" sz="2000" b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S</a:t>
            </a:r>
            <a:r>
              <a:rPr lang="cs-CZ" sz="2000" b="1" dirty="0" err="1" smtClean="0">
                <a:latin typeface="Calibri" panose="020F0502020204030204" pitchFamily="34" charset="0"/>
              </a:rPr>
              <a:t>ustainable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building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</a:t>
            </a:r>
            <a:r>
              <a:rPr lang="cs-CZ" sz="2000" b="1" dirty="0" smtClean="0">
                <a:latin typeface="Calibri" panose="020F0502020204030204" pitchFamily="34" charset="0"/>
              </a:rPr>
              <a:t>echnologies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Nové a inovativní materiály	- </a:t>
            </a:r>
            <a:r>
              <a:rPr lang="cs-CZ" sz="2000" b="1" dirty="0" err="1" smtClean="0">
                <a:latin typeface="Calibri" panose="020F0502020204030204" pitchFamily="34" charset="0"/>
              </a:rPr>
              <a:t>glass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architecture</a:t>
            </a:r>
            <a:endParaRPr lang="cs-CZ" sz="2000" b="1" dirty="0" smtClean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	- lehké a flexibilní konstrukce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	- přírodní materiály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	- hydrofobní dřevo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	- mineralizované dřevo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				…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23528" y="6163068"/>
            <a:ext cx="727280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EMPA, EAWAG, ETH </a:t>
            </a:r>
            <a:r>
              <a:rPr lang="cs-CZ" sz="2000" b="1" dirty="0" err="1" smtClean="0">
                <a:latin typeface="Calibri" panose="020F0502020204030204" pitchFamily="34" charset="0"/>
              </a:rPr>
              <a:t>Zürich</a:t>
            </a:r>
            <a:r>
              <a:rPr lang="cs-CZ" sz="2000" b="1" dirty="0" smtClean="0">
                <a:latin typeface="Calibri" panose="020F0502020204030204" pitchFamily="34" charset="0"/>
              </a:rPr>
              <a:t>, EPF Lausanne, University </a:t>
            </a:r>
            <a:r>
              <a:rPr lang="cs-CZ" sz="2000" b="1" dirty="0" err="1" smtClean="0">
                <a:latin typeface="Calibri" panose="020F0502020204030204" pitchFamily="34" charset="0"/>
              </a:rPr>
              <a:t>of</a:t>
            </a:r>
            <a:r>
              <a:rPr lang="cs-CZ" sz="2000" b="1" dirty="0" smtClean="0">
                <a:latin typeface="Calibri" panose="020F0502020204030204" pitchFamily="34" charset="0"/>
              </a:rPr>
              <a:t> </a:t>
            </a:r>
            <a:r>
              <a:rPr lang="cs-CZ" sz="2000" b="1" dirty="0" err="1" smtClean="0">
                <a:latin typeface="Calibri" panose="020F0502020204030204" pitchFamily="34" charset="0"/>
              </a:rPr>
              <a:t>Lucerne</a:t>
            </a:r>
            <a:endParaRPr lang="cs-CZ" sz="2000" b="1" dirty="0" smtClean="0">
              <a:latin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212976"/>
            <a:ext cx="3548590" cy="25463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729" y="3645023"/>
            <a:ext cx="1881144" cy="168225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502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059832" y="260648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 smtClean="0">
                <a:latin typeface="Calibri" panose="020F0502020204030204" pitchFamily="34" charset="0"/>
              </a:rPr>
              <a:t>A mnoho dalšího…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453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Sportovní aktivity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- cyklostezky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- běžecké a cyklotrasy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- fitness, badminton, fotbal</a:t>
            </a:r>
          </a:p>
          <a:p>
            <a:pPr>
              <a:lnSpc>
                <a:spcPct val="150000"/>
              </a:lnSpc>
            </a:pPr>
            <a:r>
              <a:rPr lang="cs-CZ" sz="2000" b="1" dirty="0">
                <a:latin typeface="Calibri" panose="020F0502020204030204" pitchFamily="34" charset="0"/>
              </a:rPr>
              <a:t>	</a:t>
            </a:r>
            <a:r>
              <a:rPr lang="cs-CZ" sz="2000" b="1" dirty="0" smtClean="0">
                <a:latin typeface="Calibri" panose="020F0502020204030204" pitchFamily="34" charset="0"/>
              </a:rPr>
              <a:t>- volejbalové hřiště, 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752"/>
            <a:ext cx="5759549" cy="8719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596856"/>
            <a:ext cx="2515196" cy="225335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1261" y="3274053"/>
            <a:ext cx="1833058" cy="31854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5028" y="1805669"/>
            <a:ext cx="1758049" cy="266000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ovéPole 7"/>
          <p:cNvSpPr txBox="1"/>
          <p:nvPr/>
        </p:nvSpPr>
        <p:spPr>
          <a:xfrm>
            <a:off x="323528" y="477662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sz="2000" b="1" dirty="0" smtClean="0">
                <a:latin typeface="Calibri" panose="020F0502020204030204" pitchFamily="34" charset="0"/>
              </a:rPr>
              <a:t>Školka</a:t>
            </a:r>
            <a:endParaRPr lang="cs-CZ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1029</TotalTime>
  <Words>220</Words>
  <Application>Microsoft Office PowerPoint</Application>
  <PresentationFormat>Předvádění na obrazovce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Wingdings 3</vt:lpstr>
      <vt:lpstr>Faseta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Jana</dc:creator>
  <cp:lastModifiedBy>PC10</cp:lastModifiedBy>
  <cp:revision>89</cp:revision>
  <dcterms:created xsi:type="dcterms:W3CDTF">2014-01-30T14:37:57Z</dcterms:created>
  <dcterms:modified xsi:type="dcterms:W3CDTF">2015-06-26T10:00:44Z</dcterms:modified>
</cp:coreProperties>
</file>