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sldIdLst>
    <p:sldId id="386" r:id="rId2"/>
    <p:sldId id="424" r:id="rId3"/>
    <p:sldId id="425" r:id="rId4"/>
    <p:sldId id="426" r:id="rId5"/>
    <p:sldId id="427" r:id="rId6"/>
    <p:sldId id="428" r:id="rId7"/>
    <p:sldId id="434" r:id="rId8"/>
    <p:sldId id="429" r:id="rId9"/>
    <p:sldId id="430" r:id="rId10"/>
    <p:sldId id="431" r:id="rId11"/>
    <p:sldId id="432" r:id="rId12"/>
    <p:sldId id="433" r:id="rId13"/>
    <p:sldId id="435" r:id="rId14"/>
    <p:sldId id="436" r:id="rId15"/>
    <p:sldId id="437" r:id="rId16"/>
    <p:sldId id="438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FF00"/>
    <a:srgbClr val="EAE4B4"/>
    <a:srgbClr val="FF0000"/>
    <a:srgbClr val="DEDDC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70" d="100"/>
          <a:sy n="70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Hodnoty MI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66CC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Lbls>
            <c:numFmt formatCode="0.00%" sourceLinked="0"/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List1!$A$2:$A$6</c:f>
              <c:strCache>
                <c:ptCount val="5"/>
                <c:pt idx="0">
                  <c:v>ZŠ a SŠ</c:v>
                </c:pt>
                <c:pt idx="1">
                  <c:v>VŠ</c:v>
                </c:pt>
                <c:pt idx="2">
                  <c:v>Ph.D.</c:v>
                </c:pt>
                <c:pt idx="3">
                  <c:v>Pedagogové</c:v>
                </c:pt>
                <c:pt idx="4">
                  <c:v>Poskytovatelé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2287</c:v>
                </c:pt>
                <c:pt idx="1">
                  <c:v>538</c:v>
                </c:pt>
                <c:pt idx="2">
                  <c:v>3</c:v>
                </c:pt>
                <c:pt idx="3">
                  <c:v>502</c:v>
                </c:pt>
                <c:pt idx="4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8599EF7-34A1-4FA3-9F61-0694C8AE5585}" type="datetimeFigureOut">
              <a:rPr lang="cs-CZ"/>
              <a:pPr>
                <a:defRPr/>
              </a:pPr>
              <a:t>24.6.2015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FF6386F-6918-4CA0-BD12-7BD6C57DE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243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4D2A10-F65F-4C07-A99E-EF3BF2ED31C4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9379D-A29C-4E04-BB52-55EA3C689C8A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F42FA-6B36-42D6-B2D0-915787292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35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102AD-0A9A-4191-A9DB-929E9890A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13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288DB-1683-4BF0-9AFE-CB185DE6C0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05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A048-CE25-40F7-9F15-048B48932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86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B29FE-EDE6-4885-B440-A3863B8F4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24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8CCF-2B90-427A-89A3-52C0F8114E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02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9D9A6-4679-439A-886C-6C028F6222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3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95DF-1F9D-47A6-9284-7846CDA62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4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E60F7-746F-43A3-992C-05397B62AE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50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74B29-8E97-463C-8E38-C41A176DB8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17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F137D-46BC-4D1F-BDBB-8A325EAA36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57C8676-5F5E-4FD9-9444-A34DB14875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u.cz/index.php?kategorie=915&amp;id=1197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kty.osu.cz/okna-vedy-dokoran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3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8028384" cy="1470025"/>
          </a:xfrm>
        </p:spPr>
        <p:txBody>
          <a:bodyPr/>
          <a:lstStyle/>
          <a:p>
            <a:r>
              <a:rPr lang="cs-CZ" altLang="cs-CZ" dirty="0" smtClean="0"/>
              <a:t>Okna vědy dokořán</a:t>
            </a:r>
            <a:endParaRPr lang="cs-CZ" altLang="cs-CZ" dirty="0" smtClean="0"/>
          </a:p>
        </p:txBody>
      </p:sp>
      <p:sp>
        <p:nvSpPr>
          <p:cNvPr id="2051" name="Podnadpis 4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8028384" cy="1752600"/>
          </a:xfrm>
        </p:spPr>
        <p:txBody>
          <a:bodyPr/>
          <a:lstStyle/>
          <a:p>
            <a:r>
              <a:rPr lang="cs-CZ" altLang="cs-CZ" dirty="0" smtClean="0"/>
              <a:t>Rostislav Miarka</a:t>
            </a:r>
            <a:endParaRPr lang="cs-CZ" alt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260648"/>
            <a:ext cx="6553213" cy="1258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Webové stránky projektu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421088"/>
          </a:xfrm>
        </p:spPr>
        <p:txBody>
          <a:bodyPr/>
          <a:lstStyle/>
          <a:p>
            <a:r>
              <a:rPr lang="cs-CZ" dirty="0" smtClean="0"/>
              <a:t>Informace na internetových stránkách OSU</a:t>
            </a:r>
          </a:p>
          <a:p>
            <a:pPr lvl="1"/>
            <a:r>
              <a:rPr lang="cs-CZ" dirty="0" smtClean="0">
                <a:hlinkClick r:id="rId3"/>
              </a:rPr>
              <a:t>http://www.osu.cz/index.php?kategorie=915&amp;id=11974</a:t>
            </a:r>
            <a:endParaRPr lang="cs-CZ" dirty="0" smtClean="0"/>
          </a:p>
          <a:p>
            <a:r>
              <a:rPr lang="cs-CZ" sz="3200" dirty="0" smtClean="0"/>
              <a:t>Vlastní internetové stránky projektu</a:t>
            </a:r>
          </a:p>
          <a:p>
            <a:pPr lvl="1"/>
            <a:r>
              <a:rPr lang="cs-CZ" dirty="0">
                <a:hlinkClick r:id="rId4"/>
              </a:rPr>
              <a:t>http://projekty.osu.cz/okna-vedy-dokoran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35736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Publicita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421088"/>
          </a:xfrm>
        </p:spPr>
        <p:txBody>
          <a:bodyPr/>
          <a:lstStyle/>
          <a:p>
            <a:r>
              <a:rPr lang="cs-CZ" dirty="0" smtClean="0"/>
              <a:t>Aktuality na stránkách OSU</a:t>
            </a:r>
          </a:p>
          <a:p>
            <a:r>
              <a:rPr lang="cs-CZ" dirty="0" smtClean="0"/>
              <a:t>Články na portálu OU@LIVE</a:t>
            </a:r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231093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Monitorovací indikátory I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421088"/>
          </a:xfrm>
        </p:spPr>
        <p:txBody>
          <a:bodyPr/>
          <a:lstStyle/>
          <a:p>
            <a:r>
              <a:rPr lang="cs-CZ" sz="2800" dirty="0" smtClean="0">
                <a:effectLst/>
              </a:rPr>
              <a:t>Počet podpořených osob - poskytovatelé služeb</a:t>
            </a:r>
          </a:p>
          <a:p>
            <a:r>
              <a:rPr lang="cs-CZ" sz="2800" dirty="0" smtClean="0">
                <a:effectLst/>
              </a:rPr>
              <a:t>Počet podpořených osob - pracovníků v dalším vzdělávání</a:t>
            </a:r>
          </a:p>
          <a:p>
            <a:r>
              <a:rPr lang="cs-CZ" sz="2800" dirty="0" smtClean="0">
                <a:effectLst/>
              </a:rPr>
              <a:t>Počet podpořených osob - studentů v dalším vzdělávání</a:t>
            </a:r>
          </a:p>
          <a:p>
            <a:r>
              <a:rPr lang="cs-CZ" sz="2800" dirty="0" smtClean="0">
                <a:effectLst/>
              </a:rPr>
              <a:t>Počet podpořených osob v počátečním vzdělávání - studentů celkem</a:t>
            </a:r>
          </a:p>
          <a:p>
            <a:r>
              <a:rPr lang="cs-CZ" sz="2800" dirty="0" smtClean="0">
                <a:effectLst/>
              </a:rPr>
              <a:t>Počet podpořených osob v počátečním vzdělávání celkem - dětí, žáků</a:t>
            </a:r>
            <a:endParaRPr lang="cs-CZ" sz="2800" dirty="0" smtClean="0"/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305476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Monitorovací indikátory II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421088"/>
          </a:xfrm>
        </p:spPr>
        <p:txBody>
          <a:bodyPr/>
          <a:lstStyle/>
          <a:p>
            <a:r>
              <a:rPr lang="cs-CZ" sz="2800" dirty="0" smtClean="0">
                <a:effectLst/>
              </a:rPr>
              <a:t>Počet úspěšně podpořených osob - pracovníků v dalším vzdělávání</a:t>
            </a:r>
          </a:p>
          <a:p>
            <a:r>
              <a:rPr lang="cs-CZ" sz="2800" dirty="0" smtClean="0">
                <a:effectLst/>
              </a:rPr>
              <a:t>Počet úspěšně podpořených osob - studentů v dalším vzdělávání</a:t>
            </a:r>
          </a:p>
          <a:p>
            <a:r>
              <a:rPr lang="cs-CZ" sz="2800" dirty="0" smtClean="0">
                <a:effectLst/>
              </a:rPr>
              <a:t>Počet úspěšně podpořených osob v počátečním vzdělávání – studentů</a:t>
            </a:r>
          </a:p>
          <a:p>
            <a:r>
              <a:rPr lang="cs-CZ" sz="2800" dirty="0" smtClean="0">
                <a:effectLst/>
              </a:rPr>
              <a:t>Počet úspěšně podpořených osob v počátečním vzdělávání celkem - dětí, žáků</a:t>
            </a:r>
            <a:endParaRPr lang="cs-CZ" sz="2800" dirty="0" smtClean="0"/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12825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Hodnoty monitorovacích indikátorů</a:t>
            </a:r>
            <a:endParaRPr lang="cs-CZ" altLang="cs-CZ" dirty="0" smtClean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058137"/>
              </p:ext>
            </p:extLst>
          </p:nvPr>
        </p:nvGraphicFramePr>
        <p:xfrm>
          <a:off x="1143000" y="1600200"/>
          <a:ext cx="8001000" cy="2494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8800"/>
                <a:gridCol w="1296144"/>
                <a:gridCol w="1152128"/>
                <a:gridCol w="1152128"/>
                <a:gridCol w="1296144"/>
                <a:gridCol w="147565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ZŠ</a:t>
                      </a:r>
                      <a:r>
                        <a:rPr lang="cs-CZ" baseline="0" dirty="0" smtClean="0"/>
                        <a:t> a SŠ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2287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185 %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383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140 %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Ph.D.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Pedagogové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178 %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Poskytovatelé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117 %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9604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Hodnoty monitorovacích indikátorů</a:t>
            </a:r>
            <a:endParaRPr lang="cs-CZ" altLang="cs-CZ" dirty="0" smtClean="0"/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328249"/>
              </p:ext>
            </p:extLst>
          </p:nvPr>
        </p:nvGraphicFramePr>
        <p:xfrm>
          <a:off x="1115616" y="1556792"/>
          <a:ext cx="802838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16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115616" y="2132856"/>
            <a:ext cx="8028384" cy="147002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Závěrečná konference projektu Okna vědy dokořán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5A048-CE25-40F7-9F15-048B48932B0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8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Souhrnné informace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525963"/>
          </a:xfrm>
        </p:spPr>
        <p:txBody>
          <a:bodyPr/>
          <a:lstStyle/>
          <a:p>
            <a:r>
              <a:rPr lang="cs-CZ" dirty="0" smtClean="0"/>
              <a:t>OP Vzdělávání </a:t>
            </a:r>
            <a:r>
              <a:rPr lang="cs-CZ" dirty="0"/>
              <a:t>pro </a:t>
            </a:r>
            <a:r>
              <a:rPr lang="cs-CZ" dirty="0" smtClean="0"/>
              <a:t>konkurenceschopnost</a:t>
            </a:r>
          </a:p>
          <a:p>
            <a:r>
              <a:rPr lang="cs-CZ" dirty="0" smtClean="0"/>
              <a:t>Prioritní osa 7.2 </a:t>
            </a:r>
            <a:r>
              <a:rPr lang="cs-CZ" dirty="0"/>
              <a:t>Terciární vzdělávání, výzkum a </a:t>
            </a:r>
            <a:r>
              <a:rPr lang="cs-CZ" dirty="0" smtClean="0"/>
              <a:t>vývoj</a:t>
            </a:r>
          </a:p>
          <a:p>
            <a:r>
              <a:rPr lang="cs-CZ" dirty="0" smtClean="0"/>
              <a:t>Oblast podpory 7.2.3 </a:t>
            </a:r>
            <a:r>
              <a:rPr lang="cs-CZ" dirty="0"/>
              <a:t>Lidské zdroje ve výzkumu a </a:t>
            </a:r>
            <a:r>
              <a:rPr lang="cs-CZ" dirty="0" smtClean="0"/>
              <a:t>vývoji</a:t>
            </a:r>
          </a:p>
          <a:p>
            <a:r>
              <a:rPr lang="cs-CZ" dirty="0" smtClean="0"/>
              <a:t>Poskytovatel dotace MŠMT</a:t>
            </a:r>
          </a:p>
          <a:p>
            <a:r>
              <a:rPr lang="cs-CZ" dirty="0" smtClean="0"/>
              <a:t>Příjemce dotace Ostravská univerzita v Ostravě</a:t>
            </a:r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Informace o projektu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525963"/>
          </a:xfrm>
        </p:spPr>
        <p:txBody>
          <a:bodyPr/>
          <a:lstStyle/>
          <a:p>
            <a:r>
              <a:rPr lang="cs-CZ" dirty="0" smtClean="0"/>
              <a:t>Název „Okna vědy dokořán“</a:t>
            </a:r>
          </a:p>
          <a:p>
            <a:r>
              <a:rPr lang="cs-CZ" altLang="cs-CZ" dirty="0" err="1" smtClean="0"/>
              <a:t>Reg</a:t>
            </a:r>
            <a:r>
              <a:rPr lang="cs-CZ" altLang="cs-CZ" dirty="0" smtClean="0"/>
              <a:t>. </a:t>
            </a:r>
            <a:r>
              <a:rPr lang="cs-CZ" altLang="cs-CZ" smtClean="0"/>
              <a:t>číslo CZ.1.07/2.3.00/45.0004</a:t>
            </a:r>
            <a:endParaRPr lang="cs-CZ" altLang="cs-CZ" dirty="0" smtClean="0"/>
          </a:p>
          <a:p>
            <a:r>
              <a:rPr lang="cs-CZ" dirty="0" smtClean="0"/>
              <a:t>Doba realizace 5.3.2014 – 31.7.2015</a:t>
            </a:r>
          </a:p>
          <a:p>
            <a:r>
              <a:rPr lang="cs-CZ" dirty="0" smtClean="0"/>
              <a:t>Částka dotace 15.481.800,05 Kč</a:t>
            </a:r>
          </a:p>
          <a:p>
            <a:r>
              <a:rPr lang="cs-CZ" dirty="0" smtClean="0"/>
              <a:t>Hlavní řešitel doc. PaedDr. Dana </a:t>
            </a:r>
            <a:r>
              <a:rPr lang="cs-CZ" dirty="0" err="1" smtClean="0"/>
              <a:t>Kričfaluši</a:t>
            </a:r>
            <a:r>
              <a:rPr lang="cs-CZ" dirty="0" smtClean="0"/>
              <a:t>, CSc.</a:t>
            </a:r>
          </a:p>
          <a:p>
            <a:endParaRPr lang="cs-CZ" dirty="0" smtClean="0"/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29691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Partneři projektu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525963"/>
          </a:xfrm>
        </p:spPr>
        <p:txBody>
          <a:bodyPr/>
          <a:lstStyle/>
          <a:p>
            <a:r>
              <a:rPr lang="cs-CZ" dirty="0"/>
              <a:t>Soukromá základní škola, spol. s r.o</a:t>
            </a:r>
            <a:r>
              <a:rPr lang="cs-CZ" dirty="0" smtClean="0"/>
              <a:t>.</a:t>
            </a:r>
          </a:p>
          <a:p>
            <a:r>
              <a:rPr lang="cs-CZ" dirty="0"/>
              <a:t>Základní škola Orlová - Lutyně K. Dvořáčka 1230 okres </a:t>
            </a:r>
            <a:r>
              <a:rPr lang="cs-CZ" dirty="0" smtClean="0"/>
              <a:t>Karviná</a:t>
            </a:r>
          </a:p>
          <a:p>
            <a:r>
              <a:rPr lang="cs-CZ" dirty="0" smtClean="0"/>
              <a:t>Wichterlovo </a:t>
            </a:r>
            <a:r>
              <a:rPr lang="cs-CZ" dirty="0"/>
              <a:t>gymnázium, </a:t>
            </a:r>
            <a:r>
              <a:rPr lang="cs-CZ" dirty="0" smtClean="0"/>
              <a:t>Ostrava-Poruba</a:t>
            </a:r>
          </a:p>
          <a:p>
            <a:r>
              <a:rPr lang="cs-CZ" dirty="0" smtClean="0"/>
              <a:t>Střední </a:t>
            </a:r>
            <a:r>
              <a:rPr lang="cs-CZ" dirty="0"/>
              <a:t>průmyslová škola elektrotechniky a informatiky, </a:t>
            </a:r>
            <a:r>
              <a:rPr lang="cs-CZ" dirty="0" smtClean="0"/>
              <a:t>Ostrava</a:t>
            </a:r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12924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Realizační tým I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421088"/>
          </a:xfrm>
        </p:spPr>
        <p:txBody>
          <a:bodyPr/>
          <a:lstStyle/>
          <a:p>
            <a:r>
              <a:rPr lang="cs-CZ" sz="2800" dirty="0" smtClean="0"/>
              <a:t>Hlavní řešitel</a:t>
            </a:r>
          </a:p>
          <a:p>
            <a:pPr lvl="1"/>
            <a:r>
              <a:rPr lang="cs-CZ" sz="2400" dirty="0" smtClean="0"/>
              <a:t>doc. PaedDr. Dana </a:t>
            </a:r>
            <a:r>
              <a:rPr lang="cs-CZ" sz="2400" dirty="0" err="1" smtClean="0"/>
              <a:t>Kričfaluši</a:t>
            </a:r>
            <a:r>
              <a:rPr lang="cs-CZ" sz="2400" dirty="0" smtClean="0"/>
              <a:t>, CSc.</a:t>
            </a:r>
          </a:p>
          <a:p>
            <a:r>
              <a:rPr lang="cs-CZ" sz="2800" dirty="0" smtClean="0"/>
              <a:t>Výkonný manažer</a:t>
            </a:r>
          </a:p>
          <a:p>
            <a:pPr lvl="1"/>
            <a:r>
              <a:rPr lang="cs-CZ" sz="2400" dirty="0" smtClean="0"/>
              <a:t>RNDr. Rostislav Miarka, Ph.D.</a:t>
            </a:r>
          </a:p>
          <a:p>
            <a:r>
              <a:rPr lang="cs-CZ" sz="2800" dirty="0" smtClean="0"/>
              <a:t>Finanční manažer</a:t>
            </a:r>
          </a:p>
          <a:p>
            <a:pPr lvl="1"/>
            <a:r>
              <a:rPr lang="cs-CZ" sz="2400" dirty="0" smtClean="0"/>
              <a:t>Ing. Lenka Káňová, Ing. Andrea </a:t>
            </a:r>
            <a:r>
              <a:rPr lang="cs-CZ" sz="2400" dirty="0" err="1" smtClean="0"/>
              <a:t>Chromíková</a:t>
            </a:r>
            <a:endParaRPr lang="cs-CZ" sz="2400" dirty="0" smtClean="0"/>
          </a:p>
          <a:p>
            <a:r>
              <a:rPr lang="cs-CZ" sz="2800" dirty="0" smtClean="0"/>
              <a:t>Projektový asistent</a:t>
            </a:r>
          </a:p>
          <a:p>
            <a:pPr lvl="1"/>
            <a:r>
              <a:rPr lang="cs-CZ" sz="2400" dirty="0" smtClean="0"/>
              <a:t>Mgr. Stanislav Dlouhý, Mgr. Aneta </a:t>
            </a:r>
            <a:r>
              <a:rPr lang="cs-CZ" sz="2400" dirty="0" err="1" smtClean="0"/>
              <a:t>Bujok</a:t>
            </a:r>
            <a:r>
              <a:rPr lang="cs-CZ" sz="2400" dirty="0" smtClean="0"/>
              <a:t>, RNDr. Petr </a:t>
            </a:r>
            <a:r>
              <a:rPr lang="cs-CZ" sz="2400" dirty="0" err="1" smtClean="0"/>
              <a:t>Bujok</a:t>
            </a:r>
            <a:r>
              <a:rPr lang="cs-CZ" sz="2400" dirty="0" smtClean="0"/>
              <a:t>, Ph.D.</a:t>
            </a:r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23076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Realizační tým II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421088"/>
          </a:xfrm>
        </p:spPr>
        <p:txBody>
          <a:bodyPr/>
          <a:lstStyle/>
          <a:p>
            <a:r>
              <a:rPr lang="cs-CZ" sz="2800" dirty="0" smtClean="0"/>
              <a:t>Vedoucí KA1</a:t>
            </a:r>
          </a:p>
          <a:p>
            <a:pPr lvl="1"/>
            <a:r>
              <a:rPr lang="cs-CZ" sz="2400" dirty="0" smtClean="0"/>
              <a:t>Mgr. Monika Šumberová</a:t>
            </a:r>
          </a:p>
          <a:p>
            <a:r>
              <a:rPr lang="cs-CZ" sz="2800" dirty="0" smtClean="0"/>
              <a:t>Vedoucí KA2</a:t>
            </a:r>
          </a:p>
          <a:p>
            <a:pPr lvl="1"/>
            <a:r>
              <a:rPr lang="cs-CZ" sz="2400" dirty="0" smtClean="0"/>
              <a:t>RNDr. Petra Konečná, Ph.D.</a:t>
            </a:r>
          </a:p>
          <a:p>
            <a:r>
              <a:rPr lang="cs-CZ" sz="2800" dirty="0" smtClean="0"/>
              <a:t>Vedoucí KA3</a:t>
            </a:r>
          </a:p>
          <a:p>
            <a:pPr lvl="1"/>
            <a:r>
              <a:rPr lang="cs-CZ" sz="2400" dirty="0" smtClean="0"/>
              <a:t>doc. Mgr. Roman Maršálek, Ph.D.</a:t>
            </a:r>
          </a:p>
          <a:p>
            <a:r>
              <a:rPr lang="cs-CZ" sz="2800" dirty="0" smtClean="0"/>
              <a:t>Vedoucí KA4</a:t>
            </a:r>
          </a:p>
          <a:p>
            <a:pPr lvl="1"/>
            <a:r>
              <a:rPr lang="cs-CZ" sz="2400" dirty="0" smtClean="0"/>
              <a:t>Mgr. Václav Tvarůžka, Ph.D.</a:t>
            </a:r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14883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Cílová skupina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421088"/>
          </a:xfrm>
        </p:spPr>
        <p:txBody>
          <a:bodyPr/>
          <a:lstStyle/>
          <a:p>
            <a:r>
              <a:rPr lang="cs-CZ" dirty="0" smtClean="0"/>
              <a:t>Akademičtí a ostatní odborní pracovníci VŠ</a:t>
            </a:r>
          </a:p>
          <a:p>
            <a:r>
              <a:rPr lang="cs-CZ" dirty="0" smtClean="0"/>
              <a:t>Studenti VŠ</a:t>
            </a:r>
          </a:p>
          <a:p>
            <a:r>
              <a:rPr lang="cs-CZ" dirty="0" smtClean="0"/>
              <a:t>Žáci ZŠ a SŠ</a:t>
            </a:r>
          </a:p>
          <a:p>
            <a:r>
              <a:rPr lang="cs-CZ" dirty="0" smtClean="0"/>
              <a:t>Pedagogičtí pracovníci ZŠ a SŠ</a:t>
            </a:r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41065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Klíčové aktivity I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421088"/>
          </a:xfrm>
        </p:spPr>
        <p:txBody>
          <a:bodyPr/>
          <a:lstStyle/>
          <a:p>
            <a:r>
              <a:rPr lang="cs-CZ" dirty="0" smtClean="0"/>
              <a:t>KA1</a:t>
            </a:r>
          </a:p>
          <a:p>
            <a:pPr lvl="1"/>
            <a:r>
              <a:rPr lang="cs-CZ" dirty="0" smtClean="0"/>
              <a:t>Další vzdělávání pracovníků výzkumu a vývoje v oblasti popularizace, komunikace a šíření výsledků vědy a výzkumu do praxe</a:t>
            </a:r>
          </a:p>
          <a:p>
            <a:r>
              <a:rPr lang="cs-CZ" dirty="0" smtClean="0"/>
              <a:t>KA2</a:t>
            </a:r>
          </a:p>
          <a:p>
            <a:pPr lvl="1"/>
            <a:r>
              <a:rPr lang="cs-CZ" dirty="0" smtClean="0"/>
              <a:t>Aktivity směřující k popularizaci výzkumu a vývoje a jeho výsledků pro společnost</a:t>
            </a:r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69209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cs-CZ" altLang="cs-CZ" dirty="0" smtClean="0"/>
              <a:t>Klíčové aktivity II</a:t>
            </a:r>
            <a:endParaRPr lang="cs-CZ" alt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1000" cy="4421088"/>
          </a:xfrm>
        </p:spPr>
        <p:txBody>
          <a:bodyPr/>
          <a:lstStyle/>
          <a:p>
            <a:r>
              <a:rPr lang="cs-CZ" dirty="0" smtClean="0"/>
              <a:t>KA3</a:t>
            </a:r>
          </a:p>
          <a:p>
            <a:pPr lvl="1"/>
            <a:r>
              <a:rPr lang="cs-CZ" dirty="0" smtClean="0"/>
              <a:t>Vytvoření sítě metodiků - ambasadorů výsledků výzkumu a vývoje - podpora systematické práce se studenty a žáky v oblasti seznamování se s </a:t>
            </a:r>
            <a:r>
              <a:rPr lang="cs-CZ" dirty="0" err="1" smtClean="0"/>
              <a:t>VaV</a:t>
            </a:r>
            <a:endParaRPr lang="cs-CZ" dirty="0" smtClean="0"/>
          </a:p>
          <a:p>
            <a:r>
              <a:rPr lang="cs-CZ" sz="3200" dirty="0" smtClean="0"/>
              <a:t>KA4</a:t>
            </a:r>
          </a:p>
          <a:p>
            <a:pPr lvl="1"/>
            <a:r>
              <a:rPr lang="cs-CZ" dirty="0" smtClean="0"/>
              <a:t>Spolupráce základních škol s </a:t>
            </a:r>
            <a:r>
              <a:rPr lang="cs-CZ" dirty="0" err="1" smtClean="0"/>
              <a:t>PdF</a:t>
            </a:r>
            <a:r>
              <a:rPr lang="cs-CZ" dirty="0" smtClean="0"/>
              <a:t> a </a:t>
            </a:r>
            <a:r>
              <a:rPr lang="cs-CZ" dirty="0" err="1" smtClean="0"/>
              <a:t>PřF</a:t>
            </a:r>
            <a:r>
              <a:rPr lang="cs-CZ" dirty="0" smtClean="0"/>
              <a:t> OU v oblasti výuky technologií s využitím experimentálního pracoviště</a:t>
            </a:r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Závěrečná konference projektu Okna vědy dokořán</a:t>
            </a:r>
            <a:endParaRPr lang="cs-CZ" altLang="cs-CZ" sz="1400" dirty="0" smtClean="0"/>
          </a:p>
        </p:txBody>
      </p:sp>
      <p:sp>
        <p:nvSpPr>
          <p:cNvPr id="307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096BEF-122E-42F5-A41B-BE844BE88CBC}" type="slidenum">
              <a:rPr lang="cs-CZ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26356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sedn správní rady 11-2007">
  <a:themeElements>
    <a:clrScheme name="Zasedn správní rady 11-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sedn správní rady 11-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sedn správní rady 11-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sedn správní rady 11-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sedn správní rady 11-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sedn správní rady 11-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sedn správní rady 11-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sedn správní rady 11-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sedn správní rady 11-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sedn správní rady 11-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sedn správní rady 11-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sedn správní rady 11-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sedn správní rady 11-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sedn správní rady 11-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11603</TotalTime>
  <Words>586</Words>
  <Application>Microsoft Office PowerPoint</Application>
  <PresentationFormat>Předvádění na obrazovce (4:3)</PresentationFormat>
  <Paragraphs>156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Zasedn správní rady 11-2007</vt:lpstr>
      <vt:lpstr>Okna vědy dokořán</vt:lpstr>
      <vt:lpstr>Souhrnné informace</vt:lpstr>
      <vt:lpstr>Informace o projektu</vt:lpstr>
      <vt:lpstr>Partneři projektu</vt:lpstr>
      <vt:lpstr>Realizační tým I</vt:lpstr>
      <vt:lpstr>Realizační tým II</vt:lpstr>
      <vt:lpstr>Cílová skupina</vt:lpstr>
      <vt:lpstr>Klíčové aktivity I</vt:lpstr>
      <vt:lpstr>Klíčové aktivity II</vt:lpstr>
      <vt:lpstr>Webové stránky projektu</vt:lpstr>
      <vt:lpstr>Publicita</vt:lpstr>
      <vt:lpstr>Monitorovací indikátory I</vt:lpstr>
      <vt:lpstr>Monitorovací indikátory II</vt:lpstr>
      <vt:lpstr>Hodnoty monitorovacích indikátorů</vt:lpstr>
      <vt:lpstr>Hodnoty monitorovacích indikátorů</vt:lpstr>
      <vt:lpstr>Děkuji za pozornost</vt:lpstr>
    </vt:vector>
  </TitlesOfParts>
  <Company>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přípravy vzniku Lékařské fakulty</dc:title>
  <dc:creator>KMAT</dc:creator>
  <cp:lastModifiedBy>Miarka</cp:lastModifiedBy>
  <cp:revision>279</cp:revision>
  <dcterms:created xsi:type="dcterms:W3CDTF">2008-08-05T09:54:10Z</dcterms:created>
  <dcterms:modified xsi:type="dcterms:W3CDTF">2015-06-24T19:09:36Z</dcterms:modified>
</cp:coreProperties>
</file>