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9" r:id="rId4"/>
    <p:sldId id="262" r:id="rId5"/>
    <p:sldId id="260" r:id="rId6"/>
    <p:sldId id="258" r:id="rId7"/>
    <p:sldId id="264" r:id="rId8"/>
    <p:sldId id="265" r:id="rId9"/>
    <p:sldId id="266" r:id="rId10"/>
    <p:sldId id="261" r:id="rId11"/>
    <p:sldId id="269" r:id="rId12"/>
    <p:sldId id="267" r:id="rId13"/>
    <p:sldId id="263" r:id="rId14"/>
    <p:sldId id="270" r:id="rId15"/>
    <p:sldId id="275" r:id="rId16"/>
    <p:sldId id="271" r:id="rId17"/>
    <p:sldId id="272" r:id="rId18"/>
    <p:sldId id="273" r:id="rId19"/>
    <p:sldId id="274" r:id="rId20"/>
  </p:sldIdLst>
  <p:sldSz cx="9144000" cy="6858000" type="screen4x3"/>
  <p:notesSz cx="6735763" cy="9799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A5933-8343-44E8-97F1-C79166B64B68}" type="datetimeFigureOut">
              <a:rPr lang="cs-CZ" smtClean="0"/>
              <a:t>26. 6. 2015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C54E-8EEE-4E58-A8C2-9D1E65980BB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.se/ostersjocentrum/english/baltic-eye/about-baltic-eye/news/stand-up-for-the-baltic-se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Stáž na                             			</a:t>
            </a:r>
            <a:br>
              <a:rPr lang="cs-CZ" dirty="0" smtClean="0"/>
            </a:br>
            <a:r>
              <a:rPr lang="cs-CZ" dirty="0" smtClean="0"/>
              <a:t>8.6. – 17.6. 2015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 Fric</a:t>
            </a:r>
          </a:p>
          <a:p>
            <a:r>
              <a:rPr lang="cs-CZ" dirty="0" err="1" smtClean="0"/>
              <a:t>PřF</a:t>
            </a:r>
            <a:endParaRPr lang="cs-CZ" dirty="0" smtClean="0"/>
          </a:p>
          <a:p>
            <a:r>
              <a:rPr lang="cs-CZ" dirty="0" smtClean="0"/>
              <a:t>KSGRR</a:t>
            </a:r>
            <a:endParaRPr lang="cs-CZ" dirty="0"/>
          </a:p>
        </p:txBody>
      </p:sp>
      <p:pic>
        <p:nvPicPr>
          <p:cNvPr id="1028" name="Picture 4" descr="C:\Users\Jan\Desktop\Stockholm_University_logo.svg.jpg"/>
          <p:cNvPicPr>
            <a:picLocks noChangeAspect="1" noChangeArrowheads="1"/>
          </p:cNvPicPr>
          <p:nvPr/>
        </p:nvPicPr>
        <p:blipFill>
          <a:blip r:embed="rId2" cstate="print"/>
          <a:srcRect t="57143"/>
          <a:stretch>
            <a:fillRect/>
          </a:stretch>
        </p:blipFill>
        <p:spPr bwMode="auto">
          <a:xfrm>
            <a:off x="4860032" y="1124744"/>
            <a:ext cx="3521176" cy="1440161"/>
          </a:xfrm>
          <a:prstGeom prst="rect">
            <a:avLst/>
          </a:prstGeom>
          <a:noFill/>
        </p:spPr>
      </p:pic>
      <p:pic>
        <p:nvPicPr>
          <p:cNvPr id="1029" name="Picture 5" descr="C:\Users\Jan\Desktop\Stockholm_University_logo.svg.jpg"/>
          <p:cNvPicPr>
            <a:picLocks noChangeAspect="1" noChangeArrowheads="1"/>
          </p:cNvPicPr>
          <p:nvPr/>
        </p:nvPicPr>
        <p:blipFill>
          <a:blip r:embed="rId2" cstate="print"/>
          <a:srcRect r="43597" b="42805"/>
          <a:stretch>
            <a:fillRect/>
          </a:stretch>
        </p:blipFill>
        <p:spPr bwMode="auto">
          <a:xfrm>
            <a:off x="2627784" y="764704"/>
            <a:ext cx="2083431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principy, strategie a obsah propagace 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Základní heslo: „Svobodné mysli a nové poznatky“</a:t>
            </a:r>
          </a:p>
          <a:p>
            <a:r>
              <a:rPr lang="cs-CZ" dirty="0" smtClean="0"/>
              <a:t>„Vědecké výsledky, inovace, otevřenost “</a:t>
            </a:r>
          </a:p>
          <a:p>
            <a:r>
              <a:rPr lang="cs-CZ" dirty="0" smtClean="0"/>
              <a:t>Tradice „otevřených přednášek“ od 19. století, na počátku stáli studenti tehdejší VŠ </a:t>
            </a:r>
            <a:r>
              <a:rPr lang="cs-CZ" sz="2800" dirty="0" smtClean="0"/>
              <a:t>(</a:t>
            </a:r>
            <a:r>
              <a:rPr lang="cs-CZ" sz="2800" dirty="0" err="1" smtClean="0"/>
              <a:t>högskola</a:t>
            </a:r>
            <a:r>
              <a:rPr lang="cs-CZ" sz="2800" dirty="0" smtClean="0"/>
              <a:t>)</a:t>
            </a:r>
            <a:endParaRPr lang="cs-CZ" dirty="0" smtClean="0"/>
          </a:p>
          <a:p>
            <a:r>
              <a:rPr lang="cs-CZ" dirty="0" smtClean="0"/>
              <a:t>Důležité body dle strategického plánu (2015-2018)</a:t>
            </a:r>
          </a:p>
          <a:p>
            <a:pPr lvl="1"/>
            <a:r>
              <a:rPr lang="cs-CZ" i="1" dirty="0" smtClean="0"/>
              <a:t>„Nejvíce studentů ve Švédsku“</a:t>
            </a:r>
          </a:p>
          <a:p>
            <a:pPr lvl="1"/>
            <a:r>
              <a:rPr lang="cs-CZ" i="1" dirty="0" smtClean="0"/>
              <a:t>„Zásadní výzkum“</a:t>
            </a:r>
          </a:p>
          <a:p>
            <a:pPr lvl="1"/>
            <a:r>
              <a:rPr lang="cs-CZ" i="1" dirty="0" smtClean="0"/>
              <a:t>„Největší univerzita v oblasti humanitních, společenských a přírodních věd“</a:t>
            </a:r>
          </a:p>
          <a:p>
            <a:pPr lvl="1"/>
            <a:r>
              <a:rPr lang="cs-CZ" i="1" dirty="0" smtClean="0"/>
              <a:t>„Moderní univerzita s tradičními akademickými hodnotami“</a:t>
            </a:r>
          </a:p>
          <a:p>
            <a:pPr lvl="1"/>
            <a:r>
              <a:rPr lang="cs-CZ" i="1" dirty="0" smtClean="0"/>
              <a:t>„Široká  národní i mezinárodní spolupráce“</a:t>
            </a:r>
          </a:p>
          <a:p>
            <a:r>
              <a:rPr lang="cs-CZ" dirty="0" smtClean="0"/>
              <a:t>Důraz na spolupráci s městem, zakořeněnost ve stockholmské společnosti (vč. médií, firem)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principy, strategie a obsah propagace SU</a:t>
            </a:r>
            <a:endParaRPr lang="cs-CZ" dirty="0"/>
          </a:p>
        </p:txBody>
      </p:sp>
      <p:pic>
        <p:nvPicPr>
          <p:cNvPr id="7170" name="Picture 2" descr="C:\Users\Jan\Desktop\Screenshot - 26_ 6 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48872" cy="5221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principy, strategie a obsah propagace 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Strategie:</a:t>
            </a:r>
          </a:p>
          <a:p>
            <a:pPr lvl="1"/>
            <a:r>
              <a:rPr lang="cs-CZ" dirty="0" smtClean="0"/>
              <a:t>Být otevření, viditelní a dostupní</a:t>
            </a:r>
          </a:p>
          <a:p>
            <a:pPr lvl="1"/>
            <a:r>
              <a:rPr lang="cs-CZ" dirty="0" smtClean="0"/>
              <a:t>Vyprávět (náš) příběh</a:t>
            </a:r>
          </a:p>
          <a:p>
            <a:pPr lvl="1"/>
            <a:r>
              <a:rPr lang="cs-CZ" dirty="0" smtClean="0"/>
              <a:t>Rozmanité komunikační kanály</a:t>
            </a:r>
          </a:p>
          <a:p>
            <a:pPr lvl="1"/>
            <a:r>
              <a:rPr lang="cs-CZ" dirty="0" smtClean="0"/>
              <a:t>Segmentované sdělení</a:t>
            </a:r>
          </a:p>
          <a:p>
            <a:pPr lvl="1"/>
            <a:r>
              <a:rPr lang="cs-CZ" dirty="0" smtClean="0"/>
              <a:t>Obsahový marketing</a:t>
            </a:r>
          </a:p>
          <a:p>
            <a:pPr lvl="1"/>
            <a:r>
              <a:rPr lang="cs-CZ" dirty="0" smtClean="0"/>
              <a:t>EVALUACE</a:t>
            </a:r>
          </a:p>
          <a:p>
            <a:pPr lvl="1"/>
            <a:r>
              <a:rPr lang="cs-CZ" dirty="0" smtClean="0"/>
              <a:t>Decentralizovaná komunikace (80 kateder/oddělení + pravidelná koordinace)</a:t>
            </a:r>
          </a:p>
          <a:p>
            <a:pPr lvl="1"/>
            <a:r>
              <a:rPr lang="cs-CZ" dirty="0" smtClean="0"/>
              <a:t>Profesionalizace komunikace</a:t>
            </a:r>
          </a:p>
          <a:p>
            <a:pPr lvl="1"/>
            <a:r>
              <a:rPr lang="cs-CZ" dirty="0" smtClean="0"/>
              <a:t>Přítomnost – důkladná online komunikace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Výběr aktivit SU: popularizace, PR, podpora studentům…</a:t>
            </a:r>
            <a:endParaRPr lang="cs-CZ" dirty="0"/>
          </a:p>
        </p:txBody>
      </p:sp>
      <p:pic>
        <p:nvPicPr>
          <p:cNvPr id="8194" name="Picture 2" descr="C:\Users\Jan\Desktop\Screenshot - 26_ 6 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10299" cy="515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Výběr aktivit SU: popularizace, PR, podpora studentům…</a:t>
            </a:r>
            <a:endParaRPr lang="cs-CZ" dirty="0"/>
          </a:p>
        </p:txBody>
      </p:sp>
      <p:pic>
        <p:nvPicPr>
          <p:cNvPr id="9218" name="Picture 2" descr="C:\Users\Jan\Desktop\Screenshot - 26_ 6 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056784" cy="522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Výběr aktivit SU: popularizace, PR, podpora studentům…</a:t>
            </a:r>
            <a:endParaRPr lang="cs-CZ" dirty="0"/>
          </a:p>
        </p:txBody>
      </p:sp>
      <p:pic>
        <p:nvPicPr>
          <p:cNvPr id="4" name="Obrázek 3" descr="C:\Users\Jan\Desktop\Nová složka\IMAG0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96944" cy="48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Výběr aktivit SU: popularizace, PR, podpora studentům…</a:t>
            </a:r>
            <a:endParaRPr lang="cs-CZ" dirty="0"/>
          </a:p>
        </p:txBody>
      </p:sp>
      <p:pic>
        <p:nvPicPr>
          <p:cNvPr id="10242" name="Picture 2" descr="C:\Users\Jan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10243" name="Picture 3" descr="C:\Users\Jan\Desktop\audience_logo_crosstal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528518"/>
            <a:ext cx="3868737" cy="121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Výběr aktivit SU: popularizace, PR, podpora studentům…</a:t>
            </a:r>
            <a:endParaRPr lang="cs-CZ" dirty="0"/>
          </a:p>
        </p:txBody>
      </p:sp>
      <p:pic>
        <p:nvPicPr>
          <p:cNvPr id="11266" name="Picture 2" descr="C:\Users\Jan\Desktop\CHoH_OaWoAADq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96744" cy="502255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6505599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su.se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ostersjocentrum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english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baltic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eye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about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baltic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eye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news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stand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up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for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the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baltic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sea</a:t>
            </a:r>
            <a:r>
              <a:rPr lang="cs-CZ" sz="1400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Výběr aktivit SU: popularizace, PR, podpora studentům…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Služby studentům (ne kurzy ale nepřetržitá asistence):</a:t>
            </a:r>
          </a:p>
          <a:p>
            <a:pPr lvl="1"/>
            <a:r>
              <a:rPr lang="cs-CZ" dirty="0" smtClean="0"/>
              <a:t>Poradenství pro akademické psaní</a:t>
            </a:r>
          </a:p>
          <a:p>
            <a:pPr lvl="1"/>
            <a:r>
              <a:rPr lang="cs-CZ" dirty="0" smtClean="0"/>
              <a:t>Poradenství pro anglický jazyk</a:t>
            </a:r>
          </a:p>
          <a:p>
            <a:pPr lvl="1"/>
            <a:r>
              <a:rPr lang="cs-CZ" dirty="0" smtClean="0"/>
              <a:t>Poradenství pro inovace ve výzkumu</a:t>
            </a:r>
          </a:p>
          <a:p>
            <a:pPr lvl="1"/>
            <a:r>
              <a:rPr lang="cs-CZ" dirty="0" smtClean="0"/>
              <a:t>Poradenství pro založení firmy, business plány apod. (start-</a:t>
            </a:r>
            <a:r>
              <a:rPr lang="cs-CZ" dirty="0" err="1" smtClean="0"/>
              <a:t>upy</a:t>
            </a:r>
            <a:r>
              <a:rPr lang="cs-CZ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9792" y="836712"/>
            <a:ext cx="411480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Děkuji za pozornost!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jan.fric</a:t>
            </a:r>
            <a:r>
              <a:rPr lang="cs-CZ" dirty="0" smtClean="0"/>
              <a:t>@email.</a:t>
            </a:r>
            <a:r>
              <a:rPr lang="cs-CZ" dirty="0" err="1" smtClean="0"/>
              <a:t>cz</a:t>
            </a:r>
            <a:endParaRPr lang="cs-CZ" dirty="0"/>
          </a:p>
        </p:txBody>
      </p:sp>
      <p:pic>
        <p:nvPicPr>
          <p:cNvPr id="12290" name="Picture 2" descr="C:\Users\Jan\Desktop\Gamla_stan_572x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996" y="3140968"/>
            <a:ext cx="54483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historické milníky 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1878 </a:t>
            </a:r>
            <a:r>
              <a:rPr lang="cs-CZ" dirty="0" smtClean="0"/>
              <a:t>– založení (</a:t>
            </a:r>
            <a:r>
              <a:rPr lang="cs-CZ" dirty="0" err="1" smtClean="0"/>
              <a:t>Stockholms</a:t>
            </a:r>
            <a:r>
              <a:rPr lang="cs-CZ" dirty="0" smtClean="0"/>
              <a:t> </a:t>
            </a:r>
            <a:r>
              <a:rPr lang="cs-CZ" dirty="0" err="1" smtClean="0"/>
              <a:t>högskola</a:t>
            </a:r>
            <a:r>
              <a:rPr lang="cs-CZ" dirty="0" smtClean="0"/>
              <a:t>)</a:t>
            </a:r>
          </a:p>
          <a:p>
            <a:r>
              <a:rPr lang="cs-CZ" dirty="0" smtClean="0"/>
              <a:t>1960 – transformace na VŠ univerzitního typu</a:t>
            </a:r>
          </a:p>
          <a:p>
            <a:r>
              <a:rPr lang="cs-CZ" dirty="0" smtClean="0"/>
              <a:t>1970 – nový </a:t>
            </a:r>
            <a:r>
              <a:rPr lang="cs-CZ" dirty="0" err="1" smtClean="0"/>
              <a:t>campus</a:t>
            </a:r>
            <a:r>
              <a:rPr lang="cs-CZ" dirty="0" smtClean="0"/>
              <a:t> ve </a:t>
            </a:r>
            <a:r>
              <a:rPr lang="cs-CZ" dirty="0" err="1" smtClean="0"/>
              <a:t>Frescati</a:t>
            </a:r>
            <a:endParaRPr lang="cs-CZ" dirty="0" smtClean="0"/>
          </a:p>
          <a:p>
            <a:r>
              <a:rPr lang="cs-CZ" dirty="0" smtClean="0"/>
              <a:t>1995 – poslední Nobelova cena za chemii (Paul </a:t>
            </a:r>
            <a:r>
              <a:rPr lang="cs-CZ" dirty="0" err="1" smtClean="0"/>
              <a:t>Crutzen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 descr="C:\Users\Jan\Desktop\Screenshot - 26_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17086"/>
            <a:ext cx="7848872" cy="176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Číselné charakteristiky 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70 000 studentů (30 000 </a:t>
            </a:r>
            <a:r>
              <a:rPr lang="cs-CZ" dirty="0" err="1" smtClean="0"/>
              <a:t>full</a:t>
            </a:r>
            <a:r>
              <a:rPr lang="cs-CZ" dirty="0" smtClean="0"/>
              <a:t>-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ekv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62% ženy, pouze 38% mladší 25 let</a:t>
            </a:r>
          </a:p>
          <a:p>
            <a:pPr lvl="1">
              <a:buNone/>
            </a:pPr>
            <a:endParaRPr lang="cs-CZ" sz="1300" dirty="0" smtClean="0"/>
          </a:p>
          <a:p>
            <a:pPr lvl="1"/>
            <a:r>
              <a:rPr lang="cs-CZ" dirty="0" smtClean="0"/>
              <a:t>87% studentů – humanitní a společenské vědy</a:t>
            </a:r>
          </a:p>
          <a:p>
            <a:pPr lvl="1"/>
            <a:r>
              <a:rPr lang="cs-CZ" dirty="0" smtClean="0"/>
              <a:t>13% studentů – přírodní vědy 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200 studijních programů, 1700 stud. </a:t>
            </a:r>
            <a:r>
              <a:rPr lang="cs-CZ" dirty="0" smtClean="0"/>
              <a:t>o</a:t>
            </a:r>
            <a:r>
              <a:rPr lang="cs-CZ" dirty="0" smtClean="0"/>
              <a:t>borů</a:t>
            </a:r>
          </a:p>
          <a:p>
            <a:r>
              <a:rPr lang="cs-CZ" dirty="0" smtClean="0"/>
              <a:t>1400 výměnných studentů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5500 zaměstnanců (4500 </a:t>
            </a:r>
            <a:r>
              <a:rPr lang="cs-CZ" dirty="0" err="1" smtClean="0"/>
              <a:t>full</a:t>
            </a:r>
            <a:r>
              <a:rPr lang="cs-CZ" dirty="0" smtClean="0"/>
              <a:t>-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ekv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25% </a:t>
            </a:r>
            <a:r>
              <a:rPr lang="cs-CZ" dirty="0" err="1" smtClean="0"/>
              <a:t>doktorandi</a:t>
            </a:r>
            <a:r>
              <a:rPr lang="cs-CZ" dirty="0" smtClean="0"/>
              <a:t> a 35% administrativní a </a:t>
            </a:r>
            <a:r>
              <a:rPr lang="cs-CZ" dirty="0" err="1" smtClean="0"/>
              <a:t>tech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Číselné charakteristiky 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Rozpočet 4,64 mld. SEK (13,68 mld. CZK)</a:t>
            </a:r>
          </a:p>
          <a:p>
            <a:pPr lvl="1"/>
            <a:r>
              <a:rPr lang="cs-CZ" dirty="0" smtClean="0"/>
              <a:t>60% - výzkum a </a:t>
            </a:r>
            <a:r>
              <a:rPr lang="cs-CZ" dirty="0" err="1" smtClean="0"/>
              <a:t>doktorandi</a:t>
            </a:r>
            <a:endParaRPr lang="cs-CZ" dirty="0" smtClean="0"/>
          </a:p>
          <a:p>
            <a:pPr lvl="1"/>
            <a:r>
              <a:rPr lang="cs-CZ" dirty="0" smtClean="0"/>
              <a:t>40% - výuka Bc. a Mgr.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Financování výzkum a </a:t>
            </a:r>
            <a:r>
              <a:rPr lang="cs-CZ" dirty="0" err="1" smtClean="0"/>
              <a:t>doktorandi</a:t>
            </a:r>
            <a:endParaRPr lang="cs-CZ" dirty="0" smtClean="0"/>
          </a:p>
          <a:p>
            <a:pPr lvl="2"/>
            <a:r>
              <a:rPr lang="cs-CZ" dirty="0" smtClean="0"/>
              <a:t>55% z rozpočtu vlády</a:t>
            </a:r>
          </a:p>
          <a:p>
            <a:pPr lvl="2"/>
            <a:r>
              <a:rPr lang="cs-CZ" dirty="0" smtClean="0"/>
              <a:t>45% externí financování</a:t>
            </a:r>
          </a:p>
          <a:p>
            <a:pPr lvl="1"/>
            <a:r>
              <a:rPr lang="cs-CZ" dirty="0" smtClean="0"/>
              <a:t>Financování Bc. a Mgr. Výuka</a:t>
            </a:r>
          </a:p>
          <a:p>
            <a:pPr lvl="2"/>
            <a:r>
              <a:rPr lang="cs-CZ" dirty="0" smtClean="0"/>
              <a:t>87% z rozpočtu vlády</a:t>
            </a:r>
          </a:p>
          <a:p>
            <a:pPr lvl="2"/>
            <a:r>
              <a:rPr lang="cs-CZ" dirty="0" smtClean="0"/>
              <a:t>13% externí financování</a:t>
            </a:r>
          </a:p>
          <a:p>
            <a:endParaRPr lang="cs-CZ" dirty="0" smtClean="0"/>
          </a:p>
          <a:p>
            <a:r>
              <a:rPr lang="cs-CZ" dirty="0" smtClean="0"/>
              <a:t>Mezinárodní hodnocení: </a:t>
            </a:r>
          </a:p>
          <a:p>
            <a:pPr lvl="1"/>
            <a:r>
              <a:rPr lang="cs-CZ" dirty="0" smtClean="0"/>
              <a:t>ARWU (</a:t>
            </a:r>
            <a:r>
              <a:rPr lang="cs-CZ" dirty="0" err="1" smtClean="0"/>
              <a:t>Shanghai</a:t>
            </a:r>
            <a:r>
              <a:rPr lang="cs-CZ" dirty="0" smtClean="0"/>
              <a:t>) 	- 78</a:t>
            </a:r>
          </a:p>
          <a:p>
            <a:pPr lvl="1"/>
            <a:r>
              <a:rPr lang="cs-CZ" dirty="0" smtClean="0"/>
              <a:t>THE-QS (</a:t>
            </a:r>
            <a:r>
              <a:rPr lang="cs-CZ" dirty="0" err="1" smtClean="0"/>
              <a:t>Times</a:t>
            </a:r>
            <a:r>
              <a:rPr lang="cs-CZ" dirty="0" smtClean="0"/>
              <a:t>)	- 98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SU</a:t>
            </a:r>
            <a:endParaRPr lang="cs-CZ" dirty="0"/>
          </a:p>
        </p:txBody>
      </p:sp>
      <p:pic>
        <p:nvPicPr>
          <p:cNvPr id="3074" name="Picture 2" descr="C:\Users\Jan\Desktop\Screenshot - 26_ 6 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3" y="1779451"/>
            <a:ext cx="9046101" cy="431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Lokalizace SU</a:t>
            </a:r>
            <a:endParaRPr lang="cs-CZ" dirty="0"/>
          </a:p>
        </p:txBody>
      </p:sp>
      <p:pic>
        <p:nvPicPr>
          <p:cNvPr id="4098" name="Picture 2" descr="C:\Users\Jan\Desktop\Screenshot - 26_ 6 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31" y="1205615"/>
            <a:ext cx="7611293" cy="539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Lokalizace SU</a:t>
            </a:r>
            <a:endParaRPr lang="cs-CZ" dirty="0"/>
          </a:p>
        </p:txBody>
      </p:sp>
      <p:pic>
        <p:nvPicPr>
          <p:cNvPr id="5123" name="Picture 3" descr="C:\Users\Jan\Desktop\Frescati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968552" cy="4968552"/>
          </a:xfrm>
          <a:prstGeom prst="rect">
            <a:avLst/>
          </a:prstGeom>
          <a:noFill/>
        </p:spPr>
      </p:pic>
      <p:pic>
        <p:nvPicPr>
          <p:cNvPr id="7" name="Picture 2" descr="C:\Users\Jan\Desktop\3386_studen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528392" cy="2520280"/>
          </a:xfrm>
          <a:prstGeom prst="rect">
            <a:avLst/>
          </a:prstGeom>
          <a:noFill/>
        </p:spPr>
      </p:pic>
      <p:pic>
        <p:nvPicPr>
          <p:cNvPr id="5125" name="Picture 5" descr="C:\Users\Jan\Desktop\hostcam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95587"/>
            <a:ext cx="3528392" cy="2293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Lokalizace SU</a:t>
            </a:r>
            <a:endParaRPr lang="cs-CZ" dirty="0"/>
          </a:p>
        </p:txBody>
      </p:sp>
      <p:pic>
        <p:nvPicPr>
          <p:cNvPr id="6146" name="Picture 2" descr="C:\Users\Jan\Desktop\kla_6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42" y="1340768"/>
            <a:ext cx="4134742" cy="2738782"/>
          </a:xfrm>
          <a:prstGeom prst="rect">
            <a:avLst/>
          </a:prstGeom>
          <a:noFill/>
        </p:spPr>
      </p:pic>
      <p:pic>
        <p:nvPicPr>
          <p:cNvPr id="6147" name="Picture 3" descr="C:\Users\Jan\Desktop\Stockholms-University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259"/>
            <a:ext cx="4420939" cy="2952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Lokalizace SU</a:t>
            </a:r>
            <a:endParaRPr lang="cs-CZ" dirty="0"/>
          </a:p>
        </p:txBody>
      </p:sp>
      <p:pic>
        <p:nvPicPr>
          <p:cNvPr id="4" name="Picture 4" descr="C:\Users\Jan\Desktop\Studenthuset_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92888" cy="5330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450</Words>
  <Application>Microsoft Office PowerPoint</Application>
  <PresentationFormat>Předvádění na obrazovce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Stáž na                                 8.6. – 17.6. 2015</vt:lpstr>
      <vt:lpstr>Hlavní historické milníky SU</vt:lpstr>
      <vt:lpstr>Číselné charakteristiky SU</vt:lpstr>
      <vt:lpstr>Číselné charakteristiky SU</vt:lpstr>
      <vt:lpstr>Struktura SU</vt:lpstr>
      <vt:lpstr>Lokalizace SU</vt:lpstr>
      <vt:lpstr>Lokalizace SU</vt:lpstr>
      <vt:lpstr>Lokalizace SU</vt:lpstr>
      <vt:lpstr>Lokalizace SU</vt:lpstr>
      <vt:lpstr>Základní principy, strategie a obsah propagace SU</vt:lpstr>
      <vt:lpstr>Základní principy, strategie a obsah propagace SU</vt:lpstr>
      <vt:lpstr>Základní principy, strategie a obsah propagace SU</vt:lpstr>
      <vt:lpstr>Výběr aktivit SU: popularizace, PR, podpora studentům…</vt:lpstr>
      <vt:lpstr>Výběr aktivit SU: popularizace, PR, podpora studentům…</vt:lpstr>
      <vt:lpstr>Výběr aktivit SU: popularizace, PR, podpora studentům…</vt:lpstr>
      <vt:lpstr>Výběr aktivit SU: popularizace, PR, podpora studentům…</vt:lpstr>
      <vt:lpstr>Výběr aktivit SU: popularizace, PR, podpora studentům…</vt:lpstr>
      <vt:lpstr>Výběr aktivit SU: popularizace, PR, podpora studentům…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na Stockholm University 8.6. – 17.6. 2015</dc:title>
  <dc:creator>Jan Fric</dc:creator>
  <cp:lastModifiedBy>Jan Fric</cp:lastModifiedBy>
  <cp:revision>74</cp:revision>
  <dcterms:created xsi:type="dcterms:W3CDTF">2015-06-26T05:17:10Z</dcterms:created>
  <dcterms:modified xsi:type="dcterms:W3CDTF">2015-06-26T09:12:53Z</dcterms:modified>
</cp:coreProperties>
</file>