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6" r:id="rId2"/>
    <p:sldId id="268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2" r:id="rId15"/>
    <p:sldId id="283" r:id="rId16"/>
    <p:sldId id="284" r:id="rId17"/>
    <p:sldId id="285" r:id="rId18"/>
    <p:sldId id="286" r:id="rId19"/>
    <p:sldId id="289" r:id="rId20"/>
  </p:sldIdLst>
  <p:sldSz cx="9144000" cy="6858000" type="screen4x3"/>
  <p:notesSz cx="6858000" cy="9144000"/>
  <p:defaultTextStyle>
    <a:lvl1pPr marL="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1" autoAdjust="0"/>
    <p:restoredTop sz="99801" autoAdjust="0"/>
  </p:normalViewPr>
  <p:slideViewPr>
    <p:cSldViewPr>
      <p:cViewPr varScale="1">
        <p:scale>
          <a:sx n="88" d="100"/>
          <a:sy n="88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it-IT" sz="1200"/>
            </a:lvl1pPr>
            <a:extLst/>
          </a:lstStyle>
          <a:p>
            <a:endParaRPr lang="it-IT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it-IT" sz="1200"/>
            </a:lvl1pPr>
            <a:extLst/>
          </a:lstStyle>
          <a:p>
            <a:fld id="{6E7D018D-748F-47BF-843A-40349A141CAC}" type="datetimeFigureOut">
              <a:rPr lang="it-IT" smtClean="0"/>
              <a:pPr/>
              <a:t>27/11/17</a:t>
            </a:fld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it-IT" sz="1200"/>
            </a:lvl1pPr>
            <a:extLst/>
          </a:lstStyle>
          <a:p>
            <a:endParaRPr lang="it-IT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it-IT" sz="1200"/>
            </a:lvl1pPr>
            <a:extLst/>
          </a:lstStyle>
          <a:p>
            <a:fld id="{04AC5213-BACC-41AB-9B61-B40CF6C5296E}" type="slidenum">
              <a:rPr lang="it-IT" smtClean="0"/>
              <a:pPr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1305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it-IT" sz="1200"/>
            </a:lvl1pPr>
            <a:extLst/>
          </a:lstStyle>
          <a:p>
            <a:endParaRPr lang="it-IT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it-IT" sz="1200"/>
            </a:lvl1pPr>
            <a:extLst/>
          </a:lstStyle>
          <a:p>
            <a:fld id="{23E9B8FB-2ABD-42C9-A6DA-A6789EAF441D}" type="datetimeFigureOut">
              <a:rPr lang="it-IT"/>
              <a:pPr/>
              <a:t>27/11/17</a:t>
            </a:fld>
            <a:endParaRPr lang="it-IT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it-IT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it-IT" sz="1200"/>
            </a:lvl1pPr>
            <a:extLst/>
          </a:lstStyle>
          <a:p>
            <a:endParaRPr lang="it-IT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it-IT" sz="1200"/>
            </a:lvl1pPr>
            <a:extLst/>
          </a:lstStyle>
          <a:p>
            <a:fld id="{BE2A7042-DEED-4AA1-9E89-4A16B2572577}" type="slidenum">
              <a:rPr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222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7687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47CE2-572C-4D35-94FC-6F146D584546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4284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47CE2-572C-4D35-94FC-6F146D584546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8133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47CE2-572C-4D35-94FC-6F146D584546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6711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47CE2-572C-4D35-94FC-6F146D584546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31075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47CE2-572C-4D35-94FC-6F146D584546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3703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47CE2-572C-4D35-94FC-6F146D584546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0553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47CE2-572C-4D35-94FC-6F146D584546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01373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47CE2-572C-4D35-94FC-6F146D584546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70255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47CE2-572C-4D35-94FC-6F146D584546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49444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47CE2-572C-4D35-94FC-6F146D584546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3118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47CE2-572C-4D35-94FC-6F146D584546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8500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47CE2-572C-4D35-94FC-6F146D584546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1610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47CE2-572C-4D35-94FC-6F146D584546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9998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47CE2-572C-4D35-94FC-6F146D584546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457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47CE2-572C-4D35-94FC-6F146D584546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5856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47CE2-572C-4D35-94FC-6F146D584546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2674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47CE2-572C-4D35-94FC-6F146D584546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5950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47CE2-572C-4D35-94FC-6F146D584546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7346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pertina alb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it-IT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 eaLnBrk="1" latinLnBrk="0" hangingPunct="1">
              <a:buFontTx/>
              <a:buNone/>
              <a:defRPr kumimoji="0" lang="it-IT" sz="48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il titolo dell'album di foto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it-IT">
                <a:solidFill>
                  <a:schemeClr val="bg1"/>
                </a:solidFill>
              </a:rPr>
              <a:pPr algn="r"/>
              <a:t>27/11/17</a:t>
            </a:fld>
            <a:endParaRPr kumimoji="0" lang="it-IT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it-IT">
                <a:solidFill>
                  <a:schemeClr val="bg1"/>
                </a:solidFill>
              </a:rPr>
              <a:pPr/>
              <a:t>‹n.›</a:t>
            </a:fld>
            <a:endParaRPr kumimoji="0" lang="it-IT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endParaRPr kumimoji="0" lang="it-IT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 eaLnBrk="1" latinLnBrk="0" hangingPunct="1">
              <a:buNone/>
              <a:defRPr kumimoji="0" lang="it-IT" sz="2000">
                <a:solidFill>
                  <a:srgbClr val="FFFFFF"/>
                </a:solidFill>
              </a:defRPr>
            </a:lvl1pPr>
          </a:lstStyle>
          <a:p>
            <a:pPr lvl="0"/>
            <a:r>
              <a:rPr kumimoji="0" lang="it-IT"/>
              <a:t>Fare clic per inserire la data o dettagli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foto orizzontal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lang="it-IT" sz="2000" i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it-IT">
                <a:solidFill>
                  <a:schemeClr val="bg1"/>
                </a:solidFill>
              </a:rPr>
              <a:pPr algn="r"/>
              <a:t>27/11/17</a:t>
            </a:fld>
            <a:endParaRPr kumimoji="0" lang="it-IT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it-IT">
                <a:solidFill>
                  <a:srgbClr val="FFFFFF"/>
                </a:solidFill>
              </a:rPr>
              <a:pPr/>
              <a:t>‹n.›</a:t>
            </a:fld>
            <a:endParaRPr kumimoji="0" lang="it-IT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foto: 1 verticale e 2 orizzont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it-IT">
                <a:solidFill>
                  <a:schemeClr val="bg1"/>
                </a:solidFill>
              </a:rPr>
              <a:pPr algn="r"/>
              <a:t>27/11/17</a:t>
            </a:fld>
            <a:endParaRPr kumimoji="0" lang="it-IT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it-IT">
                <a:solidFill>
                  <a:srgbClr val="FFFFFF"/>
                </a:solidFill>
              </a:rPr>
              <a:pPr/>
              <a:t>‹n.›</a:t>
            </a:fld>
            <a:endParaRPr kumimoji="0" lang="it-IT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foto verticali con didasca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it-IT" sz="1600" baseline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it-IT" sz="1600" baseline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lang="it-IT" sz="1600" baseline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it-IT" sz="1600" baseline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it-IT">
                <a:solidFill>
                  <a:schemeClr val="bg1"/>
                </a:solidFill>
              </a:rPr>
              <a:pPr algn="r"/>
              <a:t>27/11/17</a:t>
            </a:fld>
            <a:endParaRPr kumimoji="0" lang="it-IT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it-IT">
                <a:solidFill>
                  <a:srgbClr val="FFFFFF"/>
                </a:solidFill>
              </a:rPr>
              <a:pPr/>
              <a:t>‹n.›</a:t>
            </a:fld>
            <a:endParaRPr kumimoji="0" lang="it-IT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foto orizzontali con didasca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it-IT" sz="1600" baseline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it-IT" sz="1600" baseline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it-IT" sz="1600" baseline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it-IT" sz="1600" baseline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it-IT">
                <a:solidFill>
                  <a:schemeClr val="bg1"/>
                </a:solidFill>
              </a:rPr>
              <a:pPr algn="r"/>
              <a:t>27/11/17</a:t>
            </a:fld>
            <a:endParaRPr kumimoji="0" lang="it-IT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it-IT">
                <a:solidFill>
                  <a:srgbClr val="FFFFFF"/>
                </a:solidFill>
              </a:rPr>
              <a:pPr/>
              <a:t>‹n.›</a:t>
            </a:fld>
            <a:endParaRPr kumimoji="0" lang="it-IT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foto verticali con didascalia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it-IT" sz="2800" baseline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it-IT">
                <a:solidFill>
                  <a:schemeClr val="bg1"/>
                </a:solidFill>
              </a:rPr>
              <a:pPr algn="r"/>
              <a:t>27/11/17</a:t>
            </a:fld>
            <a:endParaRPr kumimoji="0" lang="it-IT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it-IT">
                <a:solidFill>
                  <a:srgbClr val="FFFFFF"/>
                </a:solidFill>
              </a:rPr>
              <a:pPr/>
              <a:t>‹n.›</a:t>
            </a:fld>
            <a:endParaRPr kumimoji="0" lang="it-IT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foto: 1 verticale e 3 orizzont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it-IT">
                <a:solidFill>
                  <a:schemeClr val="bg1"/>
                </a:solidFill>
              </a:rPr>
              <a:pPr algn="r"/>
              <a:t>27/11/17</a:t>
            </a:fld>
            <a:endParaRPr kumimoji="0" lang="it-IT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it-IT">
                <a:solidFill>
                  <a:srgbClr val="FFFFFF"/>
                </a:solidFill>
              </a:rPr>
              <a:pPr/>
              <a:t>‹n.›</a:t>
            </a:fld>
            <a:endParaRPr kumimoji="0" lang="it-IT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foto: 3 verticali e 2 orizzont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it-IT">
                <a:solidFill>
                  <a:schemeClr val="bg1"/>
                </a:solidFill>
              </a:rPr>
              <a:pPr algn="r"/>
              <a:t>27/11/17</a:t>
            </a:fld>
            <a:endParaRPr kumimoji="0" lang="it-IT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it-IT">
                <a:solidFill>
                  <a:srgbClr val="FFFFFF"/>
                </a:solidFill>
              </a:rPr>
              <a:pPr/>
              <a:t>‹n.›</a:t>
            </a:fld>
            <a:endParaRPr kumimoji="0" lang="it-IT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foto: 3 verticali e 2 orizzont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it-IT">
                <a:solidFill>
                  <a:schemeClr val="bg1"/>
                </a:solidFill>
              </a:rPr>
              <a:pPr algn="r"/>
              <a:t>27/11/17</a:t>
            </a:fld>
            <a:endParaRPr kumimoji="0" lang="it-IT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it-IT">
                <a:solidFill>
                  <a:srgbClr val="FFFFFF"/>
                </a:solidFill>
              </a:rPr>
              <a:pPr/>
              <a:t>‹n.›</a:t>
            </a:fld>
            <a:endParaRPr kumimoji="0" lang="it-IT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foto quadrat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it-IT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it-IT" sz="2000" i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it-IT">
                <a:solidFill>
                  <a:schemeClr val="bg1"/>
                </a:solidFill>
              </a:rPr>
              <a:pPr algn="r"/>
              <a:t>27/11/17</a:t>
            </a:fld>
            <a:endParaRPr kumimoji="0" lang="it-IT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it-IT">
                <a:solidFill>
                  <a:srgbClr val="FFFFFF"/>
                </a:solidFill>
              </a:rPr>
              <a:pPr/>
              <a:t>‹n.›</a:t>
            </a:fld>
            <a:endParaRPr kumimoji="0" lang="it-IT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foto quadrat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it-IT"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it-IT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it-IT" sz="2000" i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it-IT" sz="2000" i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it-IT">
                <a:solidFill>
                  <a:schemeClr val="bg1"/>
                </a:solidFill>
              </a:rPr>
              <a:pPr algn="r"/>
              <a:t>27/11/17</a:t>
            </a:fld>
            <a:endParaRPr kumimoji="0" lang="it-IT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it-IT">
                <a:solidFill>
                  <a:srgbClr val="FFFFFF"/>
                </a:solidFill>
              </a:rPr>
              <a:pPr/>
              <a:t>‹n.›</a:t>
            </a:fld>
            <a:endParaRPr kumimoji="0" lang="it-IT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foto orizzontal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it-IT" sz="2400" i="0" baseline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it-IT">
                <a:solidFill>
                  <a:schemeClr val="bg1"/>
                </a:solidFill>
              </a:rPr>
              <a:pPr algn="r"/>
              <a:t>27/11/17</a:t>
            </a:fld>
            <a:endParaRPr kumimoji="0" lang="it-IT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it-IT">
                <a:solidFill>
                  <a:srgbClr val="FFFFFF"/>
                </a:solidFill>
              </a:rPr>
              <a:pPr/>
              <a:t>‹n.›</a:t>
            </a:fld>
            <a:endParaRPr kumimoji="0" lang="it-IT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it-IT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 eaLnBrk="1" latinLnBrk="0" hangingPunct="1">
              <a:buFontTx/>
              <a:buNone/>
              <a:defRPr kumimoji="0" lang="it-IT" sz="2000" i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it-IT">
                <a:solidFill>
                  <a:schemeClr val="bg1"/>
                </a:solidFill>
              </a:rPr>
              <a:pPr algn="r"/>
              <a:t>27/11/17</a:t>
            </a:fld>
            <a:endParaRPr kumimoji="0" lang="it-IT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it-IT">
                <a:solidFill>
                  <a:srgbClr val="FFFFFF"/>
                </a:solidFill>
              </a:rPr>
              <a:pPr/>
              <a:t>‹n.›</a:t>
            </a:fld>
            <a:endParaRPr kumimoji="0" lang="it-IT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kumimoji="0" lang="it-IT" smtClean="0"/>
              <a:t>Fare clic per modificare stile</a:t>
            </a:r>
            <a:endParaRPr kumimoji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kumimoji="0" lang="it-IT"/>
              <a:pPr/>
              <a:t>27/11/17</a:t>
            </a:fld>
            <a:endParaRPr kumimoji="0"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/>
              <a:pPr/>
              <a:t>‹n.›</a:t>
            </a:fld>
            <a:endParaRPr kumimoji="0"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kumimoji="0" lang="it-IT"/>
              <a:pPr/>
              <a:t>27/11/17</a:t>
            </a:fld>
            <a:endParaRPr kumimoji="0"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/>
              <a:pPr/>
              <a:t>‹n.›</a:t>
            </a:fld>
            <a:endParaRPr kumimoji="0"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foto vertical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 eaLnBrk="1" latinLnBrk="0" hangingPunct="1">
              <a:buFontTx/>
              <a:buNone/>
              <a:defRPr kumimoji="0" lang="it-IT" sz="2000" i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it-IT">
                <a:solidFill>
                  <a:schemeClr val="bg1"/>
                </a:solidFill>
              </a:rPr>
              <a:pPr algn="r"/>
              <a:t>27/11/17</a:t>
            </a:fld>
            <a:endParaRPr kumimoji="0" lang="it-IT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it-IT">
                <a:solidFill>
                  <a:srgbClr val="FFFFFF"/>
                </a:solidFill>
              </a:rPr>
              <a:pPr/>
              <a:t>‹n.›</a:t>
            </a:fld>
            <a:endParaRPr kumimoji="0" lang="it-IT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foto orizzontale a schermo inte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>
              <a:buFontTx/>
              <a:buNone/>
            </a:pPr>
            <a:r>
              <a:rPr kumimoji="0" lang="it-IT" i="0"/>
              <a:t>Fare clic sull'icona per inserire un'immagine a pagina intera</a:t>
            </a:r>
            <a:endParaRPr kumimoji="0" lang="it-IT" i="0" baseline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it-IT">
                <a:solidFill>
                  <a:schemeClr val="bg1"/>
                </a:solidFill>
              </a:rPr>
              <a:pPr algn="r"/>
              <a:t>27/11/17</a:t>
            </a:fld>
            <a:endParaRPr kumimoji="0" lang="it-IT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it-IT">
                <a:solidFill>
                  <a:srgbClr val="FFFFFF"/>
                </a:solidFill>
              </a:rPr>
              <a:pPr/>
              <a:t>‹n.›</a:t>
            </a:fld>
            <a:endParaRPr kumimoji="0" lang="it-IT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zione alb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 eaLnBrk="1" latinLnBrk="0" hangingPunct="1">
              <a:buFontTx/>
              <a:buNone/>
              <a:defRPr kumimoji="0" lang="it-IT"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il sottotitolo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 eaLnBrk="1" latinLnBrk="0" hangingPunct="1">
              <a:buFontTx/>
              <a:buNone/>
              <a:defRPr kumimoji="0" lang="it-IT"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il titolo di sezione</a:t>
            </a:r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FontTx/>
              <a:buNone/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FontTx/>
              <a:buNone/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it-IT">
                <a:solidFill>
                  <a:schemeClr val="bg1"/>
                </a:solidFill>
              </a:rPr>
              <a:pPr algn="r"/>
              <a:t>27/11/17</a:t>
            </a:fld>
            <a:endParaRPr kumimoji="0" lang="it-IT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it-IT">
                <a:solidFill>
                  <a:srgbClr val="FFFFFF"/>
                </a:solidFill>
              </a:rPr>
              <a:pPr/>
              <a:t>‹n.›</a:t>
            </a:fld>
            <a:endParaRPr kumimoji="0" lang="it-IT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foto verticali con didasca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it-IT" sz="1800" baseline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it-IT" sz="1800" baseline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it-IT">
                <a:solidFill>
                  <a:schemeClr val="bg1"/>
                </a:solidFill>
              </a:rPr>
              <a:pPr algn="r"/>
              <a:t>27/11/17</a:t>
            </a:fld>
            <a:endParaRPr kumimoji="0" lang="it-IT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it-IT">
                <a:solidFill>
                  <a:srgbClr val="FFFFFF"/>
                </a:solidFill>
              </a:rPr>
              <a:pPr/>
              <a:t>‹n.›</a:t>
            </a:fld>
            <a:endParaRPr kumimoji="0" lang="it-IT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foto orizzontali con didasca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it-IT" sz="1800" baseline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it-IT" sz="1800" baseline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it-IT">
                <a:solidFill>
                  <a:schemeClr val="bg1"/>
                </a:solidFill>
              </a:rPr>
              <a:pPr algn="r"/>
              <a:t>27/11/17</a:t>
            </a:fld>
            <a:endParaRPr kumimoji="0" lang="it-IT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it-IT">
                <a:solidFill>
                  <a:srgbClr val="FFFFFF"/>
                </a:solidFill>
              </a:rPr>
              <a:pPr/>
              <a:t>‹n.›</a:t>
            </a:fld>
            <a:endParaRPr kumimoji="0" lang="it-IT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foto: 1 verticale e 1 orizzontal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it-IT" sz="2000" i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it-IT">
                <a:solidFill>
                  <a:schemeClr val="bg1"/>
                </a:solidFill>
              </a:rPr>
              <a:pPr algn="r"/>
              <a:t>27/11/17</a:t>
            </a:fld>
            <a:endParaRPr kumimoji="0" lang="it-IT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it-IT">
                <a:solidFill>
                  <a:srgbClr val="FFFFFF"/>
                </a:solidFill>
              </a:rPr>
              <a:pPr/>
              <a:t>‹n.›</a:t>
            </a:fld>
            <a:endParaRPr kumimoji="0" lang="it-IT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foto verticali con didasca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it-IT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it-IT" sz="2000" baseline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it-IT" sz="2000" baseline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it-IT" sz="2000" baseline="0"/>
            </a:lvl1pPr>
            <a:extLst/>
          </a:lstStyle>
          <a:p>
            <a:pPr lvl="0"/>
            <a:r>
              <a:rPr kumimoji="0" lang="it-IT"/>
              <a:t>Fare clic per inserire una didascalia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it-IT">
                <a:solidFill>
                  <a:schemeClr val="bg1"/>
                </a:solidFill>
              </a:rPr>
              <a:pPr algn="r"/>
              <a:t>27/11/17</a:t>
            </a:fld>
            <a:endParaRPr kumimoji="0" lang="it-IT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it-IT">
                <a:solidFill>
                  <a:srgbClr val="FFFFFF"/>
                </a:solidFill>
              </a:rPr>
              <a:pPr/>
              <a:t>‹n.›</a:t>
            </a:fld>
            <a:endParaRPr kumimoji="0" lang="it-IT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pPr eaLnBrk="1" latinLnBrk="0" hangingPunct="1"/>
            <a:r>
              <a:rPr kumimoji="0" lang="it-IT" smtClean="0"/>
              <a:t>Fare clic per modificare stile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lang="it-IT"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kumimoji="0" lang="it-IT">
                <a:solidFill>
                  <a:schemeClr val="bg1"/>
                </a:solidFill>
              </a:rPr>
              <a:pPr algn="r"/>
              <a:t>27/11/17</a:t>
            </a:fld>
            <a:endParaRPr kumimoji="0" lang="it-IT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lang="it-IT"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kumimoji="0" lang="it-IT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lang="it-IT"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kumimoji="0" lang="it-IT">
                <a:solidFill>
                  <a:schemeClr val="bg1"/>
                </a:solidFill>
              </a:rPr>
              <a:pPr/>
              <a:t>‹n.›</a:t>
            </a:fld>
            <a:endParaRPr kumimoji="0" lang="it-IT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lang="it-IT"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kumimoji="0" lang="it-IT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kumimoji="0" lang="it-IT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kumimoji="0" lang="it-IT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kumimoji="0" lang="it-IT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kumimoji="0" lang="it-IT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urveymonkey.com/" TargetMode="External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urveymonkey.com/" TargetMode="External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8600" y="5486400"/>
            <a:ext cx="8672946" cy="1143000"/>
          </a:xfrm>
        </p:spPr>
        <p:txBody>
          <a:bodyPr/>
          <a:lstStyle/>
          <a:p>
            <a:pPr algn="ctr"/>
            <a:endParaRPr lang="it-IT" sz="1600" dirty="0" smtClean="0"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it-IT" sz="1800" dirty="0">
                <a:solidFill>
                  <a:srgbClr val="FFFFFF"/>
                </a:solidFill>
              </a:rPr>
              <a:t>ISEV Kick off Meeting</a:t>
            </a:r>
            <a:r>
              <a:rPr lang="en-US" sz="1800" dirty="0">
                <a:solidFill>
                  <a:srgbClr val="FFFFFF"/>
                </a:solidFill>
                <a:cs typeface="Calibri"/>
              </a:rPr>
              <a:t> </a:t>
            </a:r>
          </a:p>
          <a:p>
            <a:pPr algn="ctr">
              <a:spcBef>
                <a:spcPts val="300"/>
              </a:spcBef>
            </a:pPr>
            <a:r>
              <a:rPr lang="en-US" sz="1800" dirty="0">
                <a:solidFill>
                  <a:srgbClr val="FFFFFF"/>
                </a:solidFill>
              </a:rPr>
              <a:t>Ostrava, 27</a:t>
            </a:r>
            <a:r>
              <a:rPr lang="en-US" sz="1800" baseline="30000" dirty="0">
                <a:solidFill>
                  <a:srgbClr val="FFFFFF"/>
                </a:solidFill>
              </a:rPr>
              <a:t>th</a:t>
            </a:r>
            <a:r>
              <a:rPr lang="en-US" sz="1800" dirty="0">
                <a:solidFill>
                  <a:srgbClr val="FFFFFF"/>
                </a:solidFill>
              </a:rPr>
              <a:t>-28</a:t>
            </a:r>
            <a:r>
              <a:rPr lang="en-US" sz="1800" baseline="30000" dirty="0">
                <a:solidFill>
                  <a:srgbClr val="FFFFFF"/>
                </a:solidFill>
              </a:rPr>
              <a:t>th</a:t>
            </a:r>
            <a:r>
              <a:rPr lang="en-US" sz="1800" dirty="0">
                <a:solidFill>
                  <a:srgbClr val="FFFFFF"/>
                </a:solidFill>
              </a:rPr>
              <a:t> November 2017</a:t>
            </a:r>
          </a:p>
          <a:p>
            <a:pPr algn="ctr"/>
            <a:endParaRPr lang="it-IT" sz="1600" dirty="0"/>
          </a:p>
        </p:txBody>
      </p:sp>
      <p:sp>
        <p:nvSpPr>
          <p:cNvPr id="6" name="Rettangolo 5"/>
          <p:cNvSpPr/>
          <p:nvPr/>
        </p:nvSpPr>
        <p:spPr>
          <a:xfrm>
            <a:off x="-30310" y="1600200"/>
            <a:ext cx="7292067" cy="2477601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it-IT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  <a:p>
            <a:pPr algn="ctr"/>
            <a:r>
              <a:rPr lang="en-US" sz="2500" dirty="0">
                <a:solidFill>
                  <a:srgbClr val="E46C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rPr>
              <a:t>Inclusive Senior Education through Virtual U3A </a:t>
            </a:r>
          </a:p>
          <a:p>
            <a:pPr algn="ctr"/>
            <a:endParaRPr lang="it-IT" sz="2000" dirty="0" smtClean="0">
              <a:solidFill>
                <a:srgbClr val="E46C0A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it-IT" sz="2000" dirty="0">
              <a:solidFill>
                <a:srgbClr val="E46C0A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it-IT" sz="2500" dirty="0">
              <a:solidFill>
                <a:srgbClr val="E46C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it-IT" sz="2000" dirty="0" smtClean="0">
              <a:solidFill>
                <a:srgbClr val="E46C0A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Proposal of evaluating and disseminating </a:t>
            </a:r>
            <a:r>
              <a:rPr lang="en-GB" sz="25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activities</a:t>
            </a:r>
            <a:endParaRPr lang="it-IT" sz="2500" dirty="0">
              <a:solidFill>
                <a:srgbClr val="E46C0A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952328" cy="606103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1828800" y="2514600"/>
            <a:ext cx="3960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it-IT" sz="1400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rPr>
              <a:t>Project </a:t>
            </a:r>
            <a:r>
              <a:rPr lang="it-IT" sz="1400" dirty="0" err="1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rPr>
              <a:t>Number</a:t>
            </a:r>
            <a:r>
              <a:rPr lang="it-IT" sz="1400" dirty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rPr>
              <a:t>: 2017-1-CZ01-KA204-035438 </a:t>
            </a:r>
          </a:p>
        </p:txBody>
      </p:sp>
      <p:pic>
        <p:nvPicPr>
          <p:cNvPr id="13" name="Picture 2" descr="logoFMD_Trasparen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5240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1115616" y="3012960"/>
            <a:ext cx="712879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altLang="it-IT" dirty="0">
              <a:latin typeface="Tahoma" panose="020B0604030504040204" pitchFamily="34" charset="0"/>
            </a:endParaRPr>
          </a:p>
          <a:p>
            <a:pPr marL="342900" indent="-342900" algn="just">
              <a:buClr>
                <a:srgbClr val="FF6600"/>
              </a:buClr>
              <a:buFont typeface="Arial"/>
              <a:buChar char="•"/>
            </a:pPr>
            <a:r>
              <a:rPr lang="en-GB" altLang="it-IT" sz="2000" dirty="0">
                <a:solidFill>
                  <a:schemeClr val="tx2"/>
                </a:solidFill>
              </a:rPr>
              <a:t> Management Evaluation Report (Power Point)</a:t>
            </a:r>
          </a:p>
          <a:p>
            <a:pPr algn="just">
              <a:buClr>
                <a:srgbClr val="FF6600"/>
              </a:buClr>
            </a:pPr>
            <a:endParaRPr lang="en-GB" altLang="it-IT" sz="2000" dirty="0">
              <a:solidFill>
                <a:schemeClr val="tx2"/>
              </a:solidFill>
            </a:endParaRPr>
          </a:p>
          <a:p>
            <a:pPr marL="342900" indent="-342900" algn="just">
              <a:buClr>
                <a:srgbClr val="FF6600"/>
              </a:buClr>
              <a:buFont typeface="Arial"/>
              <a:buChar char="•"/>
            </a:pPr>
            <a:r>
              <a:rPr lang="en-GB" altLang="it-IT" sz="2000" dirty="0">
                <a:solidFill>
                  <a:schemeClr val="tx2"/>
                </a:solidFill>
              </a:rPr>
              <a:t> </a:t>
            </a:r>
            <a:r>
              <a:rPr lang="en-GB" altLang="it-IT" sz="2000" dirty="0">
                <a:solidFill>
                  <a:srgbClr val="FF6600"/>
                </a:solidFill>
              </a:rPr>
              <a:t>Final Evaluation Report </a:t>
            </a:r>
            <a:r>
              <a:rPr lang="en-GB" altLang="it-IT" sz="2000" dirty="0">
                <a:solidFill>
                  <a:schemeClr val="tx2"/>
                </a:solidFill>
              </a:rPr>
              <a:t>to present the </a:t>
            </a:r>
            <a:r>
              <a:rPr lang="en-GB" altLang="it-IT" sz="2000" dirty="0" smtClean="0">
                <a:solidFill>
                  <a:schemeClr val="tx2"/>
                </a:solidFill>
              </a:rPr>
              <a:t>surveys results through </a:t>
            </a:r>
            <a:r>
              <a:rPr lang="en-GB" altLang="it-IT" sz="2000" dirty="0">
                <a:solidFill>
                  <a:schemeClr val="tx2"/>
                </a:solidFill>
              </a:rPr>
              <a:t>a comparative analysis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CD7-332A-44EA-827A-B60878E4E8DF}" type="slidenum">
              <a:rPr lang="el-GR" smtClean="0"/>
              <a:pPr/>
              <a:t>10</a:t>
            </a:fld>
            <a:endParaRPr lang="el-GR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952328" cy="606103"/>
          </a:xfrm>
          <a:prstGeom prst="rect">
            <a:avLst/>
          </a:prstGeom>
        </p:spPr>
      </p:pic>
      <p:pic>
        <p:nvPicPr>
          <p:cNvPr id="13" name="Picture 2" descr="logoFMD_Trasparen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tangolo 13"/>
          <p:cNvSpPr/>
          <p:nvPr/>
        </p:nvSpPr>
        <p:spPr>
          <a:xfrm>
            <a:off x="6172200" y="6248400"/>
            <a:ext cx="222190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it-IT" sz="1000" dirty="0" smtClean="0">
                <a:solidFill>
                  <a:schemeClr val="tx2"/>
                </a:solidFill>
              </a:rPr>
              <a:t>ISEV Kick off Meeting</a:t>
            </a:r>
            <a:r>
              <a:rPr lang="en-US" sz="1000" dirty="0" smtClean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endParaRPr lang="en-US" sz="1000" dirty="0">
              <a:solidFill>
                <a:schemeClr val="tx2"/>
              </a:solidFill>
              <a:latin typeface="Calibri"/>
              <a:cs typeface="Calibri"/>
            </a:endParaRPr>
          </a:p>
          <a:p>
            <a:pPr algn="ctr">
              <a:spcBef>
                <a:spcPts val="300"/>
              </a:spcBef>
            </a:pPr>
            <a:r>
              <a:rPr lang="en-US" sz="1000" dirty="0">
                <a:solidFill>
                  <a:schemeClr val="tx2"/>
                </a:solidFill>
              </a:rPr>
              <a:t>Ostrava, 27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-28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 November 2017</a:t>
            </a:r>
          </a:p>
        </p:txBody>
      </p:sp>
      <p:sp>
        <p:nvSpPr>
          <p:cNvPr id="15" name="8 - TextBox"/>
          <p:cNvSpPr txBox="1"/>
          <p:nvPr/>
        </p:nvSpPr>
        <p:spPr>
          <a:xfrm>
            <a:off x="762000" y="1548824"/>
            <a:ext cx="7543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EVALUATION OUTPUTS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579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457200" y="2286000"/>
            <a:ext cx="806489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000" dirty="0">
                <a:solidFill>
                  <a:srgbClr val="FF6600"/>
                </a:solidFill>
              </a:rPr>
              <a:t>FMD</a:t>
            </a:r>
            <a:r>
              <a:rPr lang="en-US" sz="2000" dirty="0">
                <a:solidFill>
                  <a:schemeClr val="tx2"/>
                </a:solidFill>
              </a:rPr>
              <a:t> leads the project Dissemination activities.</a:t>
            </a:r>
          </a:p>
          <a:p>
            <a:pPr marL="285750" indent="-285750" algn="just">
              <a:buFont typeface="Arial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US" sz="2000" dirty="0">
                <a:solidFill>
                  <a:srgbClr val="FF6600"/>
                </a:solidFill>
              </a:rPr>
              <a:t>ALL PARTNERS </a:t>
            </a:r>
            <a:r>
              <a:rPr lang="en-US" sz="2000" dirty="0">
                <a:solidFill>
                  <a:schemeClr val="tx2"/>
                </a:solidFill>
              </a:rPr>
              <a:t>are responsible to contribute to Dissemination and Exploitation activities throughout the project lifetime.</a:t>
            </a:r>
          </a:p>
          <a:p>
            <a:pPr algn="just"/>
            <a:endParaRPr lang="en-US" sz="2000" dirty="0">
              <a:solidFill>
                <a:schemeClr val="tx2"/>
              </a:solidFill>
            </a:endParaRPr>
          </a:p>
          <a:p>
            <a:pPr algn="just"/>
            <a:r>
              <a:rPr lang="en-US" sz="2000" dirty="0">
                <a:solidFill>
                  <a:schemeClr val="tx2"/>
                </a:solidFill>
              </a:rPr>
              <a:t>The </a:t>
            </a:r>
            <a:r>
              <a:rPr lang="en-US" sz="2000" dirty="0">
                <a:solidFill>
                  <a:srgbClr val="FF6600"/>
                </a:solidFill>
              </a:rPr>
              <a:t>ISEV Dissemination Plan </a:t>
            </a:r>
            <a:r>
              <a:rPr lang="en-US" sz="2000" dirty="0">
                <a:solidFill>
                  <a:schemeClr val="tx2"/>
                </a:solidFill>
              </a:rPr>
              <a:t>is the tool that can guide the partners in order to disseminate project’s objectives and activities, ensure visibility on a wide scale and promote the exploitation of the project’s results.</a:t>
            </a:r>
          </a:p>
          <a:p>
            <a:pPr algn="just"/>
            <a:endParaRPr lang="en-US" sz="2000" dirty="0">
              <a:solidFill>
                <a:schemeClr val="tx2"/>
              </a:solidFill>
            </a:endParaRPr>
          </a:p>
          <a:p>
            <a:pPr algn="just"/>
            <a:r>
              <a:rPr lang="en-US" sz="2000" dirty="0" smtClean="0">
                <a:solidFill>
                  <a:schemeClr val="tx2"/>
                </a:solidFill>
              </a:rPr>
              <a:t>Each partner will </a:t>
            </a:r>
            <a:r>
              <a:rPr lang="en-US" sz="2000" dirty="0">
                <a:solidFill>
                  <a:schemeClr val="tx2"/>
                </a:solidFill>
              </a:rPr>
              <a:t>identify, reach and involve </a:t>
            </a:r>
            <a:r>
              <a:rPr lang="en-US" sz="2000" dirty="0" smtClean="0">
                <a:solidFill>
                  <a:schemeClr val="tx2"/>
                </a:solidFill>
              </a:rPr>
              <a:t>the project </a:t>
            </a:r>
            <a:r>
              <a:rPr lang="en-US" sz="2000" dirty="0">
                <a:solidFill>
                  <a:schemeClr val="tx2"/>
                </a:solidFill>
              </a:rPr>
              <a:t>target groups and a wide range of key stakeholders interested in the project results at local, regional, national and European level.</a:t>
            </a:r>
          </a:p>
          <a:p>
            <a:endParaRPr lang="en-US" dirty="0" smtClean="0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CD7-332A-44EA-827A-B60878E4E8DF}" type="slidenum">
              <a:rPr lang="el-GR" smtClean="0"/>
              <a:pPr/>
              <a:t>11</a:t>
            </a:fld>
            <a:endParaRPr lang="el-GR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952328" cy="606103"/>
          </a:xfrm>
          <a:prstGeom prst="rect">
            <a:avLst/>
          </a:prstGeom>
        </p:spPr>
      </p:pic>
      <p:pic>
        <p:nvPicPr>
          <p:cNvPr id="12" name="Picture 2" descr="logoFMD_Trasparen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/>
          <p:cNvSpPr/>
          <p:nvPr/>
        </p:nvSpPr>
        <p:spPr>
          <a:xfrm>
            <a:off x="6172200" y="6248400"/>
            <a:ext cx="222190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it-IT" sz="1000" dirty="0" smtClean="0">
                <a:solidFill>
                  <a:schemeClr val="tx2"/>
                </a:solidFill>
              </a:rPr>
              <a:t>ISEV Kick off Meeting</a:t>
            </a:r>
            <a:r>
              <a:rPr lang="en-US" sz="1000" dirty="0" smtClean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endParaRPr lang="en-US" sz="1000" dirty="0">
              <a:solidFill>
                <a:schemeClr val="tx2"/>
              </a:solidFill>
              <a:latin typeface="Calibri"/>
              <a:cs typeface="Calibri"/>
            </a:endParaRPr>
          </a:p>
          <a:p>
            <a:pPr algn="ctr">
              <a:spcBef>
                <a:spcPts val="300"/>
              </a:spcBef>
            </a:pPr>
            <a:r>
              <a:rPr lang="en-US" sz="1000" dirty="0">
                <a:solidFill>
                  <a:schemeClr val="tx2"/>
                </a:solidFill>
              </a:rPr>
              <a:t>Ostrava, 27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-28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 November 2017</a:t>
            </a:r>
          </a:p>
        </p:txBody>
      </p:sp>
      <p:sp>
        <p:nvSpPr>
          <p:cNvPr id="15" name="8 - TextBox"/>
          <p:cNvSpPr txBox="1"/>
          <p:nvPr/>
        </p:nvSpPr>
        <p:spPr>
          <a:xfrm>
            <a:off x="762000" y="1447800"/>
            <a:ext cx="7543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DISSEMINATION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747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609600" y="2209800"/>
            <a:ext cx="76962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2000" b="1" dirty="0">
                <a:solidFill>
                  <a:srgbClr val="FF6600"/>
                </a:solidFill>
              </a:rPr>
              <a:t>Dissemination</a:t>
            </a:r>
            <a:r>
              <a:rPr lang="en-GB" sz="2000" dirty="0">
                <a:solidFill>
                  <a:schemeClr val="tx2"/>
                </a:solidFill>
              </a:rPr>
              <a:t> is the process of </a:t>
            </a:r>
            <a:r>
              <a:rPr lang="en-GB" sz="2000" b="1" dirty="0">
                <a:solidFill>
                  <a:schemeClr val="tx2"/>
                </a:solidFill>
              </a:rPr>
              <a:t>providing information </a:t>
            </a:r>
            <a:r>
              <a:rPr lang="en-GB" sz="2000" dirty="0">
                <a:solidFill>
                  <a:schemeClr val="tx2"/>
                </a:solidFill>
              </a:rPr>
              <a:t>to key parties on the project results. It is related to </a:t>
            </a:r>
            <a:r>
              <a:rPr lang="en-GB" sz="2000" b="1" dirty="0">
                <a:solidFill>
                  <a:schemeClr val="tx2"/>
                </a:solidFill>
              </a:rPr>
              <a:t>making the project results visible </a:t>
            </a:r>
            <a:r>
              <a:rPr lang="en-GB" sz="2000" dirty="0">
                <a:solidFill>
                  <a:schemeClr val="tx2"/>
                </a:solidFill>
              </a:rPr>
              <a:t>to others, specially the end-users, the target groups and the key-actors that can implement its use. </a:t>
            </a:r>
          </a:p>
          <a:p>
            <a:pPr algn="just"/>
            <a:endParaRPr lang="it-IT" sz="2000" dirty="0">
              <a:solidFill>
                <a:schemeClr val="tx2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2000" b="1" dirty="0">
                <a:solidFill>
                  <a:srgbClr val="FF6600"/>
                </a:solidFill>
              </a:rPr>
              <a:t>Exploitation</a:t>
            </a:r>
            <a:r>
              <a:rPr lang="en-GB" sz="2000" dirty="0">
                <a:solidFill>
                  <a:schemeClr val="tx2"/>
                </a:solidFill>
              </a:rPr>
              <a:t> means </a:t>
            </a:r>
            <a:r>
              <a:rPr lang="en-GB" sz="2000" b="1" dirty="0">
                <a:solidFill>
                  <a:schemeClr val="tx2"/>
                </a:solidFill>
              </a:rPr>
              <a:t>making use of and deriving benefit from a project result</a:t>
            </a:r>
            <a:r>
              <a:rPr lang="en-GB" sz="2000" dirty="0">
                <a:solidFill>
                  <a:schemeClr val="tx2"/>
                </a:solidFill>
              </a:rPr>
              <a:t>. closely associated with the sustainability of the project </a:t>
            </a:r>
            <a:r>
              <a:rPr lang="en-GB" sz="2000" b="1" dirty="0">
                <a:solidFill>
                  <a:schemeClr val="tx2"/>
                </a:solidFill>
              </a:rPr>
              <a:t>after its conclusion</a:t>
            </a:r>
            <a:r>
              <a:rPr lang="en-GB" sz="2000" dirty="0">
                <a:solidFill>
                  <a:schemeClr val="tx2"/>
                </a:solidFill>
              </a:rPr>
              <a:t>, to ensure that the results of the project are used by its target groups and possibly are transferred to other contexts (e.g. other countries; other pedagogical areas, other sectors).</a:t>
            </a:r>
            <a:endParaRPr lang="it-IT" sz="2000" dirty="0">
              <a:solidFill>
                <a:schemeClr val="tx2"/>
              </a:solidFill>
            </a:endParaRPr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CD7-332A-44EA-827A-B60878E4E8DF}" type="slidenum">
              <a:rPr lang="el-GR" smtClean="0"/>
              <a:pPr/>
              <a:t>12</a:t>
            </a:fld>
            <a:endParaRPr lang="el-GR" dirty="0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952328" cy="606103"/>
          </a:xfrm>
          <a:prstGeom prst="rect">
            <a:avLst/>
          </a:prstGeom>
        </p:spPr>
      </p:pic>
      <p:pic>
        <p:nvPicPr>
          <p:cNvPr id="14" name="Picture 2" descr="logoFMD_Trasparen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tangolo 14"/>
          <p:cNvSpPr/>
          <p:nvPr/>
        </p:nvSpPr>
        <p:spPr>
          <a:xfrm>
            <a:off x="6172200" y="6248400"/>
            <a:ext cx="222190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it-IT" sz="1000" dirty="0" smtClean="0">
                <a:solidFill>
                  <a:schemeClr val="tx2"/>
                </a:solidFill>
              </a:rPr>
              <a:t>ISEV Kick off Meeting</a:t>
            </a:r>
            <a:r>
              <a:rPr lang="en-US" sz="1000" dirty="0" smtClean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endParaRPr lang="en-US" sz="1000" dirty="0">
              <a:solidFill>
                <a:schemeClr val="tx2"/>
              </a:solidFill>
              <a:latin typeface="Calibri"/>
              <a:cs typeface="Calibri"/>
            </a:endParaRPr>
          </a:p>
          <a:p>
            <a:pPr algn="ctr">
              <a:spcBef>
                <a:spcPts val="300"/>
              </a:spcBef>
            </a:pPr>
            <a:r>
              <a:rPr lang="en-US" sz="1000" dirty="0">
                <a:solidFill>
                  <a:schemeClr val="tx2"/>
                </a:solidFill>
              </a:rPr>
              <a:t>Ostrava, 27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-28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 November 2017</a:t>
            </a:r>
          </a:p>
        </p:txBody>
      </p:sp>
      <p:sp>
        <p:nvSpPr>
          <p:cNvPr id="16" name="8 - TextBox"/>
          <p:cNvSpPr txBox="1"/>
          <p:nvPr/>
        </p:nvSpPr>
        <p:spPr>
          <a:xfrm>
            <a:off x="762000" y="1396424"/>
            <a:ext cx="7543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Arial" panose="020B0604020202020204" pitchFamily="34" charset="0"/>
              </a:rPr>
              <a:t>KEY CONCEPTS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543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381000" y="2133600"/>
            <a:ext cx="8064896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>
                <a:solidFill>
                  <a:schemeClr val="tx2"/>
                </a:solidFill>
              </a:rPr>
              <a:t>The Dissemination Plan includes dissemination and exploitation activities to be completed </a:t>
            </a:r>
            <a:r>
              <a:rPr lang="en-GB" sz="2000" b="1" dirty="0">
                <a:solidFill>
                  <a:srgbClr val="FF6600"/>
                </a:solidFill>
              </a:rPr>
              <a:t>during</a:t>
            </a:r>
            <a:r>
              <a:rPr lang="en-GB" sz="2000" dirty="0">
                <a:solidFill>
                  <a:schemeClr val="tx2"/>
                </a:solidFill>
              </a:rPr>
              <a:t> and </a:t>
            </a:r>
            <a:r>
              <a:rPr lang="en-GB" sz="2000" b="1" dirty="0">
                <a:solidFill>
                  <a:srgbClr val="FF6600"/>
                </a:solidFill>
              </a:rPr>
              <a:t>beyond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chemeClr val="tx2"/>
                </a:solidFill>
              </a:rPr>
              <a:t>the project lifetime by all the project partners to ensure that project results are promoted and transferred to the target groups and stakeholders at local, regional, national and EU level. </a:t>
            </a:r>
          </a:p>
          <a:p>
            <a:pPr algn="just"/>
            <a:endParaRPr lang="en-GB" sz="2000" dirty="0">
              <a:solidFill>
                <a:schemeClr val="tx2"/>
              </a:solidFill>
            </a:endParaRPr>
          </a:p>
          <a:p>
            <a:pPr algn="just"/>
            <a:r>
              <a:rPr lang="en-GB" sz="2000" dirty="0">
                <a:solidFill>
                  <a:schemeClr val="tx2"/>
                </a:solidFill>
              </a:rPr>
              <a:t>Specifically, it includes</a:t>
            </a:r>
            <a:r>
              <a:rPr lang="en-GB" sz="2000" dirty="0" smtClean="0">
                <a:solidFill>
                  <a:schemeClr val="tx2"/>
                </a:solidFill>
              </a:rPr>
              <a:t>:</a:t>
            </a:r>
            <a:endParaRPr lang="en-GB" sz="2000" dirty="0">
              <a:solidFill>
                <a:schemeClr val="tx2"/>
              </a:solidFill>
            </a:endParaRPr>
          </a:p>
          <a:p>
            <a:pPr marL="285750" indent="-285750" algn="just">
              <a:spcBef>
                <a:spcPts val="600"/>
              </a:spcBef>
              <a:buFont typeface="Arial"/>
              <a:buChar char="•"/>
            </a:pPr>
            <a:r>
              <a:rPr lang="en-GB" sz="2000" dirty="0">
                <a:solidFill>
                  <a:schemeClr val="tx2"/>
                </a:solidFill>
              </a:rPr>
              <a:t>Identification </a:t>
            </a:r>
            <a:r>
              <a:rPr lang="en-GB" sz="2000" dirty="0" smtClean="0">
                <a:solidFill>
                  <a:schemeClr val="tx2"/>
                </a:solidFill>
              </a:rPr>
              <a:t>of </a:t>
            </a:r>
            <a:r>
              <a:rPr lang="en-GB" sz="2000" dirty="0">
                <a:solidFill>
                  <a:schemeClr val="tx2"/>
                </a:solidFill>
              </a:rPr>
              <a:t>potential end-users, target groups and key stakeholders in each project country and at EU level</a:t>
            </a:r>
          </a:p>
          <a:p>
            <a:pPr marL="285750" indent="-285750" algn="just">
              <a:buFont typeface="Arial"/>
              <a:buChar char="•"/>
            </a:pPr>
            <a:r>
              <a:rPr lang="en-GB" sz="2000" dirty="0">
                <a:solidFill>
                  <a:schemeClr val="tx2"/>
                </a:solidFill>
              </a:rPr>
              <a:t>Communication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>
                <a:solidFill>
                  <a:schemeClr val="tx2"/>
                </a:solidFill>
              </a:rPr>
              <a:t>strategy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>
                <a:solidFill>
                  <a:schemeClr val="tx2"/>
                </a:solidFill>
              </a:rPr>
              <a:t>for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>
                <a:solidFill>
                  <a:schemeClr val="tx2"/>
                </a:solidFill>
              </a:rPr>
              <a:t>each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>
                <a:solidFill>
                  <a:schemeClr val="tx2"/>
                </a:solidFill>
              </a:rPr>
              <a:t>project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>
                <a:solidFill>
                  <a:schemeClr val="tx2"/>
                </a:solidFill>
              </a:rPr>
              <a:t>intellectual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smtClean="0">
                <a:solidFill>
                  <a:schemeClr val="tx2"/>
                </a:solidFill>
              </a:rPr>
              <a:t>output.</a:t>
            </a:r>
            <a:endParaRPr lang="en-GB" sz="2000" dirty="0">
              <a:solidFill>
                <a:srgbClr val="FF0000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2000" dirty="0">
                <a:solidFill>
                  <a:schemeClr val="tx2"/>
                </a:solidFill>
              </a:rPr>
              <a:t>Dissemination tools, activities, work plan and the </a:t>
            </a:r>
            <a:r>
              <a:rPr lang="en-GB" sz="2000" b="1" dirty="0">
                <a:solidFill>
                  <a:srgbClr val="FF6600"/>
                </a:solidFill>
              </a:rPr>
              <a:t>Dissemination Activity Report </a:t>
            </a:r>
            <a:r>
              <a:rPr lang="en-GB" sz="2000" dirty="0">
                <a:solidFill>
                  <a:schemeClr val="tx2"/>
                </a:solidFill>
              </a:rPr>
              <a:t>template for </a:t>
            </a:r>
            <a:r>
              <a:rPr lang="en-GB" sz="2000" dirty="0" smtClean="0">
                <a:solidFill>
                  <a:schemeClr val="tx2"/>
                </a:solidFill>
              </a:rPr>
              <a:t>partners</a:t>
            </a:r>
          </a:p>
          <a:p>
            <a:pPr marL="285750" indent="-285750" algn="just">
              <a:buFont typeface="Arial"/>
              <a:buChar char="•"/>
            </a:pPr>
            <a:r>
              <a:rPr lang="en-GB" sz="2000" dirty="0">
                <a:solidFill>
                  <a:schemeClr val="tx2"/>
                </a:solidFill>
              </a:rPr>
              <a:t>Exploitation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>
                <a:solidFill>
                  <a:schemeClr val="tx2"/>
                </a:solidFill>
              </a:rPr>
              <a:t>strategy</a:t>
            </a:r>
            <a:endParaRPr lang="it-IT" sz="2000" dirty="0">
              <a:solidFill>
                <a:schemeClr val="tx2"/>
              </a:solidFill>
            </a:endParaRPr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CD7-332A-44EA-827A-B60878E4E8DF}" type="slidenum">
              <a:rPr lang="el-GR" smtClean="0"/>
              <a:pPr/>
              <a:t>13</a:t>
            </a:fld>
            <a:endParaRPr lang="el-GR" dirty="0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952328" cy="606103"/>
          </a:xfrm>
          <a:prstGeom prst="rect">
            <a:avLst/>
          </a:prstGeom>
        </p:spPr>
      </p:pic>
      <p:pic>
        <p:nvPicPr>
          <p:cNvPr id="14" name="Picture 2" descr="logoFMD_Trasparen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tangolo 14"/>
          <p:cNvSpPr/>
          <p:nvPr/>
        </p:nvSpPr>
        <p:spPr>
          <a:xfrm>
            <a:off x="6172200" y="6248400"/>
            <a:ext cx="222190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it-IT" sz="1000" dirty="0" smtClean="0">
                <a:solidFill>
                  <a:schemeClr val="tx2"/>
                </a:solidFill>
              </a:rPr>
              <a:t>ISEV Kick off Meeting</a:t>
            </a:r>
            <a:r>
              <a:rPr lang="en-US" sz="1000" dirty="0" smtClean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endParaRPr lang="en-US" sz="1000" dirty="0">
              <a:solidFill>
                <a:schemeClr val="tx2"/>
              </a:solidFill>
              <a:latin typeface="Calibri"/>
              <a:cs typeface="Calibri"/>
            </a:endParaRPr>
          </a:p>
          <a:p>
            <a:pPr algn="ctr">
              <a:spcBef>
                <a:spcPts val="300"/>
              </a:spcBef>
            </a:pPr>
            <a:r>
              <a:rPr lang="en-US" sz="1000" dirty="0">
                <a:solidFill>
                  <a:schemeClr val="tx2"/>
                </a:solidFill>
              </a:rPr>
              <a:t>Ostrava, 27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-28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 November 2017</a:t>
            </a:r>
          </a:p>
        </p:txBody>
      </p:sp>
      <p:sp>
        <p:nvSpPr>
          <p:cNvPr id="16" name="8 - TextBox"/>
          <p:cNvSpPr txBox="1"/>
          <p:nvPr/>
        </p:nvSpPr>
        <p:spPr>
          <a:xfrm>
            <a:off x="762000" y="1396424"/>
            <a:ext cx="7543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Arial" panose="020B0604020202020204" pitchFamily="34" charset="0"/>
              </a:rPr>
              <a:t>KEY CONCEPTS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044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609600" y="2667000"/>
            <a:ext cx="77724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n-GB" sz="2000" dirty="0" smtClean="0">
                <a:solidFill>
                  <a:schemeClr val="tx2"/>
                </a:solidFill>
              </a:rPr>
              <a:t>ISEV </a:t>
            </a:r>
            <a:r>
              <a:rPr lang="en-GB" sz="2000" dirty="0" smtClean="0">
                <a:solidFill>
                  <a:schemeClr val="tx2"/>
                </a:solidFill>
              </a:rPr>
              <a:t>website </a:t>
            </a:r>
            <a:r>
              <a:rPr lang="en-GB" sz="2000" dirty="0">
                <a:solidFill>
                  <a:srgbClr val="FF6600"/>
                </a:solidFill>
              </a:rPr>
              <a:t>MULTILINGUAL STATIC CONTENTS. NEWS </a:t>
            </a:r>
            <a:r>
              <a:rPr lang="en-GB" sz="2000" dirty="0" smtClean="0">
                <a:solidFill>
                  <a:srgbClr val="FF6600"/>
                </a:solidFill>
              </a:rPr>
              <a:t>EN</a:t>
            </a: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endParaRPr lang="en-GB" sz="2000" dirty="0">
              <a:solidFill>
                <a:srgbClr val="FF6600"/>
              </a:solidFill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n-GB" sz="2000" dirty="0">
                <a:solidFill>
                  <a:schemeClr val="tx2"/>
                </a:solidFill>
              </a:rPr>
              <a:t>Project partners’ </a:t>
            </a:r>
            <a:r>
              <a:rPr lang="en-GB" sz="2000" dirty="0" smtClean="0">
                <a:solidFill>
                  <a:schemeClr val="tx2"/>
                </a:solidFill>
              </a:rPr>
              <a:t>websites </a:t>
            </a:r>
            <a:r>
              <a:rPr lang="en-GB" sz="2000" dirty="0">
                <a:solidFill>
                  <a:srgbClr val="FF6600"/>
                </a:solidFill>
              </a:rPr>
              <a:t>MULTILINGUAL </a:t>
            </a:r>
            <a:endParaRPr lang="en-GB" sz="2000" dirty="0">
              <a:solidFill>
                <a:schemeClr val="tx2"/>
              </a:solidFill>
            </a:endParaRPr>
          </a:p>
          <a:p>
            <a:pPr>
              <a:buClr>
                <a:srgbClr val="FF6600"/>
              </a:buClr>
            </a:pPr>
            <a:endParaRPr lang="en-GB" sz="2000" dirty="0">
              <a:solidFill>
                <a:schemeClr val="tx2"/>
              </a:solidFill>
            </a:endParaRPr>
          </a:p>
          <a:p>
            <a:pPr marL="285750" indent="-285750">
              <a:buClr>
                <a:srgbClr val="FF6600"/>
              </a:buClr>
              <a:buFont typeface="Arial"/>
              <a:buChar char="•"/>
            </a:pPr>
            <a:r>
              <a:rPr lang="en-GB" sz="2000" dirty="0">
                <a:solidFill>
                  <a:schemeClr val="tx2"/>
                </a:solidFill>
              </a:rPr>
              <a:t>Partners Social Media (Twitter, Facebook, </a:t>
            </a:r>
            <a:r>
              <a:rPr lang="en-GB" sz="2000" dirty="0" smtClean="0">
                <a:solidFill>
                  <a:schemeClr val="tx2"/>
                </a:solidFill>
              </a:rPr>
              <a:t>YouTube, </a:t>
            </a:r>
            <a:r>
              <a:rPr lang="en-GB" sz="2000" dirty="0" err="1" smtClean="0">
                <a:solidFill>
                  <a:schemeClr val="tx2"/>
                </a:solidFill>
              </a:rPr>
              <a:t>etc</a:t>
            </a:r>
            <a:r>
              <a:rPr lang="en-GB" sz="2000" dirty="0" smtClean="0">
                <a:solidFill>
                  <a:schemeClr val="tx2"/>
                </a:solidFill>
              </a:rPr>
              <a:t>) </a:t>
            </a:r>
            <a:r>
              <a:rPr lang="en-GB" sz="2000" dirty="0" smtClean="0">
                <a:solidFill>
                  <a:srgbClr val="FF6600"/>
                </a:solidFill>
              </a:rPr>
              <a:t>MULTILINGUAL </a:t>
            </a:r>
            <a:endParaRPr lang="en-GB" sz="2000" dirty="0">
              <a:solidFill>
                <a:srgbClr val="FF6600"/>
              </a:solidFill>
            </a:endParaRPr>
          </a:p>
          <a:p>
            <a:pPr marL="285750" indent="-285750">
              <a:buClr>
                <a:srgbClr val="FF6600"/>
              </a:buClr>
              <a:buFont typeface="Arial"/>
              <a:buChar char="•"/>
            </a:pPr>
            <a:endParaRPr lang="en-GB" sz="2000" dirty="0">
              <a:solidFill>
                <a:schemeClr val="tx2"/>
              </a:solidFill>
            </a:endParaRPr>
          </a:p>
          <a:p>
            <a:pPr marL="285750" indent="-285750">
              <a:buClr>
                <a:srgbClr val="FF6600"/>
              </a:buClr>
              <a:buFont typeface="Arial"/>
              <a:buChar char="•"/>
            </a:pPr>
            <a:r>
              <a:rPr lang="en-GB" sz="2000" dirty="0">
                <a:solidFill>
                  <a:schemeClr val="tx2"/>
                </a:solidFill>
              </a:rPr>
              <a:t>Partners </a:t>
            </a:r>
            <a:r>
              <a:rPr lang="en-GB" sz="2000" dirty="0" smtClean="0">
                <a:solidFill>
                  <a:schemeClr val="tx2"/>
                </a:solidFill>
              </a:rPr>
              <a:t>Newsletters and </a:t>
            </a:r>
            <a:r>
              <a:rPr lang="en-GB" sz="2000" dirty="0" err="1" smtClean="0">
                <a:solidFill>
                  <a:schemeClr val="tx2"/>
                </a:solidFill>
              </a:rPr>
              <a:t>Bullettins</a:t>
            </a:r>
            <a:r>
              <a:rPr lang="en-GB" sz="2000" dirty="0" smtClean="0">
                <a:solidFill>
                  <a:schemeClr val="tx2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</a:rPr>
              <a:t>MULTILINGUAL</a:t>
            </a:r>
          </a:p>
          <a:p>
            <a:endParaRPr lang="it-IT" dirty="0"/>
          </a:p>
          <a:p>
            <a:endParaRPr lang="it-IT" dirty="0"/>
          </a:p>
          <a:p>
            <a:endParaRPr lang="en-GB" dirty="0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CD7-332A-44EA-827A-B60878E4E8DF}" type="slidenum">
              <a:rPr lang="el-GR" smtClean="0"/>
              <a:pPr/>
              <a:t>14</a:t>
            </a:fld>
            <a:endParaRPr lang="el-GR" dirty="0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952328" cy="606103"/>
          </a:xfrm>
          <a:prstGeom prst="rect">
            <a:avLst/>
          </a:prstGeom>
        </p:spPr>
      </p:pic>
      <p:pic>
        <p:nvPicPr>
          <p:cNvPr id="14" name="Picture 2" descr="logoFMD_Trasparen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tangolo 14"/>
          <p:cNvSpPr/>
          <p:nvPr/>
        </p:nvSpPr>
        <p:spPr>
          <a:xfrm>
            <a:off x="6172200" y="6248400"/>
            <a:ext cx="222190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it-IT" sz="1000" dirty="0" smtClean="0">
                <a:solidFill>
                  <a:schemeClr val="tx2"/>
                </a:solidFill>
              </a:rPr>
              <a:t>ISEV Kick off Meeting</a:t>
            </a:r>
            <a:r>
              <a:rPr lang="en-US" sz="1000" dirty="0" smtClean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endParaRPr lang="en-US" sz="1000" dirty="0">
              <a:solidFill>
                <a:schemeClr val="tx2"/>
              </a:solidFill>
              <a:latin typeface="Calibri"/>
              <a:cs typeface="Calibri"/>
            </a:endParaRPr>
          </a:p>
          <a:p>
            <a:pPr algn="ctr">
              <a:spcBef>
                <a:spcPts val="300"/>
              </a:spcBef>
            </a:pPr>
            <a:r>
              <a:rPr lang="en-US" sz="1000" dirty="0">
                <a:solidFill>
                  <a:schemeClr val="tx2"/>
                </a:solidFill>
              </a:rPr>
              <a:t>Ostrava, 27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-28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 November 2017</a:t>
            </a:r>
          </a:p>
        </p:txBody>
      </p:sp>
      <p:sp>
        <p:nvSpPr>
          <p:cNvPr id="16" name="8 - TextBox"/>
          <p:cNvSpPr txBox="1"/>
          <p:nvPr/>
        </p:nvSpPr>
        <p:spPr>
          <a:xfrm>
            <a:off x="762000" y="1396424"/>
            <a:ext cx="7543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DISSEMINATION TOOLS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794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395536" y="1981200"/>
            <a:ext cx="80626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b="1" dirty="0" smtClean="0"/>
          </a:p>
          <a:p>
            <a:pPr algn="ctr"/>
            <a:r>
              <a:rPr lang="it-IT" sz="2000" b="1" dirty="0" err="1">
                <a:solidFill>
                  <a:schemeClr val="tx2"/>
                </a:solidFill>
              </a:rPr>
              <a:t>Partners</a:t>
            </a:r>
            <a:r>
              <a:rPr lang="it-IT" sz="2000" b="1" dirty="0">
                <a:solidFill>
                  <a:schemeClr val="tx2"/>
                </a:solidFill>
              </a:rPr>
              <a:t>’ </a:t>
            </a:r>
            <a:r>
              <a:rPr lang="it-IT" sz="2000" b="1" dirty="0" err="1">
                <a:solidFill>
                  <a:schemeClr val="tx2"/>
                </a:solidFill>
              </a:rPr>
              <a:t>tasks</a:t>
            </a:r>
            <a:r>
              <a:rPr lang="it-IT" sz="2000" b="1" dirty="0">
                <a:solidFill>
                  <a:schemeClr val="tx2"/>
                </a:solidFill>
              </a:rPr>
              <a:t> (1)</a:t>
            </a:r>
          </a:p>
          <a:p>
            <a:pPr algn="just"/>
            <a:endParaRPr lang="it-IT" b="1" dirty="0" smtClean="0">
              <a:solidFill>
                <a:srgbClr val="FF6600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2000" b="1" dirty="0">
                <a:solidFill>
                  <a:srgbClr val="FF6600"/>
                </a:solidFill>
              </a:rPr>
              <a:t>Website</a:t>
            </a:r>
            <a:r>
              <a:rPr lang="en-GB" sz="2000" dirty="0">
                <a:solidFill>
                  <a:schemeClr val="tx2"/>
                </a:solidFill>
              </a:rPr>
              <a:t>: send to University of Ostrava </a:t>
            </a:r>
            <a:r>
              <a:rPr lang="en-GB" sz="2000" dirty="0" smtClean="0">
                <a:solidFill>
                  <a:schemeClr val="tx2"/>
                </a:solidFill>
              </a:rPr>
              <a:t>(responsible for website development and update) at </a:t>
            </a:r>
            <a:r>
              <a:rPr lang="en-GB" sz="2000" dirty="0">
                <a:solidFill>
                  <a:schemeClr val="tx2"/>
                </a:solidFill>
              </a:rPr>
              <a:t>least </a:t>
            </a:r>
            <a:r>
              <a:rPr lang="en-GB" sz="2000" b="1" dirty="0">
                <a:solidFill>
                  <a:schemeClr val="tx2"/>
                </a:solidFill>
              </a:rPr>
              <a:t>2 NEWS every 3/4 months </a:t>
            </a:r>
            <a:r>
              <a:rPr lang="en-GB" sz="2000" dirty="0">
                <a:solidFill>
                  <a:schemeClr val="tx2"/>
                </a:solidFill>
              </a:rPr>
              <a:t>in English (including links, pictures, videos) related to the on-going project activities in the country, or information about relevant events, reports, conferences etc.</a:t>
            </a:r>
          </a:p>
          <a:p>
            <a:pPr algn="just"/>
            <a:endParaRPr lang="en-GB" sz="2000" dirty="0">
              <a:solidFill>
                <a:schemeClr val="tx2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2000" b="1" dirty="0">
                <a:solidFill>
                  <a:srgbClr val="FF6600"/>
                </a:solidFill>
              </a:rPr>
              <a:t>Facebook &amp; Twitter</a:t>
            </a:r>
            <a:r>
              <a:rPr lang="en-GB" sz="2000" dirty="0">
                <a:solidFill>
                  <a:schemeClr val="tx2"/>
                </a:solidFill>
              </a:rPr>
              <a:t>: post at least </a:t>
            </a:r>
            <a:r>
              <a:rPr lang="en-GB" sz="2000" b="1" dirty="0">
                <a:solidFill>
                  <a:schemeClr val="tx2"/>
                </a:solidFill>
              </a:rPr>
              <a:t>2 NEWS every 3/4 months </a:t>
            </a:r>
            <a:r>
              <a:rPr lang="en-GB" sz="2000" dirty="0">
                <a:solidFill>
                  <a:schemeClr val="tx2"/>
                </a:solidFill>
              </a:rPr>
              <a:t>including pictures, video, video interviews to project participants, links etc.</a:t>
            </a:r>
          </a:p>
          <a:p>
            <a:pPr algn="just"/>
            <a:endParaRPr lang="en-GB" sz="2000" dirty="0">
              <a:solidFill>
                <a:schemeClr val="tx2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2000" b="1" dirty="0" smtClean="0">
                <a:solidFill>
                  <a:srgbClr val="FF6600"/>
                </a:solidFill>
              </a:rPr>
              <a:t>Newsletters and </a:t>
            </a:r>
            <a:r>
              <a:rPr lang="en-GB" sz="2000" b="1" dirty="0" err="1" smtClean="0">
                <a:solidFill>
                  <a:srgbClr val="FF6600"/>
                </a:solidFill>
              </a:rPr>
              <a:t>bullettins</a:t>
            </a:r>
            <a:r>
              <a:rPr lang="en-GB" sz="2000" dirty="0" smtClean="0">
                <a:solidFill>
                  <a:schemeClr val="tx2"/>
                </a:solidFill>
              </a:rPr>
              <a:t>: </a:t>
            </a:r>
            <a:r>
              <a:rPr lang="en-GB" sz="2000" dirty="0">
                <a:solidFill>
                  <a:schemeClr val="tx2"/>
                </a:solidFill>
              </a:rPr>
              <a:t>include info about the project at least in </a:t>
            </a:r>
            <a:r>
              <a:rPr lang="en-GB" sz="2000" b="1" dirty="0">
                <a:solidFill>
                  <a:schemeClr val="tx2"/>
                </a:solidFill>
              </a:rPr>
              <a:t>2/3 Newsletters per year</a:t>
            </a:r>
            <a:r>
              <a:rPr lang="en-GB" sz="20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CD7-332A-44EA-827A-B60878E4E8DF}" type="slidenum">
              <a:rPr lang="el-GR" smtClean="0"/>
              <a:pPr/>
              <a:t>15</a:t>
            </a:fld>
            <a:endParaRPr lang="el-GR" dirty="0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952328" cy="606103"/>
          </a:xfrm>
          <a:prstGeom prst="rect">
            <a:avLst/>
          </a:prstGeom>
        </p:spPr>
      </p:pic>
      <p:pic>
        <p:nvPicPr>
          <p:cNvPr id="14" name="Picture 2" descr="logoFMD_Trasparen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tangolo 14"/>
          <p:cNvSpPr/>
          <p:nvPr/>
        </p:nvSpPr>
        <p:spPr>
          <a:xfrm>
            <a:off x="6172200" y="6248400"/>
            <a:ext cx="222190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it-IT" sz="1000" dirty="0" smtClean="0">
                <a:solidFill>
                  <a:schemeClr val="tx2"/>
                </a:solidFill>
              </a:rPr>
              <a:t>ISEV Kick off Meeting</a:t>
            </a:r>
            <a:r>
              <a:rPr lang="en-US" sz="1000" dirty="0" smtClean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endParaRPr lang="en-US" sz="1000" dirty="0">
              <a:solidFill>
                <a:schemeClr val="tx2"/>
              </a:solidFill>
              <a:latin typeface="Calibri"/>
              <a:cs typeface="Calibri"/>
            </a:endParaRPr>
          </a:p>
          <a:p>
            <a:pPr algn="ctr">
              <a:spcBef>
                <a:spcPts val="300"/>
              </a:spcBef>
            </a:pPr>
            <a:r>
              <a:rPr lang="en-US" sz="1000" dirty="0">
                <a:solidFill>
                  <a:schemeClr val="tx2"/>
                </a:solidFill>
              </a:rPr>
              <a:t>Ostrava, 27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-28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 November 2017</a:t>
            </a:r>
          </a:p>
        </p:txBody>
      </p:sp>
      <p:sp>
        <p:nvSpPr>
          <p:cNvPr id="16" name="8 - TextBox"/>
          <p:cNvSpPr txBox="1"/>
          <p:nvPr/>
        </p:nvSpPr>
        <p:spPr>
          <a:xfrm>
            <a:off x="762000" y="1396424"/>
            <a:ext cx="7543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DISSEMINATION ACTIVITIES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92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457200" y="1752600"/>
            <a:ext cx="792284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err="1">
                <a:solidFill>
                  <a:schemeClr val="tx2"/>
                </a:solidFill>
              </a:rPr>
              <a:t>Partners</a:t>
            </a:r>
            <a:r>
              <a:rPr lang="it-IT" sz="2000" b="1" dirty="0">
                <a:solidFill>
                  <a:schemeClr val="tx2"/>
                </a:solidFill>
              </a:rPr>
              <a:t>’ </a:t>
            </a:r>
            <a:r>
              <a:rPr lang="it-IT" sz="2000" b="1" dirty="0" err="1">
                <a:solidFill>
                  <a:schemeClr val="tx2"/>
                </a:solidFill>
              </a:rPr>
              <a:t>tasks</a:t>
            </a:r>
            <a:r>
              <a:rPr lang="it-IT" sz="2000" b="1" dirty="0">
                <a:solidFill>
                  <a:schemeClr val="tx2"/>
                </a:solidFill>
              </a:rPr>
              <a:t> (2)</a:t>
            </a:r>
          </a:p>
          <a:p>
            <a:pPr algn="just"/>
            <a:endParaRPr lang="it-IT" sz="2000" dirty="0">
              <a:solidFill>
                <a:schemeClr val="tx2"/>
              </a:solidFill>
            </a:endParaRPr>
          </a:p>
          <a:p>
            <a:pPr marL="285750" indent="-285750" algn="just">
              <a:buClr>
                <a:srgbClr val="FF6600"/>
              </a:buClr>
              <a:buFont typeface="Arial"/>
              <a:buChar char="•"/>
            </a:pPr>
            <a:r>
              <a:rPr lang="it-IT" sz="2000" b="1" dirty="0">
                <a:solidFill>
                  <a:schemeClr val="tx2"/>
                </a:solidFill>
              </a:rPr>
              <a:t>PROMOTE</a:t>
            </a:r>
            <a:r>
              <a:rPr lang="it-IT" sz="2000" dirty="0">
                <a:solidFill>
                  <a:schemeClr val="tx2"/>
                </a:solidFill>
              </a:rPr>
              <a:t> ISEV </a:t>
            </a:r>
            <a:r>
              <a:rPr lang="it-IT" sz="2000" dirty="0" err="1">
                <a:solidFill>
                  <a:schemeClr val="tx2"/>
                </a:solidFill>
              </a:rPr>
              <a:t>through</a:t>
            </a:r>
            <a:r>
              <a:rPr lang="it-IT" sz="2000" dirty="0">
                <a:solidFill>
                  <a:schemeClr val="tx2"/>
                </a:solidFill>
              </a:rPr>
              <a:t> </a:t>
            </a:r>
            <a:r>
              <a:rPr lang="it-IT" sz="2000" dirty="0" err="1">
                <a:solidFill>
                  <a:schemeClr val="tx2"/>
                </a:solidFill>
              </a:rPr>
              <a:t>partners</a:t>
            </a:r>
            <a:r>
              <a:rPr lang="it-IT" sz="2000" dirty="0">
                <a:solidFill>
                  <a:schemeClr val="tx2"/>
                </a:solidFill>
              </a:rPr>
              <a:t>’ website, social media, networks, blogs, news, newsletter etc.</a:t>
            </a:r>
          </a:p>
          <a:p>
            <a:pPr algn="just">
              <a:buClr>
                <a:srgbClr val="FF6600"/>
              </a:buClr>
            </a:pPr>
            <a:endParaRPr lang="it-IT" sz="2000" dirty="0">
              <a:solidFill>
                <a:schemeClr val="tx2"/>
              </a:solidFill>
            </a:endParaRPr>
          </a:p>
          <a:p>
            <a:pPr marL="285750" indent="-285750" algn="just">
              <a:buClr>
                <a:srgbClr val="FF6600"/>
              </a:buClr>
              <a:buFont typeface="Arial"/>
              <a:buChar char="•"/>
            </a:pPr>
            <a:r>
              <a:rPr lang="en-GB" sz="2000" b="1" dirty="0">
                <a:solidFill>
                  <a:schemeClr val="tx2"/>
                </a:solidFill>
              </a:rPr>
              <a:t>PUBLISH </a:t>
            </a:r>
            <a:r>
              <a:rPr lang="en-GB" sz="2000" dirty="0">
                <a:solidFill>
                  <a:schemeClr val="tx2"/>
                </a:solidFill>
              </a:rPr>
              <a:t>news, articles, papers </a:t>
            </a:r>
            <a:r>
              <a:rPr lang="it-IT" sz="2000" dirty="0">
                <a:solidFill>
                  <a:schemeClr val="tx2"/>
                </a:solidFill>
              </a:rPr>
              <a:t>on </a:t>
            </a:r>
            <a:r>
              <a:rPr lang="it-IT" sz="2000" dirty="0" err="1">
                <a:solidFill>
                  <a:schemeClr val="tx2"/>
                </a:solidFill>
              </a:rPr>
              <a:t>different</a:t>
            </a:r>
            <a:r>
              <a:rPr lang="it-IT" sz="2000" dirty="0">
                <a:solidFill>
                  <a:schemeClr val="tx2"/>
                </a:solidFill>
              </a:rPr>
              <a:t> </a:t>
            </a:r>
            <a:r>
              <a:rPr lang="it-IT" sz="2000" dirty="0" err="1">
                <a:solidFill>
                  <a:schemeClr val="tx2"/>
                </a:solidFill>
              </a:rPr>
              <a:t>thematic</a:t>
            </a:r>
            <a:r>
              <a:rPr lang="it-IT" sz="2000" dirty="0">
                <a:solidFill>
                  <a:schemeClr val="tx2"/>
                </a:solidFill>
              </a:rPr>
              <a:t> </a:t>
            </a:r>
            <a:r>
              <a:rPr lang="it-IT" sz="2000" dirty="0" err="1">
                <a:solidFill>
                  <a:schemeClr val="tx2"/>
                </a:solidFill>
              </a:rPr>
              <a:t>portals</a:t>
            </a:r>
            <a:r>
              <a:rPr lang="it-IT" sz="2000" dirty="0">
                <a:solidFill>
                  <a:schemeClr val="tx2"/>
                </a:solidFill>
              </a:rPr>
              <a:t>, networks, </a:t>
            </a:r>
            <a:r>
              <a:rPr lang="it-IT" sz="2000" dirty="0" err="1">
                <a:solidFill>
                  <a:schemeClr val="tx2"/>
                </a:solidFill>
              </a:rPr>
              <a:t>magazines</a:t>
            </a:r>
            <a:r>
              <a:rPr lang="it-IT" sz="2000" dirty="0">
                <a:solidFill>
                  <a:schemeClr val="tx2"/>
                </a:solidFill>
              </a:rPr>
              <a:t>, conference </a:t>
            </a:r>
            <a:r>
              <a:rPr lang="it-IT" sz="2000" dirty="0" err="1">
                <a:solidFill>
                  <a:schemeClr val="tx2"/>
                </a:solidFill>
              </a:rPr>
              <a:t>proceedings</a:t>
            </a:r>
            <a:r>
              <a:rPr lang="it-IT" sz="2000" dirty="0">
                <a:solidFill>
                  <a:schemeClr val="tx2"/>
                </a:solidFill>
              </a:rPr>
              <a:t> etc.</a:t>
            </a:r>
          </a:p>
          <a:p>
            <a:pPr algn="just">
              <a:buClr>
                <a:srgbClr val="FF6600"/>
              </a:buClr>
            </a:pPr>
            <a:endParaRPr lang="it-IT" sz="2000" dirty="0">
              <a:solidFill>
                <a:schemeClr val="tx2"/>
              </a:solidFill>
            </a:endParaRPr>
          </a:p>
          <a:p>
            <a:pPr marL="285750" indent="-285750" algn="just">
              <a:buClr>
                <a:srgbClr val="FF6600"/>
              </a:buClr>
              <a:buFont typeface="Arial"/>
              <a:buChar char="•"/>
            </a:pPr>
            <a:r>
              <a:rPr lang="en-GB" sz="2000" b="1" dirty="0">
                <a:solidFill>
                  <a:schemeClr val="tx2"/>
                </a:solidFill>
              </a:rPr>
              <a:t>LAUNCH</a:t>
            </a:r>
            <a:r>
              <a:rPr lang="en-GB" sz="2000" dirty="0">
                <a:solidFill>
                  <a:schemeClr val="tx2"/>
                </a:solidFill>
              </a:rPr>
              <a:t> press </a:t>
            </a:r>
            <a:r>
              <a:rPr lang="en-GB" sz="2000" dirty="0" smtClean="0">
                <a:solidFill>
                  <a:schemeClr val="tx2"/>
                </a:solidFill>
              </a:rPr>
              <a:t>releases in occasion of project events; </a:t>
            </a:r>
            <a:r>
              <a:rPr lang="en-GB" sz="2000" dirty="0">
                <a:solidFill>
                  <a:schemeClr val="tx2"/>
                </a:solidFill>
              </a:rPr>
              <a:t>recording video/radio interviews etc.</a:t>
            </a:r>
          </a:p>
          <a:p>
            <a:pPr algn="just">
              <a:buClr>
                <a:srgbClr val="FF6600"/>
              </a:buClr>
            </a:pPr>
            <a:endParaRPr lang="en-GB" sz="2000" dirty="0">
              <a:solidFill>
                <a:schemeClr val="tx2"/>
              </a:solidFill>
            </a:endParaRPr>
          </a:p>
          <a:p>
            <a:pPr marL="285750" indent="-285750" algn="just">
              <a:buClr>
                <a:srgbClr val="FF6600"/>
              </a:buClr>
              <a:buFont typeface="Arial"/>
              <a:buChar char="•"/>
            </a:pPr>
            <a:r>
              <a:rPr lang="it-IT" sz="2000" b="1" dirty="0">
                <a:solidFill>
                  <a:schemeClr val="tx2"/>
                </a:solidFill>
              </a:rPr>
              <a:t>PRESENT</a:t>
            </a:r>
            <a:r>
              <a:rPr lang="it-IT" sz="2000" dirty="0">
                <a:solidFill>
                  <a:schemeClr val="tx2"/>
                </a:solidFill>
              </a:rPr>
              <a:t> and </a:t>
            </a:r>
            <a:r>
              <a:rPr lang="it-IT" sz="2000" dirty="0" err="1">
                <a:solidFill>
                  <a:schemeClr val="tx2"/>
                </a:solidFill>
              </a:rPr>
              <a:t>promote</a:t>
            </a:r>
            <a:r>
              <a:rPr lang="it-IT" sz="2000" dirty="0">
                <a:solidFill>
                  <a:schemeClr val="tx2"/>
                </a:solidFill>
              </a:rPr>
              <a:t> the </a:t>
            </a:r>
            <a:r>
              <a:rPr lang="it-IT" sz="2000" dirty="0" err="1">
                <a:solidFill>
                  <a:schemeClr val="tx2"/>
                </a:solidFill>
              </a:rPr>
              <a:t>project</a:t>
            </a:r>
            <a:r>
              <a:rPr lang="it-IT" sz="2000" dirty="0">
                <a:solidFill>
                  <a:schemeClr val="tx2"/>
                </a:solidFill>
              </a:rPr>
              <a:t> </a:t>
            </a:r>
            <a:r>
              <a:rPr lang="it-IT" sz="2000" dirty="0" err="1">
                <a:solidFill>
                  <a:schemeClr val="tx2"/>
                </a:solidFill>
              </a:rPr>
              <a:t>at</a:t>
            </a:r>
            <a:r>
              <a:rPr lang="it-IT" sz="2000" dirty="0">
                <a:solidFill>
                  <a:schemeClr val="tx2"/>
                </a:solidFill>
              </a:rPr>
              <a:t> </a:t>
            </a:r>
            <a:r>
              <a:rPr lang="it-IT" sz="2000" dirty="0" err="1">
                <a:solidFill>
                  <a:schemeClr val="tx2"/>
                </a:solidFill>
              </a:rPr>
              <a:t>local</a:t>
            </a:r>
            <a:r>
              <a:rPr lang="it-IT" sz="2000" dirty="0">
                <a:solidFill>
                  <a:schemeClr val="tx2"/>
                </a:solidFill>
              </a:rPr>
              <a:t>/</a:t>
            </a:r>
            <a:r>
              <a:rPr lang="it-IT" sz="2000" dirty="0" err="1">
                <a:solidFill>
                  <a:schemeClr val="tx2"/>
                </a:solidFill>
              </a:rPr>
              <a:t>national</a:t>
            </a:r>
            <a:r>
              <a:rPr lang="it-IT" sz="2000" dirty="0">
                <a:solidFill>
                  <a:schemeClr val="tx2"/>
                </a:solidFill>
              </a:rPr>
              <a:t>/EU </a:t>
            </a:r>
            <a:r>
              <a:rPr lang="it-IT" sz="2000" dirty="0" err="1">
                <a:solidFill>
                  <a:schemeClr val="tx2"/>
                </a:solidFill>
              </a:rPr>
              <a:t>relevant</a:t>
            </a:r>
            <a:r>
              <a:rPr lang="it-IT" sz="2000" dirty="0">
                <a:solidFill>
                  <a:schemeClr val="tx2"/>
                </a:solidFill>
              </a:rPr>
              <a:t> </a:t>
            </a:r>
            <a:r>
              <a:rPr lang="it-IT" sz="2000" dirty="0" err="1">
                <a:solidFill>
                  <a:schemeClr val="tx2"/>
                </a:solidFill>
              </a:rPr>
              <a:t>events</a:t>
            </a:r>
            <a:r>
              <a:rPr lang="it-IT" sz="2000" dirty="0">
                <a:solidFill>
                  <a:schemeClr val="tx2"/>
                </a:solidFill>
              </a:rPr>
              <a:t>.</a:t>
            </a:r>
            <a:endParaRPr lang="en-GB" sz="2000" dirty="0">
              <a:solidFill>
                <a:schemeClr val="tx2"/>
              </a:solidFill>
            </a:endParaRPr>
          </a:p>
          <a:p>
            <a:pPr marL="285750" indent="-285750" algn="just">
              <a:buFont typeface="Arial"/>
              <a:buChar char="•"/>
            </a:pPr>
            <a:endParaRPr lang="it-IT" sz="2000" dirty="0">
              <a:solidFill>
                <a:schemeClr val="tx2"/>
              </a:solidFill>
            </a:endParaRPr>
          </a:p>
          <a:p>
            <a:pPr algn="just"/>
            <a:r>
              <a:rPr lang="it-IT" sz="2000" dirty="0" err="1" smtClean="0">
                <a:solidFill>
                  <a:schemeClr val="tx2"/>
                </a:solidFill>
              </a:rPr>
              <a:t>Important</a:t>
            </a:r>
            <a:r>
              <a:rPr lang="it-IT" sz="2000" dirty="0">
                <a:solidFill>
                  <a:schemeClr val="tx2"/>
                </a:solidFill>
              </a:rPr>
              <a:t>: REPORT YOUR DISSEMINATION ACTIVITIES </a:t>
            </a:r>
            <a:r>
              <a:rPr lang="it-IT" sz="2000" dirty="0" err="1">
                <a:solidFill>
                  <a:schemeClr val="tx2"/>
                </a:solidFill>
              </a:rPr>
              <a:t>every</a:t>
            </a:r>
            <a:r>
              <a:rPr lang="it-IT" sz="2000" dirty="0">
                <a:solidFill>
                  <a:schemeClr val="tx2"/>
                </a:solidFill>
              </a:rPr>
              <a:t> 6 </a:t>
            </a:r>
            <a:r>
              <a:rPr lang="it-IT" sz="2000" dirty="0" err="1">
                <a:solidFill>
                  <a:schemeClr val="tx2"/>
                </a:solidFill>
              </a:rPr>
              <a:t>months</a:t>
            </a:r>
            <a:r>
              <a:rPr lang="it-IT" sz="2000" dirty="0">
                <a:solidFill>
                  <a:schemeClr val="tx2"/>
                </a:solidFill>
              </a:rPr>
              <a:t> to FMD </a:t>
            </a:r>
            <a:r>
              <a:rPr lang="it-IT" sz="2000" dirty="0" err="1" smtClean="0">
                <a:solidFill>
                  <a:schemeClr val="tx2"/>
                </a:solidFill>
              </a:rPr>
              <a:t>using</a:t>
            </a:r>
            <a:r>
              <a:rPr lang="it-IT" sz="2000" dirty="0" smtClean="0">
                <a:solidFill>
                  <a:schemeClr val="tx2"/>
                </a:solidFill>
              </a:rPr>
              <a:t> </a:t>
            </a:r>
            <a:r>
              <a:rPr lang="it-IT" sz="2000" dirty="0">
                <a:solidFill>
                  <a:schemeClr val="tx2"/>
                </a:solidFill>
              </a:rPr>
              <a:t>the </a:t>
            </a:r>
            <a:r>
              <a:rPr lang="it-IT" sz="2000" b="1" dirty="0" err="1">
                <a:solidFill>
                  <a:srgbClr val="FF6600"/>
                </a:solidFill>
              </a:rPr>
              <a:t>Dissemination</a:t>
            </a:r>
            <a:r>
              <a:rPr lang="it-IT" sz="2000" b="1" dirty="0">
                <a:solidFill>
                  <a:srgbClr val="FF6600"/>
                </a:solidFill>
              </a:rPr>
              <a:t> Activity Report </a:t>
            </a:r>
            <a:r>
              <a:rPr lang="it-IT" sz="2000" b="1" dirty="0" err="1">
                <a:solidFill>
                  <a:srgbClr val="FF6600"/>
                </a:solidFill>
              </a:rPr>
              <a:t>Template</a:t>
            </a:r>
            <a:r>
              <a:rPr lang="it-IT" sz="2000" dirty="0">
                <a:solidFill>
                  <a:schemeClr val="tx2"/>
                </a:solidFill>
              </a:rPr>
              <a:t>.</a:t>
            </a:r>
          </a:p>
          <a:p>
            <a:pPr algn="just"/>
            <a:endParaRPr lang="en-GB" dirty="0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952328" cy="606103"/>
          </a:xfrm>
          <a:prstGeom prst="rect">
            <a:avLst/>
          </a:prstGeom>
        </p:spPr>
      </p:pic>
      <p:pic>
        <p:nvPicPr>
          <p:cNvPr id="16" name="Picture 2" descr="logoFMD_Trasparen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ttangolo 16"/>
          <p:cNvSpPr/>
          <p:nvPr/>
        </p:nvSpPr>
        <p:spPr>
          <a:xfrm>
            <a:off x="6172200" y="6248400"/>
            <a:ext cx="222190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it-IT" sz="1000" dirty="0" smtClean="0">
                <a:solidFill>
                  <a:schemeClr val="tx2"/>
                </a:solidFill>
              </a:rPr>
              <a:t>ISEV Kick off Meeting</a:t>
            </a:r>
            <a:r>
              <a:rPr lang="en-US" sz="1000" dirty="0" smtClean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endParaRPr lang="en-US" sz="1000" dirty="0">
              <a:solidFill>
                <a:schemeClr val="tx2"/>
              </a:solidFill>
              <a:latin typeface="Calibri"/>
              <a:cs typeface="Calibri"/>
            </a:endParaRPr>
          </a:p>
          <a:p>
            <a:pPr algn="ctr">
              <a:spcBef>
                <a:spcPts val="300"/>
              </a:spcBef>
            </a:pPr>
            <a:r>
              <a:rPr lang="en-US" sz="1000" dirty="0">
                <a:solidFill>
                  <a:schemeClr val="tx2"/>
                </a:solidFill>
              </a:rPr>
              <a:t>Ostrava, 27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-28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 November 2017</a:t>
            </a:r>
          </a:p>
        </p:txBody>
      </p:sp>
      <p:sp>
        <p:nvSpPr>
          <p:cNvPr id="18" name="8 - TextBox"/>
          <p:cNvSpPr txBox="1"/>
          <p:nvPr/>
        </p:nvSpPr>
        <p:spPr>
          <a:xfrm>
            <a:off x="685800" y="1143000"/>
            <a:ext cx="7543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DISSEMINATION ACTIVITIES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797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CD7-332A-44EA-827A-B60878E4E8DF}" type="slidenum">
              <a:rPr lang="el-GR" smtClean="0"/>
              <a:pPr/>
              <a:t>17</a:t>
            </a:fld>
            <a:endParaRPr lang="el-GR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alphaModFix amt="7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28800"/>
            <a:ext cx="6569296" cy="434193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952328" cy="606103"/>
          </a:xfrm>
          <a:prstGeom prst="rect">
            <a:avLst/>
          </a:prstGeom>
        </p:spPr>
      </p:pic>
      <p:pic>
        <p:nvPicPr>
          <p:cNvPr id="14" name="Picture 2" descr="logoFMD_Trasparen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tangolo 14"/>
          <p:cNvSpPr/>
          <p:nvPr/>
        </p:nvSpPr>
        <p:spPr>
          <a:xfrm>
            <a:off x="6172200" y="6248400"/>
            <a:ext cx="222190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it-IT" sz="1000" dirty="0" smtClean="0">
                <a:solidFill>
                  <a:schemeClr val="tx2"/>
                </a:solidFill>
              </a:rPr>
              <a:t>ISEV Kick off Meeting</a:t>
            </a:r>
            <a:r>
              <a:rPr lang="en-US" sz="1000" dirty="0" smtClean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endParaRPr lang="en-US" sz="1000" dirty="0">
              <a:solidFill>
                <a:schemeClr val="tx2"/>
              </a:solidFill>
              <a:latin typeface="Calibri"/>
              <a:cs typeface="Calibri"/>
            </a:endParaRPr>
          </a:p>
          <a:p>
            <a:pPr algn="ctr">
              <a:spcBef>
                <a:spcPts val="300"/>
              </a:spcBef>
            </a:pPr>
            <a:r>
              <a:rPr lang="en-US" sz="1000" dirty="0">
                <a:solidFill>
                  <a:schemeClr val="tx2"/>
                </a:solidFill>
              </a:rPr>
              <a:t>Ostrava, 27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-28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 November 2017</a:t>
            </a:r>
          </a:p>
        </p:txBody>
      </p:sp>
      <p:sp>
        <p:nvSpPr>
          <p:cNvPr id="16" name="8 - TextBox"/>
          <p:cNvSpPr txBox="1"/>
          <p:nvPr/>
        </p:nvSpPr>
        <p:spPr>
          <a:xfrm>
            <a:off x="685800" y="1143000"/>
            <a:ext cx="7543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DISSEMINATION ACTIVITY REPORT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211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CD7-332A-44EA-827A-B60878E4E8DF}" type="slidenum">
              <a:rPr lang="el-GR" smtClean="0"/>
              <a:pPr/>
              <a:t>18</a:t>
            </a:fld>
            <a:endParaRPr lang="el-GR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952328" cy="606103"/>
          </a:xfrm>
          <a:prstGeom prst="rect">
            <a:avLst/>
          </a:prstGeom>
        </p:spPr>
      </p:pic>
      <p:pic>
        <p:nvPicPr>
          <p:cNvPr id="7" name="Picture 2" descr="logoFMD_Trasparen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tangolo 9"/>
          <p:cNvSpPr/>
          <p:nvPr/>
        </p:nvSpPr>
        <p:spPr>
          <a:xfrm>
            <a:off x="6172200" y="6248400"/>
            <a:ext cx="222190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it-IT" sz="1000" dirty="0" smtClean="0">
                <a:solidFill>
                  <a:schemeClr val="tx2"/>
                </a:solidFill>
              </a:rPr>
              <a:t>ISEV Kick off Meeting</a:t>
            </a:r>
            <a:r>
              <a:rPr lang="en-US" sz="1000" dirty="0" smtClean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endParaRPr lang="en-US" sz="1000" dirty="0">
              <a:solidFill>
                <a:schemeClr val="tx2"/>
              </a:solidFill>
              <a:latin typeface="Calibri"/>
              <a:cs typeface="Calibri"/>
            </a:endParaRPr>
          </a:p>
          <a:p>
            <a:pPr algn="ctr">
              <a:spcBef>
                <a:spcPts val="300"/>
              </a:spcBef>
            </a:pPr>
            <a:r>
              <a:rPr lang="en-US" sz="1000" dirty="0">
                <a:solidFill>
                  <a:schemeClr val="tx2"/>
                </a:solidFill>
              </a:rPr>
              <a:t>Ostrava, 27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-28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 November 2017</a:t>
            </a:r>
          </a:p>
        </p:txBody>
      </p:sp>
      <p:sp>
        <p:nvSpPr>
          <p:cNvPr id="12" name="8 - TextBox"/>
          <p:cNvSpPr txBox="1"/>
          <p:nvPr/>
        </p:nvSpPr>
        <p:spPr>
          <a:xfrm>
            <a:off x="685800" y="1143000"/>
            <a:ext cx="7543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EXPLOITATION STRATEGY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62000" y="1828800"/>
            <a:ext cx="7391400" cy="4314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buClr>
                <a:srgbClr val="FF6600"/>
              </a:buClr>
            </a:pPr>
            <a:r>
              <a:rPr lang="it-IT" b="1" dirty="0" err="1">
                <a:solidFill>
                  <a:srgbClr val="FF6600"/>
                </a:solidFill>
              </a:rPr>
              <a:t>Objectives</a:t>
            </a:r>
            <a:endParaRPr lang="it-IT" b="1" dirty="0">
              <a:solidFill>
                <a:srgbClr val="FF6600"/>
              </a:solidFill>
            </a:endParaRPr>
          </a:p>
          <a:p>
            <a:pPr algn="just">
              <a:spcBef>
                <a:spcPts val="600"/>
              </a:spcBef>
              <a:buClr>
                <a:srgbClr val="FF6600"/>
              </a:buClr>
            </a:pPr>
            <a:endParaRPr lang="it-IT" dirty="0"/>
          </a:p>
          <a:p>
            <a:pPr marL="285750" lvl="0" indent="-285750" algn="just">
              <a:spcBef>
                <a:spcPts val="800"/>
              </a:spcBef>
              <a:buClr>
                <a:srgbClr val="FF6600"/>
              </a:buClr>
              <a:buFont typeface="Arial"/>
              <a:buChar char="•"/>
            </a:pPr>
            <a:r>
              <a:rPr lang="en-GB" sz="2000" b="1" dirty="0">
                <a:solidFill>
                  <a:schemeClr val="tx2"/>
                </a:solidFill>
              </a:rPr>
              <a:t>Identify</a:t>
            </a:r>
            <a:r>
              <a:rPr lang="en-GB" sz="2000" dirty="0">
                <a:solidFill>
                  <a:schemeClr val="tx2"/>
                </a:solidFill>
              </a:rPr>
              <a:t> local, regional, national and European stakeholders</a:t>
            </a:r>
            <a:r>
              <a:rPr lang="en-GB" sz="2000" dirty="0" smtClean="0">
                <a:solidFill>
                  <a:schemeClr val="tx2"/>
                </a:solidFill>
              </a:rPr>
              <a:t>;</a:t>
            </a:r>
            <a:endParaRPr lang="it-IT" sz="2000" dirty="0">
              <a:solidFill>
                <a:schemeClr val="tx2"/>
              </a:solidFill>
            </a:endParaRPr>
          </a:p>
          <a:p>
            <a:pPr marL="285750" lvl="0" indent="-285750" algn="just">
              <a:spcBef>
                <a:spcPts val="800"/>
              </a:spcBef>
              <a:buClr>
                <a:srgbClr val="FF6600"/>
              </a:buClr>
              <a:buFont typeface="Arial"/>
              <a:buChar char="•"/>
            </a:pPr>
            <a:r>
              <a:rPr lang="en-GB" sz="2000" b="1" dirty="0">
                <a:solidFill>
                  <a:schemeClr val="tx2"/>
                </a:solidFill>
              </a:rPr>
              <a:t>Reach</a:t>
            </a:r>
            <a:r>
              <a:rPr lang="en-GB" sz="2000" dirty="0">
                <a:solidFill>
                  <a:schemeClr val="tx2"/>
                </a:solidFill>
              </a:rPr>
              <a:t> those stakeholders and make them interested in the project's results and products</a:t>
            </a:r>
            <a:r>
              <a:rPr lang="en-GB" sz="2000" dirty="0" smtClean="0">
                <a:solidFill>
                  <a:schemeClr val="tx2"/>
                </a:solidFill>
              </a:rPr>
              <a:t>;</a:t>
            </a:r>
            <a:endParaRPr lang="it-IT" sz="2000" dirty="0">
              <a:solidFill>
                <a:schemeClr val="tx2"/>
              </a:solidFill>
            </a:endParaRPr>
          </a:p>
          <a:p>
            <a:pPr marL="285750" lvl="0" indent="-285750" algn="just">
              <a:spcBef>
                <a:spcPts val="800"/>
              </a:spcBef>
              <a:buClr>
                <a:srgbClr val="FF6600"/>
              </a:buClr>
              <a:buFont typeface="Arial"/>
              <a:buChar char="•"/>
            </a:pPr>
            <a:r>
              <a:rPr lang="en-GB" sz="2000" b="1" dirty="0">
                <a:solidFill>
                  <a:schemeClr val="tx2"/>
                </a:solidFill>
              </a:rPr>
              <a:t>Facilitate</a:t>
            </a:r>
            <a:r>
              <a:rPr lang="en-GB" sz="2000" dirty="0">
                <a:solidFill>
                  <a:schemeClr val="tx2"/>
                </a:solidFill>
              </a:rPr>
              <a:t> the further transfer of the ISEV products to other organizations and individuals active in the field or into new contexts</a:t>
            </a:r>
            <a:r>
              <a:rPr lang="en-GB" sz="2000" dirty="0" smtClean="0">
                <a:solidFill>
                  <a:schemeClr val="tx2"/>
                </a:solidFill>
              </a:rPr>
              <a:t>;</a:t>
            </a:r>
            <a:endParaRPr lang="it-IT" sz="2000" dirty="0">
              <a:solidFill>
                <a:schemeClr val="tx2"/>
              </a:solidFill>
            </a:endParaRPr>
          </a:p>
          <a:p>
            <a:pPr marL="285750" lvl="0" indent="-285750" algn="just">
              <a:spcBef>
                <a:spcPts val="800"/>
              </a:spcBef>
              <a:buClr>
                <a:srgbClr val="FF6600"/>
              </a:buClr>
              <a:buFont typeface="Arial"/>
              <a:buChar char="•"/>
            </a:pPr>
            <a:r>
              <a:rPr lang="en-GB" sz="2000" b="1" dirty="0">
                <a:solidFill>
                  <a:schemeClr val="tx2"/>
                </a:solidFill>
              </a:rPr>
              <a:t>Ensure</a:t>
            </a:r>
            <a:r>
              <a:rPr lang="en-GB" sz="2000" dirty="0">
                <a:solidFill>
                  <a:schemeClr val="tx2"/>
                </a:solidFill>
              </a:rPr>
              <a:t> the further use and sustainability of the project's results on the long-term</a:t>
            </a:r>
            <a:r>
              <a:rPr lang="en-GB" sz="2000" dirty="0" smtClean="0">
                <a:solidFill>
                  <a:schemeClr val="tx2"/>
                </a:solidFill>
              </a:rPr>
              <a:t>;</a:t>
            </a:r>
            <a:endParaRPr lang="it-IT" sz="2000" dirty="0">
              <a:solidFill>
                <a:schemeClr val="tx2"/>
              </a:solidFill>
            </a:endParaRPr>
          </a:p>
          <a:p>
            <a:pPr marL="285750" lvl="0" indent="-285750" algn="just">
              <a:spcBef>
                <a:spcPts val="800"/>
              </a:spcBef>
              <a:buClr>
                <a:srgbClr val="FF6600"/>
              </a:buClr>
              <a:buFont typeface="Arial"/>
              <a:buChar char="•"/>
            </a:pPr>
            <a:r>
              <a:rPr lang="en-GB" sz="2000" b="1" dirty="0">
                <a:solidFill>
                  <a:schemeClr val="tx2"/>
                </a:solidFill>
              </a:rPr>
              <a:t>Establish</a:t>
            </a:r>
            <a:r>
              <a:rPr lang="en-GB" sz="2000" dirty="0">
                <a:solidFill>
                  <a:schemeClr val="tx2"/>
                </a:solidFill>
              </a:rPr>
              <a:t> the necessary basis and guidelines to the future exploitation of results by other organizations.</a:t>
            </a:r>
            <a:endParaRPr lang="it-IT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934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05000" y="2819400"/>
            <a:ext cx="5191125" cy="8617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  <a:cs typeface="+mn-cs"/>
              </a:rPr>
              <a:t>Thanks for the attention</a:t>
            </a:r>
            <a:r>
              <a:rPr 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!</a:t>
            </a:r>
            <a:endParaRPr lang="en-US" sz="2000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ＭＳ Ｐゴシック" pitchFamily="34" charset="-128"/>
              <a:cs typeface="Calibri"/>
            </a:endParaRPr>
          </a:p>
          <a:p>
            <a:pPr>
              <a:defRPr/>
            </a:pPr>
            <a:endParaRPr lang="en-US" sz="1400" b="1" i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952328" cy="606103"/>
          </a:xfrm>
          <a:prstGeom prst="rect">
            <a:avLst/>
          </a:prstGeom>
        </p:spPr>
      </p:pic>
      <p:pic>
        <p:nvPicPr>
          <p:cNvPr id="9" name="Picture 2" descr="logoFMD_Trasparen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tangolo 9"/>
          <p:cNvSpPr/>
          <p:nvPr/>
        </p:nvSpPr>
        <p:spPr>
          <a:xfrm>
            <a:off x="6172200" y="6248400"/>
            <a:ext cx="222190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it-IT" sz="1000" dirty="0" smtClean="0">
                <a:solidFill>
                  <a:schemeClr val="tx2"/>
                </a:solidFill>
              </a:rPr>
              <a:t>ISEV Kick off Meeting</a:t>
            </a:r>
            <a:r>
              <a:rPr lang="en-US" sz="1000" dirty="0" smtClean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endParaRPr lang="en-US" sz="1000" dirty="0">
              <a:solidFill>
                <a:schemeClr val="tx2"/>
              </a:solidFill>
              <a:latin typeface="Calibri"/>
              <a:cs typeface="Calibri"/>
            </a:endParaRPr>
          </a:p>
          <a:p>
            <a:pPr algn="ctr">
              <a:spcBef>
                <a:spcPts val="300"/>
              </a:spcBef>
            </a:pPr>
            <a:r>
              <a:rPr lang="en-US" sz="1000" dirty="0">
                <a:solidFill>
                  <a:schemeClr val="tx2"/>
                </a:solidFill>
              </a:rPr>
              <a:t>Ostrava, 27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-28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 November 2017</a:t>
            </a:r>
          </a:p>
        </p:txBody>
      </p:sp>
    </p:spTree>
    <p:extLst>
      <p:ext uri="{BB962C8B-B14F-4D97-AF65-F5344CB8AC3E}">
        <p14:creationId xmlns:p14="http://schemas.microsoft.com/office/powerpoint/2010/main" val="1531191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762000" y="2286000"/>
            <a:ext cx="76264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Clr>
                <a:srgbClr val="FF6600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Evaluation </a:t>
            </a:r>
            <a:r>
              <a:rPr lang="en-US" sz="2000" dirty="0" smtClean="0">
                <a:solidFill>
                  <a:schemeClr val="tx2"/>
                </a:solidFill>
              </a:rPr>
              <a:t>goals</a:t>
            </a:r>
            <a:endParaRPr lang="en-US" sz="2000" dirty="0">
              <a:solidFill>
                <a:schemeClr val="tx2"/>
              </a:solidFill>
            </a:endParaRPr>
          </a:p>
          <a:p>
            <a:pPr marL="342900" indent="-342900">
              <a:spcBef>
                <a:spcPts val="600"/>
              </a:spcBef>
              <a:buClr>
                <a:srgbClr val="FF6600"/>
              </a:buClr>
              <a:buFont typeface="Arial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Evaluation tools</a:t>
            </a:r>
          </a:p>
          <a:p>
            <a:pPr marL="342900" indent="-342900">
              <a:spcBef>
                <a:spcPts val="600"/>
              </a:spcBef>
              <a:buClr>
                <a:srgbClr val="FF6600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Evaluation Outputs</a:t>
            </a:r>
            <a:endParaRPr lang="en-US" sz="2000" dirty="0">
              <a:solidFill>
                <a:schemeClr val="tx2"/>
              </a:solidFill>
            </a:endParaRPr>
          </a:p>
          <a:p>
            <a:pPr marL="342900" indent="-342900">
              <a:spcBef>
                <a:spcPts val="600"/>
              </a:spcBef>
              <a:buClr>
                <a:srgbClr val="FF6600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Dissemination </a:t>
            </a:r>
            <a:endParaRPr lang="en-US" sz="2000" dirty="0">
              <a:solidFill>
                <a:schemeClr val="tx2"/>
              </a:solidFill>
            </a:endParaRPr>
          </a:p>
          <a:p>
            <a:pPr marL="342900" indent="-342900">
              <a:spcBef>
                <a:spcPts val="600"/>
              </a:spcBef>
              <a:buClr>
                <a:srgbClr val="FF6600"/>
              </a:buClr>
              <a:buFont typeface="Arial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Key concepts</a:t>
            </a:r>
          </a:p>
          <a:p>
            <a:pPr marL="342900" indent="-342900">
              <a:spcBef>
                <a:spcPts val="600"/>
              </a:spcBef>
              <a:buClr>
                <a:srgbClr val="FF6600"/>
              </a:buClr>
              <a:buFont typeface="Arial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Key contents </a:t>
            </a: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buClr>
                <a:srgbClr val="FF6600"/>
              </a:buClr>
              <a:buFont typeface="Arial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Dissemination tools &amp; activities (partners’ tasks)</a:t>
            </a:r>
          </a:p>
          <a:p>
            <a:pPr marL="342900" indent="-342900">
              <a:spcBef>
                <a:spcPts val="600"/>
              </a:spcBef>
              <a:buClr>
                <a:srgbClr val="FF6600"/>
              </a:buClr>
              <a:buFont typeface="Arial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Dissemination Activity Report template</a:t>
            </a:r>
          </a:p>
          <a:p>
            <a:pPr marL="342900" indent="-342900">
              <a:spcBef>
                <a:spcPts val="600"/>
              </a:spcBef>
              <a:buClr>
                <a:srgbClr val="FF6600"/>
              </a:buClr>
              <a:buFont typeface="Arial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Exploitation </a:t>
            </a:r>
            <a:r>
              <a:rPr lang="en-US" sz="2000" dirty="0" smtClean="0">
                <a:solidFill>
                  <a:schemeClr val="tx2"/>
                </a:solidFill>
              </a:rPr>
              <a:t>strategy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1473280" y="1244025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CD7-332A-44EA-827A-B60878E4E8DF}" type="slidenum">
              <a:rPr lang="el-GR" smtClean="0"/>
              <a:pPr/>
              <a:t>2</a:t>
            </a:fld>
            <a:endParaRPr lang="el-GR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952328" cy="606103"/>
          </a:xfrm>
          <a:prstGeom prst="rect">
            <a:avLst/>
          </a:prstGeom>
        </p:spPr>
      </p:pic>
      <p:pic>
        <p:nvPicPr>
          <p:cNvPr id="18" name="Picture 2" descr="logoFMD_Trasparen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ttangolo 18"/>
          <p:cNvSpPr/>
          <p:nvPr/>
        </p:nvSpPr>
        <p:spPr>
          <a:xfrm>
            <a:off x="6172200" y="6248400"/>
            <a:ext cx="222190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it-IT" sz="1000" dirty="0" smtClean="0">
                <a:solidFill>
                  <a:schemeClr val="tx2"/>
                </a:solidFill>
              </a:rPr>
              <a:t>ISEV Kick off Meeting</a:t>
            </a:r>
            <a:r>
              <a:rPr lang="en-US" sz="1000" dirty="0" smtClean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endParaRPr lang="en-US" sz="1000" dirty="0">
              <a:solidFill>
                <a:schemeClr val="tx2"/>
              </a:solidFill>
              <a:latin typeface="Calibri"/>
              <a:cs typeface="Calibri"/>
            </a:endParaRPr>
          </a:p>
          <a:p>
            <a:pPr algn="ctr">
              <a:spcBef>
                <a:spcPts val="300"/>
              </a:spcBef>
            </a:pPr>
            <a:r>
              <a:rPr lang="en-US" sz="1000" dirty="0">
                <a:solidFill>
                  <a:schemeClr val="tx2"/>
                </a:solidFill>
              </a:rPr>
              <a:t>Ostrava, 27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-28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 November 2017</a:t>
            </a:r>
          </a:p>
        </p:txBody>
      </p:sp>
    </p:spTree>
    <p:extLst>
      <p:ext uri="{BB962C8B-B14F-4D97-AF65-F5344CB8AC3E}">
        <p14:creationId xmlns:p14="http://schemas.microsoft.com/office/powerpoint/2010/main" val="3353618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457200" y="2155716"/>
            <a:ext cx="799288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it-IT" sz="2000" dirty="0">
                <a:solidFill>
                  <a:schemeClr val="tx2"/>
                </a:solidFill>
              </a:rPr>
              <a:t>For evaluating the project activities, the following elements will be taken into account:</a:t>
            </a:r>
          </a:p>
          <a:p>
            <a:endParaRPr lang="en-GB" altLang="it-IT" sz="2000" dirty="0">
              <a:solidFill>
                <a:schemeClr val="tx2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Font typeface="Arial"/>
              <a:buChar char="•"/>
            </a:pPr>
            <a:r>
              <a:rPr lang="en-GB" altLang="it-IT" sz="2000" dirty="0">
                <a:solidFill>
                  <a:schemeClr val="tx2"/>
                </a:solidFill>
              </a:rPr>
              <a:t> ISEV methodology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Font typeface="Arial"/>
              <a:buChar char="•"/>
            </a:pPr>
            <a:r>
              <a:rPr lang="en-GB" altLang="it-IT" sz="2000" dirty="0">
                <a:solidFill>
                  <a:schemeClr val="tx2"/>
                </a:solidFill>
              </a:rPr>
              <a:t> Courses organization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Font typeface="Arial"/>
              <a:buChar char="•"/>
            </a:pPr>
            <a:r>
              <a:rPr lang="en-GB" altLang="it-IT" sz="2000" dirty="0">
                <a:solidFill>
                  <a:schemeClr val="tx2"/>
                </a:solidFill>
              </a:rPr>
              <a:t> Learning and experience of beneficiaries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Font typeface="Arial"/>
              <a:buChar char="•"/>
            </a:pPr>
            <a:r>
              <a:rPr lang="en-GB" altLang="it-IT" sz="2000" dirty="0">
                <a:solidFill>
                  <a:schemeClr val="tx2"/>
                </a:solidFill>
              </a:rPr>
              <a:t> Didactics contents and the quality of the tools (learning materials and web platform)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Font typeface="Arial"/>
              <a:buChar char="•"/>
            </a:pPr>
            <a:r>
              <a:rPr lang="en-GB" altLang="it-IT" sz="2000" dirty="0">
                <a:solidFill>
                  <a:schemeClr val="tx2"/>
                </a:solidFill>
              </a:rPr>
              <a:t> Blended mobility of adult learners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Font typeface="Arial"/>
              <a:buChar char="•"/>
            </a:pPr>
            <a:r>
              <a:rPr lang="en-GB" altLang="it-IT" sz="2000" dirty="0">
                <a:solidFill>
                  <a:schemeClr val="tx2"/>
                </a:solidFill>
              </a:rPr>
              <a:t> </a:t>
            </a:r>
            <a:r>
              <a:rPr lang="en-GB" altLang="it-IT" sz="2000" dirty="0" smtClean="0">
                <a:solidFill>
                  <a:schemeClr val="tx2"/>
                </a:solidFill>
              </a:rPr>
              <a:t>Management (project meeting)</a:t>
            </a:r>
            <a:endParaRPr lang="en-GB" altLang="it-IT" sz="2000" dirty="0">
              <a:solidFill>
                <a:schemeClr val="tx2"/>
              </a:solidFill>
            </a:endParaRPr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CD7-332A-44EA-827A-B60878E4E8DF}" type="slidenum">
              <a:rPr lang="el-GR" smtClean="0"/>
              <a:pPr/>
              <a:t>3</a:t>
            </a:fld>
            <a:endParaRPr lang="el-GR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952328" cy="606103"/>
          </a:xfrm>
          <a:prstGeom prst="rect">
            <a:avLst/>
          </a:prstGeom>
        </p:spPr>
      </p:pic>
      <p:pic>
        <p:nvPicPr>
          <p:cNvPr id="13" name="Picture 2" descr="logoFMD_Trasparen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tangolo 13"/>
          <p:cNvSpPr/>
          <p:nvPr/>
        </p:nvSpPr>
        <p:spPr>
          <a:xfrm>
            <a:off x="6172200" y="6248400"/>
            <a:ext cx="222190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it-IT" sz="1000" dirty="0" smtClean="0">
                <a:solidFill>
                  <a:schemeClr val="tx2"/>
                </a:solidFill>
              </a:rPr>
              <a:t>ISEV Kick off Meeting</a:t>
            </a:r>
            <a:r>
              <a:rPr lang="en-US" sz="1000" dirty="0" smtClean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endParaRPr lang="en-US" sz="1000" dirty="0">
              <a:solidFill>
                <a:schemeClr val="tx2"/>
              </a:solidFill>
              <a:latin typeface="Calibri"/>
              <a:cs typeface="Calibri"/>
            </a:endParaRPr>
          </a:p>
          <a:p>
            <a:pPr algn="ctr">
              <a:spcBef>
                <a:spcPts val="300"/>
              </a:spcBef>
            </a:pPr>
            <a:r>
              <a:rPr lang="en-US" sz="1000" dirty="0">
                <a:solidFill>
                  <a:schemeClr val="tx2"/>
                </a:solidFill>
              </a:rPr>
              <a:t>Ostrava, 27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-28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 November 2017</a:t>
            </a:r>
          </a:p>
        </p:txBody>
      </p:sp>
      <p:sp>
        <p:nvSpPr>
          <p:cNvPr id="15" name="8 - TextBox"/>
          <p:cNvSpPr txBox="1"/>
          <p:nvPr/>
        </p:nvSpPr>
        <p:spPr>
          <a:xfrm>
            <a:off x="1473280" y="1244025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Arial" panose="020B0604020202020204" pitchFamily="34" charset="0"/>
              </a:rPr>
              <a:t>VALUATION GOALS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4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1048827" y="1981200"/>
            <a:ext cx="687597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it-IT" dirty="0">
              <a:latin typeface="Tahoma" panose="020B0604030504040204" pitchFamily="34" charset="0"/>
            </a:endParaRPr>
          </a:p>
          <a:p>
            <a:endParaRPr lang="en-GB" altLang="it-IT" dirty="0">
              <a:latin typeface="Tahoma" panose="020B0604030504040204" pitchFamily="34" charset="0"/>
            </a:endParaRPr>
          </a:p>
          <a:p>
            <a:pPr marL="342900" indent="-342900">
              <a:buClr>
                <a:srgbClr val="FF6600"/>
              </a:buClr>
              <a:buFont typeface="+mj-lt"/>
              <a:buAutoNum type="alphaLcParenR"/>
            </a:pPr>
            <a:r>
              <a:rPr lang="en-US" sz="2000" dirty="0">
                <a:solidFill>
                  <a:schemeClr val="tx2"/>
                </a:solidFill>
              </a:rPr>
              <a:t>Initial questionnaire</a:t>
            </a:r>
          </a:p>
          <a:p>
            <a:pPr marL="342900" indent="-342900">
              <a:buClr>
                <a:srgbClr val="FF6600"/>
              </a:buClr>
              <a:buFont typeface="+mj-lt"/>
              <a:buAutoNum type="alphaLcParenR"/>
            </a:pPr>
            <a:endParaRPr lang="en-US" sz="2000" dirty="0">
              <a:solidFill>
                <a:schemeClr val="tx2"/>
              </a:solidFill>
            </a:endParaRPr>
          </a:p>
          <a:p>
            <a:pPr marL="342900" indent="-342900">
              <a:buClr>
                <a:srgbClr val="FF6600"/>
              </a:buClr>
              <a:buFont typeface="+mj-lt"/>
              <a:buAutoNum type="alphaLcParenR"/>
            </a:pPr>
            <a:r>
              <a:rPr lang="en-US" sz="2000" dirty="0">
                <a:solidFill>
                  <a:schemeClr val="tx2"/>
                </a:solidFill>
              </a:rPr>
              <a:t>Final questionnaire</a:t>
            </a:r>
          </a:p>
          <a:p>
            <a:pPr marL="342900" indent="-342900">
              <a:buClr>
                <a:srgbClr val="FF6600"/>
              </a:buClr>
              <a:buFont typeface="+mj-lt"/>
              <a:buAutoNum type="alphaLcParenR"/>
            </a:pPr>
            <a:endParaRPr lang="en-US" sz="2000" dirty="0">
              <a:solidFill>
                <a:schemeClr val="tx2"/>
              </a:solidFill>
            </a:endParaRPr>
          </a:p>
          <a:p>
            <a:pPr marL="342900" indent="-342900">
              <a:buClr>
                <a:srgbClr val="FF6600"/>
              </a:buClr>
              <a:buFont typeface="+mj-lt"/>
              <a:buAutoNum type="alphaLcParenR"/>
            </a:pPr>
            <a:r>
              <a:rPr lang="en-GB" altLang="it-IT" sz="2000" dirty="0">
                <a:solidFill>
                  <a:schemeClr val="tx2"/>
                </a:solidFill>
              </a:rPr>
              <a:t>Video interviews</a:t>
            </a:r>
          </a:p>
          <a:p>
            <a:pPr>
              <a:buClr>
                <a:srgbClr val="FF6600"/>
              </a:buClr>
            </a:pPr>
            <a:endParaRPr lang="en-US" sz="2000" dirty="0">
              <a:solidFill>
                <a:schemeClr val="tx2"/>
              </a:solidFill>
            </a:endParaRPr>
          </a:p>
          <a:p>
            <a:pPr marL="342900" indent="-342900">
              <a:buClr>
                <a:srgbClr val="FF6600"/>
              </a:buClr>
              <a:buFont typeface="+mj-lt"/>
              <a:buAutoNum type="alphaLcParenR"/>
            </a:pPr>
            <a:r>
              <a:rPr lang="en-US" sz="2000" dirty="0">
                <a:solidFill>
                  <a:schemeClr val="tx2"/>
                </a:solidFill>
              </a:rPr>
              <a:t>Management Evaluation Survey</a:t>
            </a:r>
          </a:p>
          <a:p>
            <a:endParaRPr lang="en-US" dirty="0">
              <a:latin typeface="Tahoma" panose="020B0604030504040204" pitchFamily="34" charset="0"/>
            </a:endParaRPr>
          </a:p>
          <a:p>
            <a:endParaRPr lang="en-US" dirty="0">
              <a:latin typeface="Tahoma" panose="020B0604030504040204" pitchFamily="34" charset="0"/>
            </a:endParaRPr>
          </a:p>
          <a:p>
            <a:endParaRPr lang="en-US" dirty="0" smtClean="0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CD7-332A-44EA-827A-B60878E4E8DF}" type="slidenum">
              <a:rPr lang="el-GR" smtClean="0"/>
              <a:pPr/>
              <a:t>4</a:t>
            </a:fld>
            <a:endParaRPr lang="el-GR" dirty="0"/>
          </a:p>
        </p:txBody>
      </p:sp>
      <p:sp>
        <p:nvSpPr>
          <p:cNvPr id="10" name="8 - TextBox"/>
          <p:cNvSpPr txBox="1"/>
          <p:nvPr/>
        </p:nvSpPr>
        <p:spPr>
          <a:xfrm>
            <a:off x="1473280" y="1244025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Arial" panose="020B0604020202020204" pitchFamily="34" charset="0"/>
              </a:rPr>
              <a:t>VALUATION TOOLS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952328" cy="606103"/>
          </a:xfrm>
          <a:prstGeom prst="rect">
            <a:avLst/>
          </a:prstGeom>
        </p:spPr>
      </p:pic>
      <p:pic>
        <p:nvPicPr>
          <p:cNvPr id="15" name="Picture 2" descr="logoFMD_Trasparen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ttangolo 15"/>
          <p:cNvSpPr/>
          <p:nvPr/>
        </p:nvSpPr>
        <p:spPr>
          <a:xfrm>
            <a:off x="6172200" y="6248400"/>
            <a:ext cx="222190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it-IT" sz="1000" dirty="0" smtClean="0">
                <a:solidFill>
                  <a:schemeClr val="tx2"/>
                </a:solidFill>
              </a:rPr>
              <a:t>ISEV Kick off Meeting</a:t>
            </a:r>
            <a:r>
              <a:rPr lang="en-US" sz="1000" dirty="0" smtClean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endParaRPr lang="en-US" sz="1000" dirty="0">
              <a:solidFill>
                <a:schemeClr val="tx2"/>
              </a:solidFill>
              <a:latin typeface="Calibri"/>
              <a:cs typeface="Calibri"/>
            </a:endParaRPr>
          </a:p>
          <a:p>
            <a:pPr algn="ctr">
              <a:spcBef>
                <a:spcPts val="300"/>
              </a:spcBef>
            </a:pPr>
            <a:r>
              <a:rPr lang="en-US" sz="1000" dirty="0">
                <a:solidFill>
                  <a:schemeClr val="tx2"/>
                </a:solidFill>
              </a:rPr>
              <a:t>Ostrava, 27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-28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 November 2017</a:t>
            </a:r>
          </a:p>
        </p:txBody>
      </p:sp>
    </p:spTree>
    <p:extLst>
      <p:ext uri="{BB962C8B-B14F-4D97-AF65-F5344CB8AC3E}">
        <p14:creationId xmlns:p14="http://schemas.microsoft.com/office/powerpoint/2010/main" val="271962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533400" y="2438400"/>
            <a:ext cx="78486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it-IT" sz="2000" dirty="0">
                <a:solidFill>
                  <a:schemeClr val="tx2"/>
                </a:solidFill>
              </a:rPr>
              <a:t>The Initial questionnaire will be addressed to the seniors involved in the project and it will take into account:</a:t>
            </a:r>
          </a:p>
          <a:p>
            <a:pPr algn="just"/>
            <a:endParaRPr lang="en-US" altLang="it-IT" dirty="0">
              <a:latin typeface="Tahoma" panose="020B0604030504040204" pitchFamily="34" charset="0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en-US" altLang="it-IT" sz="2000" dirty="0">
                <a:solidFill>
                  <a:schemeClr val="tx2"/>
                </a:solidFill>
              </a:rPr>
              <a:t>Expectations regarding the project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endParaRPr lang="en-US" altLang="it-IT" sz="2000" dirty="0">
              <a:solidFill>
                <a:schemeClr val="tx2"/>
              </a:solidFill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en-US" altLang="it-IT" sz="2000" dirty="0">
                <a:solidFill>
                  <a:schemeClr val="tx2"/>
                </a:solidFill>
              </a:rPr>
              <a:t>Motivation to participate in the course/blended mobility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endParaRPr lang="en-US" altLang="it-IT" sz="2000" dirty="0">
              <a:solidFill>
                <a:schemeClr val="tx2"/>
              </a:solidFill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it-IT" altLang="it-IT" sz="2000" dirty="0" err="1">
                <a:solidFill>
                  <a:schemeClr val="tx2"/>
                </a:solidFill>
              </a:rPr>
              <a:t>Incoming</a:t>
            </a:r>
            <a:r>
              <a:rPr lang="it-IT" altLang="it-IT" sz="2000" dirty="0">
                <a:solidFill>
                  <a:schemeClr val="tx2"/>
                </a:solidFill>
              </a:rPr>
              <a:t> </a:t>
            </a:r>
            <a:r>
              <a:rPr lang="it-IT" altLang="it-IT" sz="2000" dirty="0" err="1">
                <a:solidFill>
                  <a:schemeClr val="tx2"/>
                </a:solidFill>
              </a:rPr>
              <a:t>Skills</a:t>
            </a:r>
            <a:endParaRPr lang="it-IT" altLang="it-IT" sz="2000" dirty="0">
              <a:solidFill>
                <a:schemeClr val="tx2"/>
              </a:solidFill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chemeClr val="tx2"/>
              </a:solidFill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en-US" altLang="it-IT" sz="2000" dirty="0">
                <a:solidFill>
                  <a:schemeClr val="tx2"/>
                </a:solidFill>
              </a:rPr>
              <a:t>Expectations regarding the acquisition of ICT competences </a:t>
            </a:r>
            <a:endParaRPr lang="en-GB" altLang="it-IT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CD7-332A-44EA-827A-B60878E4E8DF}" type="slidenum">
              <a:rPr lang="el-GR" smtClean="0"/>
              <a:pPr/>
              <a:t>5</a:t>
            </a:fld>
            <a:endParaRPr lang="el-GR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952328" cy="606103"/>
          </a:xfrm>
          <a:prstGeom prst="rect">
            <a:avLst/>
          </a:prstGeom>
        </p:spPr>
      </p:pic>
      <p:pic>
        <p:nvPicPr>
          <p:cNvPr id="7" name="Picture 2" descr="logoFMD_Trasparen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tangolo 11"/>
          <p:cNvSpPr/>
          <p:nvPr/>
        </p:nvSpPr>
        <p:spPr>
          <a:xfrm>
            <a:off x="6172200" y="6248400"/>
            <a:ext cx="222190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it-IT" sz="1000" dirty="0" smtClean="0">
                <a:solidFill>
                  <a:schemeClr val="tx2"/>
                </a:solidFill>
              </a:rPr>
              <a:t>ISEV Kick off Meeting</a:t>
            </a:r>
            <a:r>
              <a:rPr lang="en-US" sz="1000" dirty="0" smtClean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endParaRPr lang="en-US" sz="1000" dirty="0">
              <a:solidFill>
                <a:schemeClr val="tx2"/>
              </a:solidFill>
              <a:latin typeface="Calibri"/>
              <a:cs typeface="Calibri"/>
            </a:endParaRPr>
          </a:p>
          <a:p>
            <a:pPr algn="ctr">
              <a:spcBef>
                <a:spcPts val="300"/>
              </a:spcBef>
            </a:pPr>
            <a:r>
              <a:rPr lang="en-US" sz="1000" dirty="0">
                <a:solidFill>
                  <a:schemeClr val="tx2"/>
                </a:solidFill>
              </a:rPr>
              <a:t>Ostrava, 27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-28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 November 2017</a:t>
            </a:r>
          </a:p>
        </p:txBody>
      </p:sp>
      <p:sp>
        <p:nvSpPr>
          <p:cNvPr id="10" name="8 - TextBox"/>
          <p:cNvSpPr txBox="1"/>
          <p:nvPr/>
        </p:nvSpPr>
        <p:spPr>
          <a:xfrm>
            <a:off x="1473280" y="1244025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Arial" panose="020B0604020202020204" pitchFamily="34" charset="0"/>
              </a:rPr>
              <a:t>INITIAL QUESTIONNAIRE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96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457200" y="2133600"/>
            <a:ext cx="806489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altLang="it-IT" sz="2000" dirty="0">
                <a:solidFill>
                  <a:schemeClr val="tx2"/>
                </a:solidFill>
              </a:rPr>
              <a:t>The Final questionnaire will be addressed to the senior students, the seniors in the teachers role and the </a:t>
            </a:r>
            <a:r>
              <a:rPr lang="en-GB" altLang="it-IT" sz="2000" dirty="0">
                <a:solidFill>
                  <a:schemeClr val="tx2"/>
                </a:solidFill>
              </a:rPr>
              <a:t>students (young people) involved in the project.</a:t>
            </a:r>
          </a:p>
          <a:p>
            <a:pPr algn="just">
              <a:spcBef>
                <a:spcPts val="600"/>
              </a:spcBef>
            </a:pPr>
            <a:r>
              <a:rPr lang="en-GB" altLang="it-IT" sz="2000" dirty="0">
                <a:solidFill>
                  <a:schemeClr val="tx2"/>
                </a:solidFill>
              </a:rPr>
              <a:t>There will be also a specific section to evaluate the blended mobility.</a:t>
            </a:r>
          </a:p>
          <a:p>
            <a:pPr algn="just">
              <a:spcBef>
                <a:spcPts val="600"/>
              </a:spcBef>
            </a:pPr>
            <a:endParaRPr lang="en-GB" altLang="it-IT" sz="2000" dirty="0">
              <a:solidFill>
                <a:schemeClr val="tx2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en-GB" altLang="it-IT" sz="2000" dirty="0">
                <a:solidFill>
                  <a:schemeClr val="tx2"/>
                </a:solidFill>
              </a:rPr>
              <a:t>The questionnaire will take into account: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it-IT" sz="2000" dirty="0">
                <a:solidFill>
                  <a:schemeClr val="tx2"/>
                </a:solidFill>
              </a:rPr>
              <a:t>ISEV methodology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it-IT" sz="2000" dirty="0">
                <a:solidFill>
                  <a:schemeClr val="tx2"/>
                </a:solidFill>
              </a:rPr>
              <a:t>Didactics contents and the quality of the tools (learning materials and web platform)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it-IT" sz="2000" dirty="0">
                <a:solidFill>
                  <a:schemeClr val="tx2"/>
                </a:solidFill>
              </a:rPr>
              <a:t>ICT Competences and soft skills acquired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it-IT" sz="2000" dirty="0">
                <a:solidFill>
                  <a:schemeClr val="tx2"/>
                </a:solidFill>
              </a:rPr>
              <a:t>Logistic aspects of the course organization</a:t>
            </a:r>
          </a:p>
          <a:p>
            <a:pPr>
              <a:spcBef>
                <a:spcPts val="600"/>
              </a:spcBef>
            </a:pPr>
            <a:endParaRPr lang="en-GB" altLang="it-IT" dirty="0">
              <a:latin typeface="Tahoma" panose="020B0604030504040204" pitchFamily="34" charset="0"/>
            </a:endParaRPr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CD7-332A-44EA-827A-B60878E4E8DF}" type="slidenum">
              <a:rPr lang="el-GR" smtClean="0"/>
              <a:pPr/>
              <a:t>6</a:t>
            </a:fld>
            <a:endParaRPr lang="el-GR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952328" cy="606103"/>
          </a:xfrm>
          <a:prstGeom prst="rect">
            <a:avLst/>
          </a:prstGeom>
        </p:spPr>
      </p:pic>
      <p:pic>
        <p:nvPicPr>
          <p:cNvPr id="13" name="Picture 2" descr="logoFMD_Trasparen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tangolo 13"/>
          <p:cNvSpPr/>
          <p:nvPr/>
        </p:nvSpPr>
        <p:spPr>
          <a:xfrm>
            <a:off x="6172200" y="6248400"/>
            <a:ext cx="222190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it-IT" sz="1000" dirty="0" smtClean="0">
                <a:solidFill>
                  <a:schemeClr val="tx2"/>
                </a:solidFill>
              </a:rPr>
              <a:t>ISEV Kick off Meeting</a:t>
            </a:r>
            <a:r>
              <a:rPr lang="en-US" sz="1000" dirty="0" smtClean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endParaRPr lang="en-US" sz="1000" dirty="0">
              <a:solidFill>
                <a:schemeClr val="tx2"/>
              </a:solidFill>
              <a:latin typeface="Calibri"/>
              <a:cs typeface="Calibri"/>
            </a:endParaRPr>
          </a:p>
          <a:p>
            <a:pPr algn="ctr">
              <a:spcBef>
                <a:spcPts val="300"/>
              </a:spcBef>
            </a:pPr>
            <a:r>
              <a:rPr lang="en-US" sz="1000" dirty="0">
                <a:solidFill>
                  <a:schemeClr val="tx2"/>
                </a:solidFill>
              </a:rPr>
              <a:t>Ostrava, 27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-28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 November 2017</a:t>
            </a:r>
          </a:p>
        </p:txBody>
      </p:sp>
      <p:sp>
        <p:nvSpPr>
          <p:cNvPr id="15" name="8 - TextBox"/>
          <p:cNvSpPr txBox="1"/>
          <p:nvPr/>
        </p:nvSpPr>
        <p:spPr>
          <a:xfrm>
            <a:off x="1473280" y="1244025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Arial" panose="020B0604020202020204" pitchFamily="34" charset="0"/>
              </a:rPr>
              <a:t>FINAL QUESTIONNAIRE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751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381000" y="2438400"/>
            <a:ext cx="806489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altLang="it-IT" sz="2000" dirty="0">
                <a:solidFill>
                  <a:schemeClr val="tx2"/>
                </a:solidFill>
              </a:rPr>
              <a:t>The </a:t>
            </a:r>
            <a:r>
              <a:rPr lang="en-US" altLang="it-IT" sz="2000" dirty="0" smtClean="0">
                <a:solidFill>
                  <a:schemeClr val="tx2"/>
                </a:solidFill>
              </a:rPr>
              <a:t>questionnaires </a:t>
            </a:r>
            <a:r>
              <a:rPr lang="en-US" altLang="it-IT" sz="2000" dirty="0">
                <a:solidFill>
                  <a:schemeClr val="tx2"/>
                </a:solidFill>
              </a:rPr>
              <a:t>will be </a:t>
            </a:r>
            <a:r>
              <a:rPr lang="it-IT" altLang="it-IT" sz="2000" dirty="0" err="1">
                <a:solidFill>
                  <a:schemeClr val="tx2"/>
                </a:solidFill>
              </a:rPr>
              <a:t>prepared</a:t>
            </a:r>
            <a:r>
              <a:rPr lang="it-IT" altLang="it-IT" sz="2000" dirty="0">
                <a:solidFill>
                  <a:schemeClr val="tx2"/>
                </a:solidFill>
              </a:rPr>
              <a:t> on </a:t>
            </a:r>
            <a:r>
              <a:rPr lang="en-US" sz="2000" dirty="0">
                <a:solidFill>
                  <a:schemeClr val="tx2"/>
                </a:solidFill>
                <a:hlinkClick r:id="rId3"/>
              </a:rPr>
              <a:t>Survey Monkey</a:t>
            </a:r>
            <a:r>
              <a:rPr lang="en-US" sz="2000" dirty="0">
                <a:solidFill>
                  <a:schemeClr val="tx2"/>
                </a:solidFill>
              </a:rPr>
              <a:t> by FMD</a:t>
            </a:r>
            <a:r>
              <a:rPr lang="en-GB" altLang="it-IT" sz="2000" dirty="0">
                <a:solidFill>
                  <a:schemeClr val="tx2"/>
                </a:solidFill>
              </a:rPr>
              <a:t>.</a:t>
            </a:r>
          </a:p>
          <a:p>
            <a:pPr algn="just">
              <a:spcBef>
                <a:spcPts val="600"/>
              </a:spcBef>
            </a:pPr>
            <a:endParaRPr lang="en-GB" altLang="it-IT" sz="2000" dirty="0">
              <a:solidFill>
                <a:schemeClr val="tx2"/>
              </a:solidFill>
            </a:endParaRPr>
          </a:p>
          <a:p>
            <a:pPr algn="just"/>
            <a:r>
              <a:rPr lang="en-GB" altLang="it-IT" sz="2000" dirty="0">
                <a:solidFill>
                  <a:schemeClr val="tx2"/>
                </a:solidFill>
              </a:rPr>
              <a:t>Each partner will be responsible for the </a:t>
            </a:r>
            <a:r>
              <a:rPr lang="en-GB" altLang="it-IT" sz="2000" dirty="0" smtClean="0">
                <a:solidFill>
                  <a:schemeClr val="tx2"/>
                </a:solidFill>
              </a:rPr>
              <a:t>survey </a:t>
            </a:r>
            <a:r>
              <a:rPr lang="en-GB" altLang="it-IT" sz="2000" dirty="0">
                <a:solidFill>
                  <a:schemeClr val="tx2"/>
                </a:solidFill>
              </a:rPr>
              <a:t>responses of its participants.</a:t>
            </a:r>
          </a:p>
          <a:p>
            <a:pPr algn="just">
              <a:spcBef>
                <a:spcPts val="600"/>
              </a:spcBef>
            </a:pPr>
            <a:endParaRPr lang="en-GB" altLang="it-IT" sz="2000" dirty="0">
              <a:solidFill>
                <a:schemeClr val="tx2"/>
              </a:solidFill>
            </a:endParaRPr>
          </a:p>
          <a:p>
            <a:pPr algn="just"/>
            <a:r>
              <a:rPr lang="en-GB" altLang="it-IT" sz="2000" dirty="0">
                <a:solidFill>
                  <a:schemeClr val="tx2"/>
                </a:solidFill>
              </a:rPr>
              <a:t>The </a:t>
            </a:r>
            <a:r>
              <a:rPr lang="en-US" altLang="it-IT" sz="2000" dirty="0">
                <a:solidFill>
                  <a:schemeClr val="tx2"/>
                </a:solidFill>
              </a:rPr>
              <a:t>questionnaires </a:t>
            </a:r>
            <a:r>
              <a:rPr lang="en-GB" altLang="it-IT" sz="2000" dirty="0">
                <a:solidFill>
                  <a:schemeClr val="tx2"/>
                </a:solidFill>
              </a:rPr>
              <a:t>will be in English and each partner will be able to decide how the questionnaires will be filled out (in English on survey monkey or in another language on paper).</a:t>
            </a:r>
          </a:p>
          <a:p>
            <a:pPr algn="just">
              <a:spcBef>
                <a:spcPts val="600"/>
              </a:spcBef>
            </a:pPr>
            <a:endParaRPr lang="en-GB" altLang="it-IT" sz="2000" dirty="0">
              <a:solidFill>
                <a:schemeClr val="tx2"/>
              </a:solidFill>
            </a:endParaRPr>
          </a:p>
          <a:p>
            <a:pPr algn="just"/>
            <a:r>
              <a:rPr lang="en-GB" altLang="it-IT" sz="2000" dirty="0">
                <a:solidFill>
                  <a:schemeClr val="tx2"/>
                </a:solidFill>
              </a:rPr>
              <a:t>FMD will analyse the English data on Survey Monkey</a:t>
            </a:r>
            <a:r>
              <a:rPr lang="en-GB" altLang="it-IT" dirty="0" smtClean="0">
                <a:latin typeface="Tahoma" panose="020B0604030504040204" pitchFamily="34" charset="0"/>
              </a:rPr>
              <a:t>.</a:t>
            </a:r>
            <a:endParaRPr lang="en-GB" altLang="it-IT" dirty="0"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</a:pPr>
            <a:endParaRPr lang="en-GB" altLang="it-IT" dirty="0">
              <a:latin typeface="Tahoma" panose="020B0604030504040204" pitchFamily="34" charset="0"/>
            </a:endParaRPr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CD7-332A-44EA-827A-B60878E4E8DF}" type="slidenum">
              <a:rPr lang="el-GR" smtClean="0"/>
              <a:pPr/>
              <a:t>7</a:t>
            </a:fld>
            <a:endParaRPr lang="el-GR" dirty="0"/>
          </a:p>
        </p:txBody>
      </p:sp>
      <p:sp>
        <p:nvSpPr>
          <p:cNvPr id="10" name="8 - TextBox"/>
          <p:cNvSpPr txBox="1"/>
          <p:nvPr/>
        </p:nvSpPr>
        <p:spPr>
          <a:xfrm>
            <a:off x="762000" y="1396424"/>
            <a:ext cx="7543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Arial" panose="020B0604020202020204" pitchFamily="34" charset="0"/>
              </a:rPr>
              <a:t>INITIAL AND FINAL QUESTIONNAIRE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952328" cy="606103"/>
          </a:xfrm>
          <a:prstGeom prst="rect">
            <a:avLst/>
          </a:prstGeom>
        </p:spPr>
      </p:pic>
      <p:pic>
        <p:nvPicPr>
          <p:cNvPr id="15" name="Picture 2" descr="logoFMD_Trasparen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ttangolo 15"/>
          <p:cNvSpPr/>
          <p:nvPr/>
        </p:nvSpPr>
        <p:spPr>
          <a:xfrm>
            <a:off x="6172200" y="6248400"/>
            <a:ext cx="222190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it-IT" sz="1000" dirty="0" smtClean="0">
                <a:solidFill>
                  <a:schemeClr val="tx2"/>
                </a:solidFill>
              </a:rPr>
              <a:t>ISEV Kick off Meeting</a:t>
            </a:r>
            <a:r>
              <a:rPr lang="en-US" sz="1000" dirty="0" smtClean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endParaRPr lang="en-US" sz="1000" dirty="0">
              <a:solidFill>
                <a:schemeClr val="tx2"/>
              </a:solidFill>
              <a:latin typeface="Calibri"/>
              <a:cs typeface="Calibri"/>
            </a:endParaRPr>
          </a:p>
          <a:p>
            <a:pPr algn="ctr">
              <a:spcBef>
                <a:spcPts val="300"/>
              </a:spcBef>
            </a:pPr>
            <a:r>
              <a:rPr lang="en-US" sz="1000" dirty="0">
                <a:solidFill>
                  <a:schemeClr val="tx2"/>
                </a:solidFill>
              </a:rPr>
              <a:t>Ostrava, 27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-28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 November 2017</a:t>
            </a:r>
          </a:p>
        </p:txBody>
      </p:sp>
    </p:spTree>
    <p:extLst>
      <p:ext uri="{BB962C8B-B14F-4D97-AF65-F5344CB8AC3E}">
        <p14:creationId xmlns:p14="http://schemas.microsoft.com/office/powerpoint/2010/main" val="178224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609600" y="2286000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altLang="it-IT" sz="2000" dirty="0">
                <a:solidFill>
                  <a:schemeClr val="tx2"/>
                </a:solidFill>
              </a:rPr>
              <a:t>Each partner will realize at least 7 video interviews:</a:t>
            </a:r>
          </a:p>
          <a:p>
            <a:pPr marL="342900" indent="-342900" algn="just">
              <a:spcBef>
                <a:spcPts val="600"/>
              </a:spcBef>
              <a:buClr>
                <a:srgbClr val="FF6600"/>
              </a:buClr>
              <a:buFont typeface="Arial"/>
              <a:buChar char="•"/>
            </a:pPr>
            <a:r>
              <a:rPr lang="en-GB" altLang="it-IT" sz="2000" dirty="0">
                <a:solidFill>
                  <a:schemeClr val="tx2"/>
                </a:solidFill>
              </a:rPr>
              <a:t>n.2 with </a:t>
            </a:r>
            <a:r>
              <a:rPr lang="en-US" altLang="it-IT" sz="2000" dirty="0">
                <a:solidFill>
                  <a:schemeClr val="tx2"/>
                </a:solidFill>
              </a:rPr>
              <a:t>seniors involved in the project</a:t>
            </a:r>
            <a:endParaRPr lang="en-GB" altLang="it-IT" sz="2000" dirty="0">
              <a:solidFill>
                <a:schemeClr val="tx2"/>
              </a:solidFill>
            </a:endParaRPr>
          </a:p>
          <a:p>
            <a:pPr marL="342900" indent="-342900" algn="just">
              <a:spcBef>
                <a:spcPts val="600"/>
              </a:spcBef>
              <a:buClr>
                <a:srgbClr val="FF6600"/>
              </a:buClr>
              <a:buFont typeface="Arial"/>
              <a:buChar char="•"/>
            </a:pPr>
            <a:r>
              <a:rPr lang="en-GB" altLang="it-IT" sz="2000" dirty="0">
                <a:solidFill>
                  <a:schemeClr val="tx2"/>
                </a:solidFill>
              </a:rPr>
              <a:t>n.2</a:t>
            </a:r>
            <a:r>
              <a:rPr lang="en-US" altLang="it-IT" sz="2000" dirty="0">
                <a:solidFill>
                  <a:schemeClr val="tx2"/>
                </a:solidFill>
              </a:rPr>
              <a:t> with seniors in the teachers role</a:t>
            </a:r>
          </a:p>
          <a:p>
            <a:pPr marL="342900" indent="-342900" algn="just">
              <a:spcBef>
                <a:spcPts val="600"/>
              </a:spcBef>
              <a:buClr>
                <a:srgbClr val="FF6600"/>
              </a:buClr>
              <a:buFont typeface="Arial"/>
              <a:buChar char="•"/>
            </a:pPr>
            <a:r>
              <a:rPr lang="en-GB" altLang="it-IT" sz="2000" dirty="0">
                <a:solidFill>
                  <a:schemeClr val="tx2"/>
                </a:solidFill>
              </a:rPr>
              <a:t>n.2 with students </a:t>
            </a:r>
            <a:r>
              <a:rPr lang="en-GB" altLang="it-IT" sz="2000" dirty="0" smtClean="0">
                <a:solidFill>
                  <a:schemeClr val="tx2"/>
                </a:solidFill>
              </a:rPr>
              <a:t>involved</a:t>
            </a:r>
            <a:endParaRPr lang="en-GB" altLang="it-IT" sz="2000" dirty="0">
              <a:solidFill>
                <a:schemeClr val="tx2"/>
              </a:solidFill>
            </a:endParaRPr>
          </a:p>
          <a:p>
            <a:pPr marL="342900" indent="-342900" algn="just">
              <a:spcBef>
                <a:spcPts val="600"/>
              </a:spcBef>
              <a:buClr>
                <a:srgbClr val="FF6600"/>
              </a:buClr>
              <a:buFont typeface="Arial"/>
              <a:buChar char="•"/>
            </a:pPr>
            <a:r>
              <a:rPr lang="en-GB" altLang="it-IT" sz="2000" dirty="0">
                <a:solidFill>
                  <a:schemeClr val="tx2"/>
                </a:solidFill>
              </a:rPr>
              <a:t>n.1 with a participant </a:t>
            </a:r>
            <a:r>
              <a:rPr lang="en-GB" altLang="it-IT" sz="2000" dirty="0" smtClean="0">
                <a:solidFill>
                  <a:schemeClr val="tx2"/>
                </a:solidFill>
              </a:rPr>
              <a:t>during the </a:t>
            </a:r>
            <a:r>
              <a:rPr lang="en-GB" altLang="it-IT" sz="2000" dirty="0">
                <a:solidFill>
                  <a:schemeClr val="tx2"/>
                </a:solidFill>
              </a:rPr>
              <a:t>blended mobility</a:t>
            </a:r>
          </a:p>
          <a:p>
            <a:pPr marL="285750" indent="-285750" algn="just">
              <a:buFontTx/>
              <a:buChar char="-"/>
            </a:pPr>
            <a:endParaRPr lang="en-GB" altLang="it-IT" sz="2000" dirty="0">
              <a:solidFill>
                <a:schemeClr val="tx2"/>
              </a:solidFill>
            </a:endParaRPr>
          </a:p>
          <a:p>
            <a:pPr algn="just"/>
            <a:r>
              <a:rPr lang="en-GB" altLang="it-IT" sz="2000" dirty="0">
                <a:solidFill>
                  <a:schemeClr val="tx2"/>
                </a:solidFill>
              </a:rPr>
              <a:t>The video interviews will be recorded </a:t>
            </a:r>
            <a:r>
              <a:rPr lang="en-GB" altLang="it-IT" sz="2000" dirty="0">
                <a:solidFill>
                  <a:srgbClr val="FF6600"/>
                </a:solidFill>
              </a:rPr>
              <a:t>in English </a:t>
            </a:r>
            <a:r>
              <a:rPr lang="en-GB" altLang="it-IT" sz="2000" dirty="0">
                <a:solidFill>
                  <a:schemeClr val="tx2"/>
                </a:solidFill>
              </a:rPr>
              <a:t>or </a:t>
            </a:r>
            <a:r>
              <a:rPr lang="en-GB" altLang="it-IT" sz="2000" dirty="0">
                <a:solidFill>
                  <a:srgbClr val="FF6600"/>
                </a:solidFill>
              </a:rPr>
              <a:t>subtitled in English</a:t>
            </a:r>
            <a:r>
              <a:rPr lang="en-GB" altLang="it-IT" sz="2000" dirty="0">
                <a:solidFill>
                  <a:schemeClr val="tx2"/>
                </a:solidFill>
              </a:rPr>
              <a:t>.</a:t>
            </a:r>
          </a:p>
          <a:p>
            <a:pPr algn="just"/>
            <a:endParaRPr lang="en-US" sz="2000" dirty="0">
              <a:solidFill>
                <a:schemeClr val="tx2"/>
              </a:solidFill>
            </a:endParaRPr>
          </a:p>
          <a:p>
            <a:pPr algn="just"/>
            <a:r>
              <a:rPr lang="en-US" sz="2000" dirty="0">
                <a:solidFill>
                  <a:schemeClr val="tx2"/>
                </a:solidFill>
              </a:rPr>
              <a:t>Each partner will be responsible to upload them on </a:t>
            </a:r>
            <a:r>
              <a:rPr lang="en-US" sz="2000" dirty="0" err="1">
                <a:solidFill>
                  <a:srgbClr val="FF6600"/>
                </a:solidFill>
              </a:rPr>
              <a:t>Youtube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pPr algn="just"/>
            <a:endParaRPr lang="en-US" sz="2000" dirty="0">
              <a:solidFill>
                <a:schemeClr val="tx2"/>
              </a:solidFill>
            </a:endParaRPr>
          </a:p>
          <a:p>
            <a:pPr algn="just"/>
            <a:r>
              <a:rPr lang="en-US" sz="2000" dirty="0">
                <a:solidFill>
                  <a:schemeClr val="tx2"/>
                </a:solidFill>
              </a:rPr>
              <a:t>FMD will prepare a set of questions (2/3) to lead the </a:t>
            </a:r>
            <a:r>
              <a:rPr lang="en-US" sz="2000" dirty="0" smtClean="0">
                <a:solidFill>
                  <a:schemeClr val="tx2"/>
                </a:solidFill>
              </a:rPr>
              <a:t>interviews.</a:t>
            </a:r>
            <a:endParaRPr lang="en-US" dirty="0">
              <a:latin typeface="Tahoma" panose="020B0604030504040204" pitchFamily="34" charset="0"/>
            </a:endParaRPr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CD7-332A-44EA-827A-B60878E4E8DF}" type="slidenum">
              <a:rPr lang="el-GR" smtClean="0"/>
              <a:pPr/>
              <a:t>8</a:t>
            </a:fld>
            <a:endParaRPr lang="el-GR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952328" cy="606103"/>
          </a:xfrm>
          <a:prstGeom prst="rect">
            <a:avLst/>
          </a:prstGeom>
        </p:spPr>
      </p:pic>
      <p:pic>
        <p:nvPicPr>
          <p:cNvPr id="13" name="Picture 2" descr="logoFMD_Trasparen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tangolo 13"/>
          <p:cNvSpPr/>
          <p:nvPr/>
        </p:nvSpPr>
        <p:spPr>
          <a:xfrm>
            <a:off x="6172200" y="6248400"/>
            <a:ext cx="222190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it-IT" sz="1000" dirty="0" smtClean="0">
                <a:solidFill>
                  <a:schemeClr val="tx2"/>
                </a:solidFill>
              </a:rPr>
              <a:t>ISEV Kick off Meeting</a:t>
            </a:r>
            <a:r>
              <a:rPr lang="en-US" sz="1000" dirty="0" smtClean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endParaRPr lang="en-US" sz="1000" dirty="0">
              <a:solidFill>
                <a:schemeClr val="tx2"/>
              </a:solidFill>
              <a:latin typeface="Calibri"/>
              <a:cs typeface="Calibri"/>
            </a:endParaRPr>
          </a:p>
          <a:p>
            <a:pPr algn="ctr">
              <a:spcBef>
                <a:spcPts val="300"/>
              </a:spcBef>
            </a:pPr>
            <a:r>
              <a:rPr lang="en-US" sz="1000" dirty="0">
                <a:solidFill>
                  <a:schemeClr val="tx2"/>
                </a:solidFill>
              </a:rPr>
              <a:t>Ostrava, 27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-28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 November 2017</a:t>
            </a:r>
          </a:p>
        </p:txBody>
      </p:sp>
      <p:sp>
        <p:nvSpPr>
          <p:cNvPr id="16" name="8 - TextBox"/>
          <p:cNvSpPr txBox="1"/>
          <p:nvPr/>
        </p:nvSpPr>
        <p:spPr>
          <a:xfrm>
            <a:off x="762000" y="1396424"/>
            <a:ext cx="7543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Arial" panose="020B0604020202020204" pitchFamily="34" charset="0"/>
              </a:rPr>
              <a:t>VIDEO INTERVIEWS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910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533400" y="2286000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chemeClr val="tx2"/>
                </a:solidFill>
              </a:rPr>
              <a:t>The Management Evaluation Survey concerns the evaluation of the project plenary meetings. </a:t>
            </a:r>
          </a:p>
          <a:p>
            <a:pPr algn="just"/>
            <a:endParaRPr lang="en-US" sz="2000" dirty="0">
              <a:solidFill>
                <a:schemeClr val="tx2"/>
              </a:solidFill>
            </a:endParaRPr>
          </a:p>
          <a:p>
            <a:pPr algn="just"/>
            <a:r>
              <a:rPr lang="en-US" sz="2000" dirty="0">
                <a:solidFill>
                  <a:schemeClr val="tx2"/>
                </a:solidFill>
              </a:rPr>
              <a:t>FMD will prepare the Management Evaluation Survey on </a:t>
            </a:r>
            <a:r>
              <a:rPr lang="en-US" sz="2000" dirty="0">
                <a:solidFill>
                  <a:schemeClr val="tx2"/>
                </a:solidFill>
                <a:hlinkClick r:id="rId3"/>
              </a:rPr>
              <a:t>Survey Monkey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</a:p>
          <a:p>
            <a:pPr algn="just"/>
            <a:endParaRPr lang="en-US" sz="2000" dirty="0">
              <a:solidFill>
                <a:schemeClr val="tx2"/>
              </a:solidFill>
            </a:endParaRPr>
          </a:p>
          <a:p>
            <a:pPr algn="just"/>
            <a:r>
              <a:rPr lang="en-US" sz="2000" dirty="0">
                <a:solidFill>
                  <a:schemeClr val="tx2"/>
                </a:solidFill>
              </a:rPr>
              <a:t>The partner responsible of the meeting organization will send the Survey link to the others and will analyze the answers preparing an Evaluation </a:t>
            </a:r>
            <a:r>
              <a:rPr lang="en-US" sz="2000" dirty="0" smtClean="0">
                <a:solidFill>
                  <a:schemeClr val="tx2"/>
                </a:solidFill>
              </a:rPr>
              <a:t>Report.</a:t>
            </a:r>
            <a:endParaRPr lang="en-US" sz="2000" dirty="0">
              <a:solidFill>
                <a:schemeClr val="tx2"/>
              </a:solidFill>
            </a:endParaRPr>
          </a:p>
          <a:p>
            <a:pPr algn="just"/>
            <a:endParaRPr lang="en-US" sz="2000" dirty="0">
              <a:solidFill>
                <a:schemeClr val="tx2"/>
              </a:solidFill>
            </a:endParaRPr>
          </a:p>
          <a:p>
            <a:pPr algn="just"/>
            <a:r>
              <a:rPr lang="en-US" sz="2000" dirty="0">
                <a:solidFill>
                  <a:schemeClr val="tx2"/>
                </a:solidFill>
              </a:rPr>
              <a:t>The results of the evaluation will be shared with partners through an </a:t>
            </a:r>
            <a:r>
              <a:rPr lang="en-US" sz="2000" dirty="0">
                <a:solidFill>
                  <a:srgbClr val="FF6600"/>
                </a:solidFill>
              </a:rPr>
              <a:t>Evaluation Report (Power Point) </a:t>
            </a:r>
            <a:r>
              <a:rPr lang="en-US" sz="2000" dirty="0">
                <a:solidFill>
                  <a:schemeClr val="tx2"/>
                </a:solidFill>
              </a:rPr>
              <a:t>during the following meeting.</a:t>
            </a:r>
          </a:p>
          <a:p>
            <a:pPr algn="just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CD7-332A-44EA-827A-B60878E4E8DF}" type="slidenum">
              <a:rPr lang="el-GR" smtClean="0"/>
              <a:pPr/>
              <a:t>9</a:t>
            </a:fld>
            <a:endParaRPr lang="el-GR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952328" cy="606103"/>
          </a:xfrm>
          <a:prstGeom prst="rect">
            <a:avLst/>
          </a:prstGeom>
        </p:spPr>
      </p:pic>
      <p:pic>
        <p:nvPicPr>
          <p:cNvPr id="13" name="Picture 2" descr="logoFMD_Trasparen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tangolo 13"/>
          <p:cNvSpPr/>
          <p:nvPr/>
        </p:nvSpPr>
        <p:spPr>
          <a:xfrm>
            <a:off x="6172200" y="6248400"/>
            <a:ext cx="222190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it-IT" sz="1000" dirty="0" smtClean="0">
                <a:solidFill>
                  <a:schemeClr val="tx2"/>
                </a:solidFill>
              </a:rPr>
              <a:t>ISEV Kick off Meeting</a:t>
            </a:r>
            <a:r>
              <a:rPr lang="en-US" sz="1000" dirty="0" smtClean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endParaRPr lang="en-US" sz="1000" dirty="0">
              <a:solidFill>
                <a:schemeClr val="tx2"/>
              </a:solidFill>
              <a:latin typeface="Calibri"/>
              <a:cs typeface="Calibri"/>
            </a:endParaRPr>
          </a:p>
          <a:p>
            <a:pPr algn="ctr">
              <a:spcBef>
                <a:spcPts val="300"/>
              </a:spcBef>
            </a:pPr>
            <a:r>
              <a:rPr lang="en-US" sz="1000" dirty="0">
                <a:solidFill>
                  <a:schemeClr val="tx2"/>
                </a:solidFill>
              </a:rPr>
              <a:t>Ostrava, 27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-28</a:t>
            </a:r>
            <a:r>
              <a:rPr lang="en-US" sz="1000" baseline="30000" dirty="0">
                <a:solidFill>
                  <a:schemeClr val="tx2"/>
                </a:solidFill>
              </a:rPr>
              <a:t>th</a:t>
            </a:r>
            <a:r>
              <a:rPr lang="en-US" sz="1000" dirty="0">
                <a:solidFill>
                  <a:schemeClr val="tx2"/>
                </a:solidFill>
              </a:rPr>
              <a:t> November 2017</a:t>
            </a:r>
          </a:p>
        </p:txBody>
      </p:sp>
      <p:sp>
        <p:nvSpPr>
          <p:cNvPr id="15" name="8 - TextBox"/>
          <p:cNvSpPr txBox="1"/>
          <p:nvPr/>
        </p:nvSpPr>
        <p:spPr>
          <a:xfrm>
            <a:off x="762000" y="1396424"/>
            <a:ext cx="7543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cs typeface="Arial" panose="020B0604020202020204" pitchFamily="34" charset="0"/>
              </a:rPr>
              <a:t>MANAGEMENT EVALUATION SURVEY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694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lbum foto contemporane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Album foto contemporaneo.potx</Template>
  <TotalTime>0</TotalTime>
  <Words>1377</Words>
  <Application>Microsoft Macintosh PowerPoint</Application>
  <PresentationFormat>Presentazione su schermo (4:3)</PresentationFormat>
  <Paragraphs>226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Album foto contemporaneo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2017-11-27T18:16:25Z</dcterms:modified>
</cp:coreProperties>
</file>